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5" r:id="rId2"/>
  </p:sldMasterIdLst>
  <p:notesMasterIdLst>
    <p:notesMasterId r:id="rId15"/>
  </p:notesMasterIdLst>
  <p:handoutMasterIdLst>
    <p:handoutMasterId r:id="rId16"/>
  </p:handoutMasterIdLst>
  <p:sldIdLst>
    <p:sldId id="257" r:id="rId3"/>
    <p:sldId id="284" r:id="rId4"/>
    <p:sldId id="285" r:id="rId5"/>
    <p:sldId id="286" r:id="rId6"/>
    <p:sldId id="261" r:id="rId7"/>
    <p:sldId id="280" r:id="rId8"/>
    <p:sldId id="265" r:id="rId9"/>
    <p:sldId id="283" r:id="rId10"/>
    <p:sldId id="275" r:id="rId11"/>
    <p:sldId id="287" r:id="rId12"/>
    <p:sldId id="282" r:id="rId13"/>
    <p:sldId id="288"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t>
        <a:bodyPr/>
        <a:lstStyle/>
        <a:p>
          <a:endParaRPr lang="en-US"/>
        </a:p>
      </dgm:t>
    </dgm:pt>
  </dgm:ptLst>
  <dgm:cxnLst>
    <dgm:cxn modelId="{7095E1F8-4EDE-4430-B07D-B7175589A733}" type="presOf" srcId="{B842BC11-90CF-49FF-8D61-E8A8AAFE1BB6}" destId="{068CCA7D-1404-4068-AB93-6968EFC37502}" srcOrd="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3A45BA1-980A-4507-BE5A-5C1E7C2FFD8F}" type="datetimeFigureOut">
              <a:rPr lang="en-US"/>
              <a:pPr/>
              <a:t>9/4/2020</a:t>
            </a:fld>
            <a:endParaRPr/>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5A3416D-7FED-43BC-AA7C-D92DBA01ED64}" type="datetimeFigureOut">
              <a:rPr lang="en-US"/>
              <a:pPr/>
              <a:t>9/4/2020</a:t>
            </a:fld>
            <a:endParaRP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15733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F99945-0A15-4715-AB6C-F5E56CF20F7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2B156B-59AE-415F-B24B-8756D48BB977}" type="slidenum">
              <a:rPr lang="en-GB" smtClean="0"/>
              <a:pPr/>
              <a:t>‹#›</a:t>
            </a:fld>
            <a:endParaRPr lang="en-GB"/>
          </a:p>
        </p:txBody>
      </p:sp>
    </p:spTree>
    <p:extLst>
      <p:ext uri="{BB962C8B-B14F-4D97-AF65-F5344CB8AC3E}">
        <p14:creationId xmlns:p14="http://schemas.microsoft.com/office/powerpoint/2010/main" val="41245067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F99945-0A15-4715-AB6C-F5E56CF20F7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2B156B-59AE-415F-B24B-8756D48BB977}" type="slidenum">
              <a:rPr lang="en-GB" smtClean="0"/>
              <a:pPr/>
              <a:t>‹#›</a:t>
            </a:fld>
            <a:endParaRPr lang="en-GB"/>
          </a:p>
        </p:txBody>
      </p:sp>
    </p:spTree>
    <p:extLst>
      <p:ext uri="{BB962C8B-B14F-4D97-AF65-F5344CB8AC3E}">
        <p14:creationId xmlns:p14="http://schemas.microsoft.com/office/powerpoint/2010/main" val="36335749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F99945-0A15-4715-AB6C-F5E56CF20F7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2B156B-59AE-415F-B24B-8756D48BB977}" type="slidenum">
              <a:rPr lang="en-GB" smtClean="0"/>
              <a:pPr/>
              <a:t>‹#›</a:t>
            </a:fld>
            <a:endParaRPr lang="en-GB"/>
          </a:p>
        </p:txBody>
      </p:sp>
    </p:spTree>
    <p:extLst>
      <p:ext uri="{BB962C8B-B14F-4D97-AF65-F5344CB8AC3E}">
        <p14:creationId xmlns:p14="http://schemas.microsoft.com/office/powerpoint/2010/main" val="32949092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75351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CF99945-0A15-4715-AB6C-F5E56CF20F7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2B156B-59AE-415F-B24B-8756D48BB977}" type="slidenum">
              <a:rPr lang="en-GB" smtClean="0"/>
              <a:pPr/>
              <a:t>‹#›</a:t>
            </a:fld>
            <a:endParaRPr lang="en-GB"/>
          </a:p>
        </p:txBody>
      </p:sp>
    </p:spTree>
    <p:extLst>
      <p:ext uri="{BB962C8B-B14F-4D97-AF65-F5344CB8AC3E}">
        <p14:creationId xmlns:p14="http://schemas.microsoft.com/office/powerpoint/2010/main" val="14536994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CF99945-0A15-4715-AB6C-F5E56CF20F70}" type="datetimeFigureOut">
              <a:rPr lang="en-US" smtClean="0"/>
              <a:pPr/>
              <a:t>9/4/2020</a:t>
            </a:fld>
            <a:endParaRPr lang="en-US"/>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2B156B-59AE-415F-B24B-8756D48BB977}" type="slidenum">
              <a:rPr lang="en-GB" smtClean="0"/>
              <a:pPr/>
              <a:t>‹#›</a:t>
            </a:fld>
            <a:endParaRPr lang="en-GB"/>
          </a:p>
        </p:txBody>
      </p:sp>
    </p:spTree>
    <p:extLst>
      <p:ext uri="{BB962C8B-B14F-4D97-AF65-F5344CB8AC3E}">
        <p14:creationId xmlns:p14="http://schemas.microsoft.com/office/powerpoint/2010/main" val="2294856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CF99945-0A15-4715-AB6C-F5E56CF20F70}" type="datetimeFigureOut">
              <a:rPr lang="en-US" smtClean="0"/>
              <a:pPr/>
              <a:t>9/4/2020</a:t>
            </a:fld>
            <a:endParaRPr lang="en-US"/>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2B156B-59AE-415F-B24B-8756D48BB977}" type="slidenum">
              <a:rPr lang="en-GB" smtClean="0"/>
              <a:pPr/>
              <a:t>‹#›</a:t>
            </a:fld>
            <a:endParaRPr lang="en-GB"/>
          </a:p>
        </p:txBody>
      </p:sp>
    </p:spTree>
    <p:extLst>
      <p:ext uri="{BB962C8B-B14F-4D97-AF65-F5344CB8AC3E}">
        <p14:creationId xmlns:p14="http://schemas.microsoft.com/office/powerpoint/2010/main" val="11935064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smtClean="0"/>
              <a:pPr/>
              <a:t>9/4/2020</a:t>
            </a:fld>
            <a:endParaRPr lang="en-US"/>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2B156B-59AE-415F-B24B-8756D48BB977}" type="slidenum">
              <a:rPr lang="en-GB" smtClean="0"/>
              <a:pPr/>
              <a:t>‹#›</a:t>
            </a:fld>
            <a:endParaRPr lang="en-GB"/>
          </a:p>
        </p:txBody>
      </p:sp>
    </p:spTree>
    <p:extLst>
      <p:ext uri="{BB962C8B-B14F-4D97-AF65-F5344CB8AC3E}">
        <p14:creationId xmlns:p14="http://schemas.microsoft.com/office/powerpoint/2010/main" val="22221966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2B156B-59AE-415F-B24B-8756D48BB977}" type="slidenum">
              <a:rPr lang="en-GB" smtClean="0"/>
              <a:pPr/>
              <a:t>‹#›</a:t>
            </a:fld>
            <a:endParaRPr lang="en-GB"/>
          </a:p>
        </p:txBody>
      </p:sp>
    </p:spTree>
    <p:extLst>
      <p:ext uri="{BB962C8B-B14F-4D97-AF65-F5344CB8AC3E}">
        <p14:creationId xmlns:p14="http://schemas.microsoft.com/office/powerpoint/2010/main" val="34724195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2B156B-59AE-415F-B24B-8756D48BB977}" type="slidenum">
              <a:rPr lang="en-GB" smtClean="0"/>
              <a:pPr/>
              <a:t>‹#›</a:t>
            </a:fld>
            <a:endParaRPr lang="en-GB"/>
          </a:p>
        </p:txBody>
      </p:sp>
    </p:spTree>
    <p:extLst>
      <p:ext uri="{BB962C8B-B14F-4D97-AF65-F5344CB8AC3E}">
        <p14:creationId xmlns:p14="http://schemas.microsoft.com/office/powerpoint/2010/main" val="17496379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F99945-0A15-4715-AB6C-F5E56CF20F70}" type="datetimeFigureOut">
              <a:rPr lang="en-US" smtClean="0"/>
              <a:pPr/>
              <a:t>9/4/2020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B156B-59AE-415F-B24B-8756D48BB977}" type="slidenum">
              <a:rPr lang="en-GB" smtClean="0"/>
              <a:pPr/>
              <a:t>‹#›</a:t>
            </a:fld>
            <a:endParaRPr lang="en-GB"/>
          </a:p>
        </p:txBody>
      </p:sp>
    </p:spTree>
    <p:extLst>
      <p:ext uri="{BB962C8B-B14F-4D97-AF65-F5344CB8AC3E}">
        <p14:creationId xmlns:p14="http://schemas.microsoft.com/office/powerpoint/2010/main" val="274323484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9227" y="1561784"/>
            <a:ext cx="10002315" cy="1646302"/>
          </a:xfrm>
        </p:spPr>
        <p:txBody>
          <a:bodyPr>
            <a:normAutofit fontScale="90000"/>
          </a:bodyPr>
          <a:lstStyle/>
          <a:p>
            <a:r>
              <a:rPr lang="en-US" dirty="0">
                <a:solidFill>
                  <a:schemeClr val="tx1"/>
                </a:solidFill>
                <a:latin typeface="Calibri" panose="020F0502020204030204" pitchFamily="34" charset="0"/>
                <a:cs typeface="Calibri" panose="020F0502020204030204" pitchFamily="34" charset="0"/>
              </a:rPr>
              <a:t/>
            </a:r>
            <a:br>
              <a:rPr lang="en-US" dirty="0">
                <a:solidFill>
                  <a:schemeClr val="tx1"/>
                </a:solidFill>
                <a:latin typeface="Calibri" panose="020F0502020204030204" pitchFamily="34" charset="0"/>
                <a:cs typeface="Calibri" panose="020F0502020204030204" pitchFamily="34" charset="0"/>
              </a:rPr>
            </a:br>
            <a:r>
              <a:rPr lang="en-US" dirty="0" smtClean="0">
                <a:solidFill>
                  <a:schemeClr val="tx1"/>
                </a:solidFill>
                <a:latin typeface="Calibri" panose="020F0502020204030204" pitchFamily="34" charset="0"/>
                <a:cs typeface="Calibri" panose="020F0502020204030204" pitchFamily="34" charset="0"/>
              </a:rPr>
              <a:t/>
            </a:r>
            <a:br>
              <a:rPr lang="en-US" dirty="0" smtClean="0">
                <a:solidFill>
                  <a:schemeClr val="tx1"/>
                </a:solidFill>
                <a:latin typeface="Calibri" panose="020F0502020204030204" pitchFamily="34" charset="0"/>
                <a:cs typeface="Calibri" panose="020F0502020204030204" pitchFamily="34" charset="0"/>
              </a:rPr>
            </a:br>
            <a:r>
              <a:rPr lang="en-US" dirty="0" smtClean="0">
                <a:solidFill>
                  <a:schemeClr val="tx1"/>
                </a:solidFill>
                <a:latin typeface="Calibri" panose="020F0502020204030204" pitchFamily="34" charset="0"/>
                <a:cs typeface="Calibri" panose="020F0502020204030204" pitchFamily="34" charset="0"/>
              </a:rPr>
              <a:t/>
            </a:r>
            <a:br>
              <a:rPr lang="en-US" dirty="0" smtClean="0">
                <a:solidFill>
                  <a:schemeClr val="tx1"/>
                </a:solidFill>
                <a:latin typeface="Calibri" panose="020F0502020204030204" pitchFamily="34" charset="0"/>
                <a:cs typeface="Calibri" panose="020F0502020204030204" pitchFamily="34" charset="0"/>
              </a:rPr>
            </a:br>
            <a:r>
              <a:rPr lang="en-US" dirty="0" smtClean="0">
                <a:solidFill>
                  <a:schemeClr val="tx1"/>
                </a:solidFill>
                <a:latin typeface="Calibri" panose="020F0502020204030204" pitchFamily="34" charset="0"/>
                <a:cs typeface="Calibri" panose="020F0502020204030204" pitchFamily="34" charset="0"/>
              </a:rPr>
              <a:t>Welcome </a:t>
            </a:r>
            <a:r>
              <a:rPr lang="en-US" dirty="0">
                <a:solidFill>
                  <a:schemeClr val="tx1"/>
                </a:solidFill>
                <a:latin typeface="Calibri" panose="020F0502020204030204" pitchFamily="34" charset="0"/>
                <a:cs typeface="Calibri" panose="020F0502020204030204" pitchFamily="34" charset="0"/>
              </a:rPr>
              <a:t>to Year 2</a:t>
            </a:r>
          </a:p>
        </p:txBody>
      </p:sp>
      <p:sp>
        <p:nvSpPr>
          <p:cNvPr id="3" name="Subtitle 2"/>
          <p:cNvSpPr>
            <a:spLocks noGrp="1"/>
          </p:cNvSpPr>
          <p:nvPr>
            <p:ph type="subTitle" idx="1"/>
          </p:nvPr>
        </p:nvSpPr>
        <p:spPr>
          <a:xfrm>
            <a:off x="2266212" y="4056366"/>
            <a:ext cx="7968343" cy="1765479"/>
          </a:xfrm>
        </p:spPr>
        <p:txBody>
          <a:bodyPr>
            <a:noAutofit/>
          </a:bodyPr>
          <a:lstStyle/>
          <a:p>
            <a:pPr algn="ctr"/>
            <a:r>
              <a:rPr lang="en-US" sz="3600" dirty="0" smtClean="0">
                <a:solidFill>
                  <a:schemeClr val="tx1"/>
                </a:solidFill>
                <a:latin typeface="Calibri" panose="020F0502020204030204" pitchFamily="34" charset="0"/>
                <a:cs typeface="Calibri" panose="020F0502020204030204" pitchFamily="34" charset="0"/>
              </a:rPr>
              <a:t>Teachers: </a:t>
            </a:r>
            <a:r>
              <a:rPr lang="en-US" sz="3600" dirty="0" err="1" smtClean="0">
                <a:solidFill>
                  <a:schemeClr val="tx1"/>
                </a:solidFill>
                <a:latin typeface="Calibri" panose="020F0502020204030204" pitchFamily="34" charset="0"/>
                <a:cs typeface="Calibri" panose="020F0502020204030204" pitchFamily="34" charset="0"/>
              </a:rPr>
              <a:t>Mrs</a:t>
            </a:r>
            <a:r>
              <a:rPr lang="en-US" sz="3600" dirty="0" smtClean="0">
                <a:solidFill>
                  <a:schemeClr val="tx1"/>
                </a:solidFill>
                <a:latin typeface="Calibri" panose="020F0502020204030204" pitchFamily="34" charset="0"/>
                <a:cs typeface="Calibri" panose="020F0502020204030204" pitchFamily="34" charset="0"/>
              </a:rPr>
              <a:t> Baskerville and </a:t>
            </a:r>
            <a:r>
              <a:rPr lang="en-US" sz="3600" dirty="0" err="1" smtClean="0">
                <a:solidFill>
                  <a:schemeClr val="tx1"/>
                </a:solidFill>
                <a:latin typeface="Calibri" panose="020F0502020204030204" pitchFamily="34" charset="0"/>
                <a:cs typeface="Calibri" panose="020F0502020204030204" pitchFamily="34" charset="0"/>
              </a:rPr>
              <a:t>Mrs</a:t>
            </a:r>
            <a:r>
              <a:rPr lang="en-US" sz="3600" dirty="0" smtClean="0">
                <a:solidFill>
                  <a:schemeClr val="tx1"/>
                </a:solidFill>
                <a:latin typeface="Calibri" panose="020F0502020204030204" pitchFamily="34" charset="0"/>
                <a:cs typeface="Calibri" panose="020F0502020204030204" pitchFamily="34" charset="0"/>
              </a:rPr>
              <a:t> Bladon</a:t>
            </a:r>
            <a:endParaRPr lang="en-US" sz="3600" dirty="0" smtClean="0">
              <a:solidFill>
                <a:schemeClr val="tx1"/>
              </a:solidFill>
              <a:latin typeface="Calibri" panose="020F0502020204030204" pitchFamily="34" charset="0"/>
              <a:cs typeface="Calibri" panose="020F0502020204030204" pitchFamily="34" charset="0"/>
            </a:endParaRPr>
          </a:p>
          <a:p>
            <a:pPr algn="ctr"/>
            <a:r>
              <a:rPr lang="en-US" sz="3600" dirty="0" smtClean="0">
                <a:solidFill>
                  <a:schemeClr val="tx1"/>
                </a:solidFill>
                <a:latin typeface="Calibri" panose="020F0502020204030204" pitchFamily="34" charset="0"/>
                <a:cs typeface="Calibri" panose="020F0502020204030204" pitchFamily="34" charset="0"/>
              </a:rPr>
              <a:t>Teaching </a:t>
            </a:r>
            <a:r>
              <a:rPr lang="en-US" sz="3600" dirty="0" smtClean="0">
                <a:solidFill>
                  <a:schemeClr val="tx1"/>
                </a:solidFill>
                <a:latin typeface="Calibri" panose="020F0502020204030204" pitchFamily="34" charset="0"/>
                <a:cs typeface="Calibri" panose="020F0502020204030204" pitchFamily="34" charset="0"/>
              </a:rPr>
              <a:t>Assistant: </a:t>
            </a:r>
            <a:r>
              <a:rPr lang="en-US" sz="3600" dirty="0" err="1" smtClean="0">
                <a:solidFill>
                  <a:schemeClr val="tx1"/>
                </a:solidFill>
                <a:latin typeface="Calibri" panose="020F0502020204030204" pitchFamily="34" charset="0"/>
                <a:cs typeface="Calibri" panose="020F0502020204030204" pitchFamily="34" charset="0"/>
              </a:rPr>
              <a:t>Mrs</a:t>
            </a:r>
            <a:r>
              <a:rPr lang="en-US" sz="3600" dirty="0" smtClean="0">
                <a:solidFill>
                  <a:schemeClr val="tx1"/>
                </a:solidFill>
                <a:latin typeface="Calibri" panose="020F0502020204030204" pitchFamily="34" charset="0"/>
                <a:cs typeface="Calibri" panose="020F0502020204030204" pitchFamily="34" charset="0"/>
              </a:rPr>
              <a:t> </a:t>
            </a:r>
            <a:r>
              <a:rPr lang="en-US" sz="3600" dirty="0" err="1" smtClean="0">
                <a:solidFill>
                  <a:schemeClr val="tx1"/>
                </a:solidFill>
                <a:latin typeface="Calibri" panose="020F0502020204030204" pitchFamily="34" charset="0"/>
                <a:cs typeface="Calibri" panose="020F0502020204030204" pitchFamily="34" charset="0"/>
              </a:rPr>
              <a:t>Harrop</a:t>
            </a:r>
            <a:endParaRPr lang="en-US" sz="3600" dirty="0">
              <a:solidFill>
                <a:schemeClr val="tx1"/>
              </a:solidFill>
              <a:latin typeface="Calibri" panose="020F0502020204030204" pitchFamily="34" charset="0"/>
              <a:cs typeface="Calibri" panose="020F0502020204030204" pitchFamily="34" charset="0"/>
            </a:endParaRPr>
          </a:p>
        </p:txBody>
      </p:sp>
      <p:pic>
        <p:nvPicPr>
          <p:cNvPr id="5" name="Picture 4"/>
          <p:cNvPicPr/>
          <p:nvPr/>
        </p:nvPicPr>
        <p:blipFill>
          <a:blip r:embed="rId2"/>
          <a:stretch>
            <a:fillRect/>
          </a:stretch>
        </p:blipFill>
        <p:spPr>
          <a:xfrm>
            <a:off x="287380" y="155531"/>
            <a:ext cx="2591407" cy="2204276"/>
          </a:xfrm>
          <a:prstGeom prst="rect">
            <a:avLst/>
          </a:prstGeom>
        </p:spPr>
      </p:pic>
      <p:pic>
        <p:nvPicPr>
          <p:cNvPr id="6" name="Picture 5"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621982" y="0"/>
            <a:ext cx="2570018" cy="1496291"/>
          </a:xfrm>
          <a:prstGeom prst="rect">
            <a:avLst/>
          </a:prstGeom>
          <a:noFill/>
          <a:ln>
            <a:noFill/>
          </a:ln>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5" name="Picture 4"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877119" y="1"/>
            <a:ext cx="2314880" cy="1269634"/>
          </a:xfrm>
          <a:prstGeom prst="rect">
            <a:avLst/>
          </a:prstGeom>
          <a:noFill/>
          <a:ln>
            <a:noFill/>
          </a:ln>
        </p:spPr>
      </p:pic>
      <p:sp>
        <p:nvSpPr>
          <p:cNvPr id="6" name="Rectangle 5"/>
          <p:cNvSpPr/>
          <p:nvPr/>
        </p:nvSpPr>
        <p:spPr>
          <a:xfrm>
            <a:off x="1980027" y="40108"/>
            <a:ext cx="7897091" cy="1138773"/>
          </a:xfrm>
          <a:prstGeom prst="rect">
            <a:avLst/>
          </a:prstGeom>
        </p:spPr>
        <p:txBody>
          <a:bodyPr wrap="square">
            <a:spAutoFit/>
          </a:bodyPr>
          <a:lstStyle/>
          <a:p>
            <a:pPr algn="ctr"/>
            <a:r>
              <a:rPr lang="en-GB" sz="3400" b="1" dirty="0" smtClean="0">
                <a:latin typeface="Calibri Light" panose="020F0302020204030204" pitchFamily="34" charset="0"/>
              </a:rPr>
              <a:t>Uniform</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endParaRPr lang="en-GB" sz="3400" dirty="0">
              <a:solidFill>
                <a:srgbClr val="002060"/>
              </a:solidFill>
              <a:latin typeface="Calibri Light" panose="020F0302020204030204" pitchFamily="34" charset="0"/>
            </a:endParaRPr>
          </a:p>
        </p:txBody>
      </p:sp>
      <p:sp>
        <p:nvSpPr>
          <p:cNvPr id="7" name="Rectangle 6"/>
          <p:cNvSpPr/>
          <p:nvPr/>
        </p:nvSpPr>
        <p:spPr>
          <a:xfrm>
            <a:off x="1621644" y="425470"/>
            <a:ext cx="8401608" cy="2523768"/>
          </a:xfrm>
          <a:prstGeom prst="rect">
            <a:avLst/>
          </a:prstGeom>
        </p:spPr>
        <p:txBody>
          <a:bodyPr wrap="square">
            <a:spAutoFit/>
          </a:bodyPr>
          <a:lstStyle/>
          <a:p>
            <a:endParaRPr lang="en-GB" sz="2000" u="sng" dirty="0"/>
          </a:p>
          <a:p>
            <a:r>
              <a:rPr lang="en-GB" sz="2000" b="1" dirty="0">
                <a:latin typeface="Calibri Light" panose="020F0302020204030204" pitchFamily="34" charset="0"/>
                <a:cs typeface="Calibri Light" panose="020F0302020204030204" pitchFamily="34" charset="0"/>
              </a:rPr>
              <a:t>You will </a:t>
            </a:r>
            <a:r>
              <a:rPr lang="en-GB" sz="2000" b="1" dirty="0" smtClean="0">
                <a:latin typeface="Calibri Light" panose="020F0302020204030204" pitchFamily="34" charset="0"/>
                <a:cs typeface="Calibri Light" panose="020F0302020204030204" pitchFamily="34" charset="0"/>
              </a:rPr>
              <a:t>see clear guidance </a:t>
            </a:r>
            <a:r>
              <a:rPr lang="en-GB" sz="2000" b="1" dirty="0" smtClean="0">
                <a:latin typeface="Calibri Light" panose="020F0302020204030204" pitchFamily="34" charset="0"/>
                <a:cs typeface="Calibri Light" panose="020F0302020204030204" pitchFamily="34" charset="0"/>
              </a:rPr>
              <a:t>on the school website on </a:t>
            </a:r>
            <a:r>
              <a:rPr lang="en-GB" sz="2000" b="1" dirty="0">
                <a:latin typeface="Calibri Light" panose="020F0302020204030204" pitchFamily="34" charset="0"/>
                <a:cs typeface="Calibri Light" panose="020F0302020204030204" pitchFamily="34" charset="0"/>
              </a:rPr>
              <a:t>school uniform.</a:t>
            </a:r>
          </a:p>
          <a:p>
            <a:r>
              <a:rPr lang="en-GB" sz="2000" b="1" dirty="0">
                <a:latin typeface="Calibri Light" panose="020F0302020204030204" pitchFamily="34" charset="0"/>
                <a:cs typeface="Calibri Light" panose="020F0302020204030204" pitchFamily="34" charset="0"/>
              </a:rPr>
              <a:t>We ask that when you send your child to school in </a:t>
            </a:r>
            <a:r>
              <a:rPr lang="en-GB" sz="2000" b="1" dirty="0" smtClean="0">
                <a:latin typeface="Calibri Light" panose="020F0302020204030204" pitchFamily="34" charset="0"/>
                <a:cs typeface="Calibri Light" panose="020F0302020204030204" pitchFamily="34" charset="0"/>
              </a:rPr>
              <a:t>Autumn, </a:t>
            </a:r>
            <a:r>
              <a:rPr lang="en-GB" sz="2000" b="1" dirty="0">
                <a:latin typeface="Calibri Light" panose="020F0302020204030204" pitchFamily="34" charset="0"/>
                <a:cs typeface="Calibri Light" panose="020F0302020204030204" pitchFamily="34" charset="0"/>
              </a:rPr>
              <a:t>you have every item of </a:t>
            </a:r>
            <a:r>
              <a:rPr lang="en-GB" sz="2000" b="1" dirty="0" smtClean="0">
                <a:latin typeface="Calibri Light" panose="020F0302020204030204" pitchFamily="34" charset="0"/>
                <a:cs typeface="Calibri Light" panose="020F0302020204030204" pitchFamily="34" charset="0"/>
              </a:rPr>
              <a:t>School </a:t>
            </a:r>
            <a:r>
              <a:rPr lang="en-GB" sz="2000" b="1" dirty="0">
                <a:latin typeface="Calibri Light" panose="020F0302020204030204" pitchFamily="34" charset="0"/>
                <a:cs typeface="Calibri Light" panose="020F0302020204030204" pitchFamily="34" charset="0"/>
              </a:rPr>
              <a:t>uniform clearly named, including your child’s shoes.</a:t>
            </a:r>
          </a:p>
          <a:p>
            <a:r>
              <a:rPr lang="en-GB" sz="2000" b="1" dirty="0">
                <a:latin typeface="Calibri Light" panose="020F0302020204030204" pitchFamily="34" charset="0"/>
                <a:cs typeface="Calibri Light" panose="020F0302020204030204" pitchFamily="34" charset="0"/>
              </a:rPr>
              <a:t>As you can appreciate, school uniform is expensive and when we teach the children </a:t>
            </a:r>
            <a:r>
              <a:rPr lang="en-GB" sz="2000" b="1" dirty="0" smtClean="0">
                <a:latin typeface="Calibri Light" panose="020F0302020204030204" pitchFamily="34" charset="0"/>
                <a:cs typeface="Calibri Light" panose="020F0302020204030204" pitchFamily="34" charset="0"/>
              </a:rPr>
              <a:t>become </a:t>
            </a:r>
            <a:r>
              <a:rPr lang="en-GB" sz="2000" b="1" dirty="0">
                <a:latin typeface="Calibri Light" panose="020F0302020204030204" pitchFamily="34" charset="0"/>
                <a:cs typeface="Calibri Light" panose="020F0302020204030204" pitchFamily="34" charset="0"/>
              </a:rPr>
              <a:t>warm and need to take of their cardigan or jumper, or when they are </a:t>
            </a:r>
            <a:r>
              <a:rPr lang="en-GB" sz="2000" b="1" dirty="0" smtClean="0">
                <a:latin typeface="Calibri Light" panose="020F0302020204030204" pitchFamily="34" charset="0"/>
                <a:cs typeface="Calibri Light" panose="020F0302020204030204" pitchFamily="34" charset="0"/>
              </a:rPr>
              <a:t>dressing for </a:t>
            </a:r>
            <a:r>
              <a:rPr lang="en-GB" sz="2000" b="1" dirty="0">
                <a:latin typeface="Calibri Light" panose="020F0302020204030204" pitchFamily="34" charset="0"/>
                <a:cs typeface="Calibri Light" panose="020F0302020204030204" pitchFamily="34" charset="0"/>
              </a:rPr>
              <a:t>PE, everything needs to be named.</a:t>
            </a:r>
          </a:p>
          <a:p>
            <a:endParaRPr lang="en-GB" b="1" dirty="0">
              <a:solidFill>
                <a:srgbClr val="002060"/>
              </a:solidFill>
              <a:latin typeface="Calibri Light" panose="020F0302020204030204" pitchFamily="34" charset="0"/>
              <a:cs typeface="Calibri Light" panose="020F0302020204030204" pitchFamily="34" charset="0"/>
            </a:endParaRPr>
          </a:p>
        </p:txBody>
      </p:sp>
      <p:pic>
        <p:nvPicPr>
          <p:cNvPr id="11266" name="Picture 2" descr="Iron on School Name Labels for Uniform, Simple to Use Name Tape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5889" y="1390582"/>
            <a:ext cx="1737339" cy="1737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6149" y="3780234"/>
            <a:ext cx="10099170" cy="3077766"/>
          </a:xfrm>
          <a:prstGeom prst="rect">
            <a:avLst/>
          </a:prstGeom>
          <a:noFill/>
        </p:spPr>
        <p:txBody>
          <a:bodyPr wrap="square" rtlCol="0">
            <a:spAutoFit/>
          </a:bodyPr>
          <a:lstStyle/>
          <a:p>
            <a:r>
              <a:rPr lang="en-GB" sz="2000" b="1" dirty="0" smtClean="0">
                <a:latin typeface="Calibri Light" panose="020F0302020204030204" pitchFamily="34" charset="0"/>
                <a:cs typeface="Calibri Light" panose="020F0302020204030204" pitchFamily="34" charset="0"/>
              </a:rPr>
              <a:t>Children in Year 2 are all entitled to the Universal Free School Meal Scheme. Please ensure your order online at local food links and ensure this is completed with your child, </a:t>
            </a:r>
            <a:r>
              <a:rPr lang="en-GB" sz="2000" b="1" dirty="0" smtClean="0">
                <a:latin typeface="Calibri Light" panose="020F0302020204030204" pitchFamily="34" charset="0"/>
                <a:cs typeface="Calibri Light" panose="020F0302020204030204" pitchFamily="34" charset="0"/>
              </a:rPr>
              <a:t>so they are happy with the choices you have made.</a:t>
            </a:r>
          </a:p>
          <a:p>
            <a:r>
              <a:rPr lang="en-GB" sz="2000" b="1" dirty="0" smtClean="0">
                <a:latin typeface="Calibri Light" panose="020F0302020204030204" pitchFamily="34" charset="0"/>
                <a:cs typeface="Calibri Light" panose="020F0302020204030204" pitchFamily="34" charset="0"/>
              </a:rPr>
              <a:t>If you choose to provide your child with a packed lunch, discuss the contents of the lunch with your child to avoid upset.</a:t>
            </a:r>
          </a:p>
          <a:p>
            <a:r>
              <a:rPr lang="en-GB" sz="2000" b="1" dirty="0" smtClean="0">
                <a:latin typeface="Calibri Light" panose="020F0302020204030204" pitchFamily="34" charset="0"/>
                <a:cs typeface="Calibri Light" panose="020F0302020204030204" pitchFamily="34" charset="0"/>
              </a:rPr>
              <a:t>We provide your child with a piece of fruit for the afternoon, but we ask that you give them a named piece of fruit for the morning. </a:t>
            </a:r>
          </a:p>
          <a:p>
            <a:r>
              <a:rPr lang="en-US" sz="2000" b="1" dirty="0" smtClean="0">
                <a:latin typeface="Calibri Light" panose="020F0302020204030204" pitchFamily="34" charset="0"/>
                <a:cs typeface="Calibri Light" panose="020F0302020204030204" pitchFamily="34" charset="0"/>
              </a:rPr>
              <a:t>We also ask that your child has a clearly named drink bottle that they can drink from throughout the day.</a:t>
            </a:r>
            <a:endParaRPr lang="en-GB" sz="2000" b="1" dirty="0" smtClean="0">
              <a:latin typeface="Calibri Light" panose="020F0302020204030204" pitchFamily="34" charset="0"/>
              <a:cs typeface="Calibri Light" panose="020F0302020204030204" pitchFamily="34" charset="0"/>
            </a:endParaRPr>
          </a:p>
          <a:p>
            <a:endParaRPr lang="en-GB" sz="1400" dirty="0" smtClean="0"/>
          </a:p>
        </p:txBody>
      </p:sp>
      <p:sp>
        <p:nvSpPr>
          <p:cNvPr id="10" name="Rectangle 9"/>
          <p:cNvSpPr/>
          <p:nvPr/>
        </p:nvSpPr>
        <p:spPr>
          <a:xfrm>
            <a:off x="850829" y="3279381"/>
            <a:ext cx="7897091" cy="1138773"/>
          </a:xfrm>
          <a:prstGeom prst="rect">
            <a:avLst/>
          </a:prstGeom>
        </p:spPr>
        <p:txBody>
          <a:bodyPr wrap="square">
            <a:spAutoFit/>
          </a:bodyPr>
          <a:lstStyle/>
          <a:p>
            <a:pPr algn="ctr"/>
            <a:r>
              <a:rPr lang="en-GB" sz="3400" b="1" dirty="0" smtClean="0">
                <a:latin typeface="Calibri Light" panose="020F0302020204030204" pitchFamily="34" charset="0"/>
              </a:rPr>
              <a:t>Free School Meals, Fruit and Drinks</a:t>
            </a:r>
            <a:br>
              <a:rPr lang="en-GB" sz="3400" b="1" dirty="0" smtClean="0">
                <a:latin typeface="Calibri Light" panose="020F0302020204030204" pitchFamily="34" charset="0"/>
              </a:rPr>
            </a:br>
            <a:endParaRPr lang="en-GB" sz="3400" dirty="0">
              <a:latin typeface="Calibri Light" panose="020F0302020204030204" pitchFamily="34" charset="0"/>
            </a:endParaRPr>
          </a:p>
        </p:txBody>
      </p:sp>
      <p:pic>
        <p:nvPicPr>
          <p:cNvPr id="11268" name="Picture 4" descr="https://encrypted-tbn0.gstatic.com/images?q=tbn%3AANd9GcQqrVLckSJ1fLY4kYKhgs6JnJGXNduZALTJTrPn3rDlqSzIaFOi3P6Av9WZ_g&amp;usqp=C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5319" y="4311946"/>
            <a:ext cx="1737340" cy="1737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6532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1947" y="1908649"/>
            <a:ext cx="6413745" cy="964842"/>
          </a:xfrm>
        </p:spPr>
        <p:txBody>
          <a:bodyPr>
            <a:noAutofit/>
          </a:bodyPr>
          <a:lstStyle/>
          <a:p>
            <a:r>
              <a:rPr lang="en-GB" sz="7200" b="1" dirty="0" smtClean="0">
                <a:solidFill>
                  <a:schemeClr val="tx1"/>
                </a:solidFill>
                <a:latin typeface="Calibri" panose="020F0502020204030204" pitchFamily="34" charset="0"/>
                <a:cs typeface="Calibri" panose="020F0502020204030204" pitchFamily="34" charset="0"/>
              </a:rPr>
              <a:t>SATs!!!!!!!!!</a:t>
            </a:r>
            <a:r>
              <a:rPr lang="en-GB" sz="7200" b="1" dirty="0">
                <a:latin typeface="Calibri" panose="020F0502020204030204" pitchFamily="34" charset="0"/>
                <a:cs typeface="Calibri" panose="020F0502020204030204" pitchFamily="34" charset="0"/>
              </a:rPr>
              <a:t/>
            </a:r>
            <a:br>
              <a:rPr lang="en-GB" sz="7200" b="1" dirty="0">
                <a:latin typeface="Calibri" panose="020F0502020204030204" pitchFamily="34" charset="0"/>
                <a:cs typeface="Calibri" panose="020F0502020204030204" pitchFamily="34" charset="0"/>
              </a:rPr>
            </a:br>
            <a:endParaRPr lang="en-GB" sz="7200" b="1" dirty="0">
              <a:latin typeface="Calibri" panose="020F0502020204030204" pitchFamily="34" charset="0"/>
              <a:cs typeface="Calibri" panose="020F0502020204030204" pitchFamily="34" charset="0"/>
            </a:endParaRPr>
          </a:p>
        </p:txBody>
      </p:sp>
      <p:sp>
        <p:nvSpPr>
          <p:cNvPr id="4" name="TextBox 3"/>
          <p:cNvSpPr txBox="1"/>
          <p:nvPr/>
        </p:nvSpPr>
        <p:spPr>
          <a:xfrm>
            <a:off x="226148" y="2602086"/>
            <a:ext cx="11843932" cy="3416320"/>
          </a:xfrm>
          <a:prstGeom prst="rect">
            <a:avLst/>
          </a:prstGeom>
          <a:noFill/>
        </p:spPr>
        <p:txBody>
          <a:bodyPr wrap="square" rtlCol="0">
            <a:spAutoFit/>
          </a:bodyPr>
          <a:lstStyle/>
          <a:p>
            <a:pPr algn="ctr"/>
            <a:r>
              <a:rPr lang="en-GB" sz="3600" dirty="0" smtClean="0">
                <a:latin typeface="Calibri" panose="020F0502020204030204" pitchFamily="34" charset="0"/>
                <a:cs typeface="Calibri" panose="020F0502020204030204" pitchFamily="34" charset="0"/>
              </a:rPr>
              <a:t>Please don’t panic!</a:t>
            </a:r>
          </a:p>
          <a:p>
            <a:pPr algn="ctr"/>
            <a:endParaRPr lang="en-US" sz="3600" dirty="0">
              <a:latin typeface="Calibri" panose="020F0502020204030204" pitchFamily="34" charset="0"/>
              <a:cs typeface="Calibri" panose="020F0502020204030204" pitchFamily="34" charset="0"/>
            </a:endParaRPr>
          </a:p>
          <a:p>
            <a:pPr algn="ctr"/>
            <a:r>
              <a:rPr lang="en-US" sz="3600" dirty="0" smtClean="0">
                <a:latin typeface="Calibri" panose="020F0502020204030204" pitchFamily="34" charset="0"/>
                <a:cs typeface="Calibri" panose="020F0502020204030204" pitchFamily="34" charset="0"/>
              </a:rPr>
              <a:t>May </a:t>
            </a:r>
            <a:r>
              <a:rPr lang="en-US" sz="3600" dirty="0" smtClean="0">
                <a:latin typeface="Calibri" panose="020F0502020204030204" pitchFamily="34" charset="0"/>
                <a:cs typeface="Calibri" panose="020F0502020204030204" pitchFamily="34" charset="0"/>
              </a:rPr>
              <a:t>2021</a:t>
            </a:r>
            <a:endParaRPr lang="en-US" sz="3600" dirty="0" smtClean="0">
              <a:latin typeface="Calibri" panose="020F0502020204030204" pitchFamily="34" charset="0"/>
              <a:cs typeface="Calibri" panose="020F0502020204030204" pitchFamily="34" charset="0"/>
            </a:endParaRPr>
          </a:p>
          <a:p>
            <a:pPr algn="ctr"/>
            <a:endParaRPr lang="en-US" sz="3600" dirty="0">
              <a:latin typeface="Calibri" panose="020F0502020204030204" pitchFamily="34" charset="0"/>
              <a:cs typeface="Calibri" panose="020F0502020204030204" pitchFamily="34" charset="0"/>
            </a:endParaRPr>
          </a:p>
          <a:p>
            <a:pPr algn="ctr"/>
            <a:r>
              <a:rPr lang="en-US" sz="3600" dirty="0" smtClean="0">
                <a:latin typeface="Calibri" panose="020F0502020204030204" pitchFamily="34" charset="0"/>
                <a:cs typeface="Calibri" panose="020F0502020204030204" pitchFamily="34" charset="0"/>
              </a:rPr>
              <a:t>We will run a Parent </a:t>
            </a:r>
            <a:r>
              <a:rPr lang="en-US" sz="3600" dirty="0" smtClean="0">
                <a:latin typeface="Calibri" panose="020F0502020204030204" pitchFamily="34" charset="0"/>
                <a:cs typeface="Calibri" panose="020F0502020204030204" pitchFamily="34" charset="0"/>
              </a:rPr>
              <a:t>Session after </a:t>
            </a:r>
            <a:r>
              <a:rPr lang="en-US" sz="3600" dirty="0" smtClean="0">
                <a:latin typeface="Calibri" panose="020F0502020204030204" pitchFamily="34" charset="0"/>
                <a:cs typeface="Calibri" panose="020F0502020204030204" pitchFamily="34" charset="0"/>
              </a:rPr>
              <a:t>Christmas to inform you of all of the details </a:t>
            </a:r>
            <a:endParaRPr lang="en-GB" sz="3600" dirty="0">
              <a:latin typeface="Calibri" panose="020F0502020204030204" pitchFamily="34" charset="0"/>
              <a:cs typeface="Calibri" panose="020F0502020204030204" pitchFamily="34" charset="0"/>
            </a:endParaRPr>
          </a:p>
        </p:txBody>
      </p:sp>
      <p:pic>
        <p:nvPicPr>
          <p:cNvPr id="6" name="Picture 5" descr="CAST logo small - FMS"/>
          <p:cNvPicPr/>
          <p:nvPr/>
        </p:nvPicPr>
        <p:blipFill>
          <a:blip r:embed="rId2">
            <a:extLst>
              <a:ext uri="{28A0092B-C50C-407E-A947-70E740481C1C}">
                <a14:useLocalDpi xmlns:a14="http://schemas.microsoft.com/office/drawing/2010/main" val="0"/>
              </a:ext>
            </a:extLst>
          </a:blip>
          <a:srcRect/>
          <a:stretch>
            <a:fillRect/>
          </a:stretch>
        </p:blipFill>
        <p:spPr bwMode="auto">
          <a:xfrm>
            <a:off x="9877119" y="1"/>
            <a:ext cx="2314880" cy="1269634"/>
          </a:xfrm>
          <a:prstGeom prst="rect">
            <a:avLst/>
          </a:prstGeom>
          <a:noFill/>
          <a:ln>
            <a:noFill/>
          </a:ln>
        </p:spPr>
      </p:pic>
      <p:pic>
        <p:nvPicPr>
          <p:cNvPr id="7" name="Picture 6" descr="Logo small colour"/>
          <p:cNvPicPr/>
          <p:nvPr/>
        </p:nvPicPr>
        <p:blipFill>
          <a:blip r:embed="rId3"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spTree>
    <p:extLst>
      <p:ext uri="{BB962C8B-B14F-4D97-AF65-F5344CB8AC3E}">
        <p14:creationId xmlns:p14="http://schemas.microsoft.com/office/powerpoint/2010/main" val="12241329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18975" y="1594847"/>
            <a:ext cx="11908901" cy="4955203"/>
          </a:xfrm>
          <a:prstGeom prst="rect">
            <a:avLst/>
          </a:prstGeom>
          <a:noFill/>
          <a:ln w="9525">
            <a:noFill/>
            <a:miter lim="800000"/>
            <a:headEnd/>
            <a:tailEnd/>
          </a:ln>
          <a:effectLst/>
        </p:spPr>
        <p:txBody>
          <a:bodyPr wrap="square">
            <a:spAutoFit/>
          </a:bodyPr>
          <a:lstStyle/>
          <a:p>
            <a:r>
              <a:rPr lang="en-GB" sz="2000" b="1" dirty="0" smtClean="0">
                <a:latin typeface="Calibri Light" panose="020F0302020204030204" pitchFamily="34" charset="0"/>
              </a:rPr>
              <a:t>As </a:t>
            </a:r>
            <a:r>
              <a:rPr lang="en-GB" sz="2000" b="1" dirty="0">
                <a:latin typeface="Calibri Light" panose="020F0302020204030204" pitchFamily="34" charset="0"/>
              </a:rPr>
              <a:t>you can appreciate it is extremely important for us to know the arrangements you set up</a:t>
            </a:r>
          </a:p>
          <a:p>
            <a:r>
              <a:rPr lang="en-GB" sz="2000" b="1" dirty="0" smtClean="0">
                <a:latin typeface="Calibri Light" panose="020F0302020204030204" pitchFamily="34" charset="0"/>
              </a:rPr>
              <a:t>to </a:t>
            </a:r>
            <a:r>
              <a:rPr lang="en-GB" sz="2000" b="1" dirty="0">
                <a:latin typeface="Calibri Light" panose="020F0302020204030204" pitchFamily="34" charset="0"/>
              </a:rPr>
              <a:t>have your child collected at the end of the day. If you know you will not be collecting your</a:t>
            </a:r>
          </a:p>
          <a:p>
            <a:r>
              <a:rPr lang="en-GB" sz="2000" b="1" dirty="0" smtClean="0">
                <a:latin typeface="Calibri Light" panose="020F0302020204030204" pitchFamily="34" charset="0"/>
              </a:rPr>
              <a:t>child </a:t>
            </a:r>
            <a:r>
              <a:rPr lang="en-GB" sz="2000" b="1" dirty="0">
                <a:latin typeface="Calibri Light" panose="020F0302020204030204" pitchFamily="34" charset="0"/>
              </a:rPr>
              <a:t>in person</a:t>
            </a:r>
            <a:r>
              <a:rPr lang="en-GB" sz="2000" b="1" dirty="0" smtClean="0">
                <a:latin typeface="Calibri Light" panose="020F0302020204030204" pitchFamily="34" charset="0"/>
              </a:rPr>
              <a:t>, </a:t>
            </a:r>
            <a:r>
              <a:rPr lang="en-GB" sz="2000" b="1" dirty="0">
                <a:latin typeface="Calibri Light" panose="020F0302020204030204" pitchFamily="34" charset="0"/>
              </a:rPr>
              <a:t>inform us at the beginning of the </a:t>
            </a:r>
            <a:r>
              <a:rPr lang="en-GB" sz="2000" b="1" dirty="0" smtClean="0">
                <a:latin typeface="Calibri Light" panose="020F0302020204030204" pitchFamily="34" charset="0"/>
              </a:rPr>
              <a:t>day who you have arranged to collect your</a:t>
            </a:r>
            <a:endParaRPr lang="en-GB" sz="2000" b="1" dirty="0">
              <a:latin typeface="Calibri Light" panose="020F0302020204030204" pitchFamily="34" charset="0"/>
            </a:endParaRPr>
          </a:p>
          <a:p>
            <a:r>
              <a:rPr lang="en-GB" sz="2000" b="1" dirty="0" smtClean="0">
                <a:latin typeface="Calibri Light" panose="020F0302020204030204" pitchFamily="34" charset="0"/>
              </a:rPr>
              <a:t>child</a:t>
            </a:r>
            <a:r>
              <a:rPr lang="en-GB" sz="2000" b="1" dirty="0">
                <a:latin typeface="Calibri Light" panose="020F0302020204030204" pitchFamily="34" charset="0"/>
              </a:rPr>
              <a:t>. If arrangements change during the day, please ring the school office</a:t>
            </a:r>
            <a:r>
              <a:rPr lang="en-GB" sz="2000" b="1" dirty="0" smtClean="0">
                <a:latin typeface="Calibri Light" panose="020F0302020204030204" pitchFamily="34" charset="0"/>
              </a:rPr>
              <a:t>. </a:t>
            </a:r>
            <a:endParaRPr lang="en-GB" sz="2000" b="1" dirty="0" smtClean="0">
              <a:latin typeface="Calibri Light" panose="020F0302020204030204" pitchFamily="34" charset="0"/>
            </a:endParaRPr>
          </a:p>
          <a:p>
            <a:endParaRPr lang="en-GB" sz="2000" b="1" dirty="0">
              <a:latin typeface="Calibri Light" panose="020F0302020204030204" pitchFamily="34" charset="0"/>
            </a:endParaRPr>
          </a:p>
          <a:p>
            <a:r>
              <a:rPr lang="en-GB" sz="2000" b="1" dirty="0" smtClean="0">
                <a:latin typeface="Calibri Light" panose="020F0302020204030204" pitchFamily="34" charset="0"/>
              </a:rPr>
              <a:t>The </a:t>
            </a:r>
            <a:r>
              <a:rPr lang="en-GB" sz="2000" b="1" dirty="0" smtClean="0">
                <a:latin typeface="Calibri Light" panose="020F0302020204030204" pitchFamily="34" charset="0"/>
              </a:rPr>
              <a:t>school phone number is</a:t>
            </a:r>
          </a:p>
          <a:p>
            <a:pPr algn="ctr"/>
            <a:r>
              <a:rPr lang="en-GB" b="1" dirty="0" smtClean="0">
                <a:latin typeface="Calibri Light" panose="020F0302020204030204" pitchFamily="34" charset="0"/>
              </a:rPr>
              <a:t> </a:t>
            </a:r>
            <a:r>
              <a:rPr lang="en-GB" sz="3200" b="1" dirty="0" smtClean="0">
                <a:latin typeface="Calibri Light" panose="020F0302020204030204" pitchFamily="34" charset="0"/>
              </a:rPr>
              <a:t>01305 782600</a:t>
            </a:r>
            <a:r>
              <a:rPr lang="en-GB" sz="3200" b="1" dirty="0" smtClean="0">
                <a:latin typeface="Calibri Light" panose="020F0302020204030204" pitchFamily="34" charset="0"/>
              </a:rPr>
              <a:t>.</a:t>
            </a:r>
          </a:p>
          <a:p>
            <a:pPr algn="ctr"/>
            <a:endParaRPr lang="en-GB" sz="3200" b="1" dirty="0" smtClean="0">
              <a:latin typeface="Calibri Light" panose="020F0302020204030204" pitchFamily="34" charset="0"/>
            </a:endParaRPr>
          </a:p>
          <a:p>
            <a:r>
              <a:rPr lang="en-GB" sz="2000" b="1" dirty="0" smtClean="0">
                <a:latin typeface="Calibri Light" panose="020F0302020204030204" pitchFamily="34" charset="0"/>
              </a:rPr>
              <a:t>If your child is absent, please inform us before school, either by Parent </a:t>
            </a:r>
            <a:r>
              <a:rPr lang="en-GB" sz="2000" b="1" dirty="0" smtClean="0">
                <a:latin typeface="Calibri Light" panose="020F0302020204030204" pitchFamily="34" charset="0"/>
              </a:rPr>
              <a:t>Mail or </a:t>
            </a:r>
            <a:r>
              <a:rPr lang="en-GB" sz="2000" b="1" dirty="0" smtClean="0">
                <a:latin typeface="Calibri Light" panose="020F0302020204030204" pitchFamily="34" charset="0"/>
              </a:rPr>
              <a:t>by leaving a telephone message. We need to know the reason for your child’s absence every day that </a:t>
            </a:r>
            <a:r>
              <a:rPr lang="en-GB" sz="2000" b="1" dirty="0" smtClean="0">
                <a:latin typeface="Calibri Light" panose="020F0302020204030204" pitchFamily="34" charset="0"/>
              </a:rPr>
              <a:t>they </a:t>
            </a:r>
            <a:r>
              <a:rPr lang="en-GB" sz="2000" b="1" dirty="0" smtClean="0">
                <a:latin typeface="Calibri Light" panose="020F0302020204030204" pitchFamily="34" charset="0"/>
              </a:rPr>
              <a:t>are away.</a:t>
            </a:r>
            <a:r>
              <a:rPr lang="en-GB" sz="2000" b="1" dirty="0">
                <a:latin typeface="Calibri Light" panose="020F0302020204030204" pitchFamily="34" charset="0"/>
              </a:rPr>
              <a:t> </a:t>
            </a:r>
            <a:r>
              <a:rPr lang="en-GB" sz="2000" b="1" dirty="0" smtClean="0">
                <a:latin typeface="Calibri Light" panose="020F0302020204030204" pitchFamily="34" charset="0"/>
              </a:rPr>
              <a:t>Similarly</a:t>
            </a:r>
            <a:r>
              <a:rPr lang="en-GB" sz="2000" b="1" dirty="0">
                <a:latin typeface="Calibri Light" panose="020F0302020204030204" pitchFamily="34" charset="0"/>
              </a:rPr>
              <a:t>, it is essential that we know of any medical conditions your child may </a:t>
            </a:r>
            <a:r>
              <a:rPr lang="en-GB" sz="2000" b="1" dirty="0" smtClean="0">
                <a:latin typeface="Calibri Light" panose="020F0302020204030204" pitchFamily="34" charset="0"/>
              </a:rPr>
              <a:t>have</a:t>
            </a:r>
            <a:r>
              <a:rPr lang="en-GB" sz="2000" b="1" dirty="0">
                <a:latin typeface="Calibri Light" panose="020F0302020204030204" pitchFamily="34" charset="0"/>
              </a:rPr>
              <a:t> </a:t>
            </a:r>
            <a:r>
              <a:rPr lang="en-GB" sz="2000" b="1" dirty="0" smtClean="0">
                <a:latin typeface="Calibri Light" panose="020F0302020204030204" pitchFamily="34" charset="0"/>
              </a:rPr>
              <a:t>as soon as possible please</a:t>
            </a:r>
            <a:r>
              <a:rPr lang="en-GB" b="1" dirty="0" smtClean="0">
                <a:latin typeface="Calibri Light" panose="020F0302020204030204" pitchFamily="34" charset="0"/>
              </a:rPr>
              <a:t>.</a:t>
            </a:r>
            <a:endParaRPr lang="en-GB" b="1" dirty="0">
              <a:latin typeface="Calibri Light" panose="020F0302020204030204" pitchFamily="34" charset="0"/>
            </a:endParaRPr>
          </a:p>
          <a:p>
            <a:endParaRPr lang="en-GB" sz="2000" b="1" dirty="0">
              <a:latin typeface="Calibri Light" panose="020F0302020204030204" pitchFamily="34" charset="0"/>
            </a:endParaRPr>
          </a:p>
          <a:p>
            <a:r>
              <a:rPr lang="en-US" sz="2000" b="1" dirty="0" smtClean="0">
                <a:latin typeface="Calibri Light" panose="020F0302020204030204" pitchFamily="34" charset="0"/>
              </a:rPr>
              <a:t>Please use our new Year 2 Tab on the school website for Home Learning, letters and any other communication.</a:t>
            </a:r>
          </a:p>
          <a:p>
            <a:endParaRPr lang="en-US" sz="1600" b="1" dirty="0">
              <a:latin typeface="Calibri Light" panose="020F0302020204030204" pitchFamily="34" charset="0"/>
            </a:endParaRPr>
          </a:p>
          <a:p>
            <a:endParaRPr lang="en-US" sz="1600" b="1" dirty="0">
              <a:latin typeface="Calibri Light" panose="020F0302020204030204" pitchFamily="34" charset="0"/>
            </a:endParaRPr>
          </a:p>
        </p:txBody>
      </p:sp>
      <p:pic>
        <p:nvPicPr>
          <p:cNvPr id="5" name="Picture 4"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6" name="Picture 5"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877118" y="0"/>
            <a:ext cx="2314881" cy="1378633"/>
          </a:xfrm>
          <a:prstGeom prst="rect">
            <a:avLst/>
          </a:prstGeom>
          <a:noFill/>
          <a:ln>
            <a:noFill/>
          </a:ln>
        </p:spPr>
      </p:pic>
      <p:sp>
        <p:nvSpPr>
          <p:cNvPr id="7" name="Rectangle 6"/>
          <p:cNvSpPr/>
          <p:nvPr/>
        </p:nvSpPr>
        <p:spPr>
          <a:xfrm>
            <a:off x="1980027" y="-53809"/>
            <a:ext cx="7897091" cy="1292662"/>
          </a:xfrm>
          <a:prstGeom prst="rect">
            <a:avLst/>
          </a:prstGeom>
        </p:spPr>
        <p:txBody>
          <a:bodyPr wrap="square">
            <a:spAutoFit/>
          </a:bodyPr>
          <a:lstStyle/>
          <a:p>
            <a:pPr algn="ctr"/>
            <a:r>
              <a:rPr lang="en-GB" sz="4400" b="1" dirty="0" smtClean="0">
                <a:latin typeface="Calibri Light" panose="020F0302020204030204" pitchFamily="34" charset="0"/>
              </a:rPr>
              <a:t>Communication</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endParaRPr lang="en-GB" sz="3400" dirty="0">
              <a:solidFill>
                <a:srgbClr val="002060"/>
              </a:solidFill>
              <a:latin typeface="Calibri Light" panose="020F0302020204030204" pitchFamily="34" charset="0"/>
            </a:endParaRPr>
          </a:p>
        </p:txBody>
      </p:sp>
      <p:pic>
        <p:nvPicPr>
          <p:cNvPr id="12290" name="Picture 2" descr="ParentMail — Sutton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7118" y="1731762"/>
            <a:ext cx="1714274" cy="1284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689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096" y="1663135"/>
            <a:ext cx="11611205" cy="4985980"/>
          </a:xfrm>
          <a:prstGeom prst="rect">
            <a:avLst/>
          </a:prstGeom>
        </p:spPr>
        <p:txBody>
          <a:bodyPr wrap="square">
            <a:spAutoFit/>
          </a:bodyPr>
          <a:lstStyle/>
          <a:p>
            <a:pPr lvl="0" defTabSz="914400" eaLnBrk="0" fontAlgn="base" hangingPunct="0">
              <a:spcBef>
                <a:spcPct val="0"/>
              </a:spcBef>
              <a:spcAft>
                <a:spcPct val="0"/>
              </a:spcAft>
            </a:pPr>
            <a:r>
              <a:rPr lang="en-GB" altLang="en-US" sz="2000" b="1" dirty="0">
                <a:latin typeface="Calibri Light" panose="020F0302020204030204" pitchFamily="34" charset="0"/>
                <a:ea typeface="Calibri" panose="020F0502020204030204" pitchFamily="34" charset="0"/>
                <a:cs typeface="Calibri Light" panose="020F0302020204030204" pitchFamily="34" charset="0"/>
              </a:rPr>
              <a:t>The Catholic Life of our school is at the heart of everything we do</a:t>
            </a:r>
            <a:r>
              <a:rPr lang="en-GB" altLang="en-US" sz="2000" b="1" dirty="0" smtClean="0">
                <a:latin typeface="Calibri Light" panose="020F0302020204030204" pitchFamily="34" charset="0"/>
                <a:ea typeface="Calibri" panose="020F0502020204030204" pitchFamily="34" charset="0"/>
                <a:cs typeface="Calibri Light" panose="020F0302020204030204" pitchFamily="34" charset="0"/>
              </a:rPr>
              <a:t>.</a:t>
            </a:r>
          </a:p>
          <a:p>
            <a:pPr marL="285750" lvl="0" indent="-285750" defTabSz="914400" eaLnBrk="0" fontAlgn="base" hangingPunct="0">
              <a:spcBef>
                <a:spcPct val="0"/>
              </a:spcBef>
              <a:spcAft>
                <a:spcPct val="0"/>
              </a:spcAft>
              <a:buFont typeface="Arial" panose="020B0604020202020204" pitchFamily="34" charset="0"/>
              <a:buChar char="•"/>
            </a:pPr>
            <a:endParaRPr lang="en-GB" altLang="en-US" sz="2000" b="1" dirty="0">
              <a:latin typeface="Calibri Light" panose="020F0302020204030204" pitchFamily="34" charset="0"/>
              <a:cs typeface="Calibri Light" panose="020F0302020204030204" pitchFamily="34" charset="0"/>
            </a:endParaRPr>
          </a:p>
          <a:p>
            <a:pPr lvl="0" defTabSz="914400" eaLnBrk="0" fontAlgn="base" hangingPunct="0">
              <a:spcBef>
                <a:spcPct val="0"/>
              </a:spcBef>
              <a:spcAft>
                <a:spcPct val="0"/>
              </a:spcAft>
            </a:pPr>
            <a:r>
              <a:rPr lang="en-GB" altLang="en-US" sz="2000" b="1" dirty="0">
                <a:latin typeface="Calibri Light" panose="020F0302020204030204" pitchFamily="34" charset="0"/>
                <a:ea typeface="Calibri" panose="020F0502020204030204" pitchFamily="34" charset="0"/>
                <a:cs typeface="Calibri Light" panose="020F0302020204030204" pitchFamily="34" charset="0"/>
              </a:rPr>
              <a:t>Our school mission statement is our prayer.</a:t>
            </a:r>
            <a:r>
              <a:rPr lang="en-US" altLang="en-US" sz="2000" b="1" dirty="0">
                <a:latin typeface="Calibri Light" panose="020F0302020204030204" pitchFamily="34" charset="0"/>
                <a:ea typeface="Calibri" panose="020F0502020204030204" pitchFamily="34" charset="0"/>
                <a:cs typeface="Calibri Light" panose="020F0302020204030204" pitchFamily="34" charset="0"/>
              </a:rPr>
              <a:t> </a:t>
            </a:r>
            <a:endParaRPr lang="en-US" altLang="en-US" sz="2000" b="1" dirty="0" smtClean="0">
              <a:latin typeface="Calibri Light" panose="020F0302020204030204" pitchFamily="34" charset="0"/>
              <a:ea typeface="Calibri" panose="020F0502020204030204" pitchFamily="34" charset="0"/>
              <a:cs typeface="Calibri Light" panose="020F0302020204030204" pitchFamily="34" charset="0"/>
            </a:endParaRPr>
          </a:p>
          <a:p>
            <a:pPr marL="285750" lvl="0" indent="-285750" defTabSz="914400" eaLnBrk="0" fontAlgn="base" hangingPunct="0">
              <a:spcBef>
                <a:spcPct val="0"/>
              </a:spcBef>
              <a:spcAft>
                <a:spcPct val="0"/>
              </a:spcAft>
              <a:buFont typeface="Arial" panose="020B0604020202020204" pitchFamily="34" charset="0"/>
              <a:buChar char="•"/>
            </a:pPr>
            <a:endParaRPr lang="en-GB" altLang="en-US" sz="2000" b="1" dirty="0">
              <a:latin typeface="Calibri Light" panose="020F0302020204030204" pitchFamily="34" charset="0"/>
              <a:cs typeface="Calibri Light" panose="020F0302020204030204" pitchFamily="34" charset="0"/>
            </a:endParaRPr>
          </a:p>
          <a:p>
            <a:pPr lvl="0" algn="ctr" defTabSz="914400" eaLnBrk="0" fontAlgn="base" hangingPunct="0">
              <a:spcBef>
                <a:spcPct val="0"/>
              </a:spcBef>
              <a:spcAft>
                <a:spcPct val="0"/>
              </a:spcAft>
            </a:pPr>
            <a:r>
              <a:rPr lang="en-GB" altLang="en-US" sz="2800" b="1" dirty="0">
                <a:latin typeface="Calibri Light" panose="020F0302020204030204" pitchFamily="34" charset="0"/>
                <a:ea typeface="Calibri" panose="020F0502020204030204" pitchFamily="34" charset="0"/>
                <a:cs typeface="Calibri Light" panose="020F0302020204030204" pitchFamily="34" charset="0"/>
              </a:rPr>
              <a:t>‘Lead us Lord,</a:t>
            </a:r>
            <a:endParaRPr lang="en-GB" altLang="en-US" sz="2800" b="1" dirty="0">
              <a:latin typeface="Calibri Light" panose="020F0302020204030204" pitchFamily="34" charset="0"/>
              <a:cs typeface="Calibri Light" panose="020F0302020204030204" pitchFamily="34" charset="0"/>
            </a:endParaRPr>
          </a:p>
          <a:p>
            <a:pPr lvl="0" algn="ctr" defTabSz="914400" eaLnBrk="0" fontAlgn="base" hangingPunct="0">
              <a:spcBef>
                <a:spcPct val="0"/>
              </a:spcBef>
              <a:spcAft>
                <a:spcPct val="0"/>
              </a:spcAft>
            </a:pPr>
            <a:r>
              <a:rPr lang="en-GB" altLang="en-US" sz="2800" b="1" dirty="0">
                <a:latin typeface="Calibri Light" panose="020F0302020204030204" pitchFamily="34" charset="0"/>
                <a:ea typeface="Calibri" panose="020F0502020204030204" pitchFamily="34" charset="0"/>
                <a:cs typeface="Calibri Light" panose="020F0302020204030204" pitchFamily="34" charset="0"/>
              </a:rPr>
              <a:t>To Act Justly,</a:t>
            </a:r>
            <a:endParaRPr lang="en-GB" altLang="en-US" sz="2800" b="1" dirty="0">
              <a:latin typeface="Calibri Light" panose="020F0302020204030204" pitchFamily="34" charset="0"/>
              <a:cs typeface="Calibri Light" panose="020F0302020204030204" pitchFamily="34" charset="0"/>
            </a:endParaRPr>
          </a:p>
          <a:p>
            <a:pPr lvl="0" algn="ctr" defTabSz="914400" eaLnBrk="0" fontAlgn="base" hangingPunct="0">
              <a:spcBef>
                <a:spcPct val="0"/>
              </a:spcBef>
              <a:spcAft>
                <a:spcPct val="0"/>
              </a:spcAft>
            </a:pPr>
            <a:r>
              <a:rPr lang="en-GB" altLang="en-US" sz="2800" b="1" dirty="0">
                <a:latin typeface="Calibri Light" panose="020F0302020204030204" pitchFamily="34" charset="0"/>
                <a:ea typeface="Calibri" panose="020F0502020204030204" pitchFamily="34" charset="0"/>
                <a:cs typeface="Calibri Light" panose="020F0302020204030204" pitchFamily="34" charset="0"/>
              </a:rPr>
              <a:t>To Love Tenderly,</a:t>
            </a:r>
            <a:endParaRPr lang="en-GB" altLang="en-US" sz="2800" b="1" dirty="0">
              <a:latin typeface="Calibri Light" panose="020F0302020204030204" pitchFamily="34" charset="0"/>
              <a:cs typeface="Calibri Light" panose="020F0302020204030204" pitchFamily="34" charset="0"/>
            </a:endParaRPr>
          </a:p>
          <a:p>
            <a:pPr lvl="0" algn="ctr" defTabSz="914400" eaLnBrk="0" fontAlgn="base" hangingPunct="0">
              <a:spcBef>
                <a:spcPct val="0"/>
              </a:spcBef>
              <a:spcAft>
                <a:spcPct val="0"/>
              </a:spcAft>
            </a:pPr>
            <a:r>
              <a:rPr lang="en-GB" altLang="en-US" sz="2800" b="1" dirty="0">
                <a:latin typeface="Calibri Light" panose="020F0302020204030204" pitchFamily="34" charset="0"/>
                <a:ea typeface="Calibri" panose="020F0502020204030204" pitchFamily="34" charset="0"/>
                <a:cs typeface="Calibri Light" panose="020F0302020204030204" pitchFamily="34" charset="0"/>
              </a:rPr>
              <a:t>To walk humbly. </a:t>
            </a:r>
            <a:endParaRPr lang="en-GB" altLang="en-US" sz="2800" b="1" dirty="0">
              <a:latin typeface="Calibri Light" panose="020F0302020204030204" pitchFamily="34" charset="0"/>
              <a:cs typeface="Calibri Light" panose="020F0302020204030204" pitchFamily="34" charset="0"/>
            </a:endParaRPr>
          </a:p>
          <a:p>
            <a:pPr lvl="0" algn="ctr" defTabSz="914400" eaLnBrk="0" fontAlgn="base" hangingPunct="0">
              <a:spcBef>
                <a:spcPct val="0"/>
              </a:spcBef>
              <a:spcAft>
                <a:spcPct val="0"/>
              </a:spcAft>
            </a:pPr>
            <a:r>
              <a:rPr lang="en-GB" altLang="en-US" sz="2800" b="1" dirty="0">
                <a:latin typeface="Calibri Light" panose="020F0302020204030204" pitchFamily="34" charset="0"/>
                <a:ea typeface="Calibri" panose="020F0502020204030204" pitchFamily="34" charset="0"/>
                <a:cs typeface="Calibri Light" panose="020F0302020204030204" pitchFamily="34" charset="0"/>
              </a:rPr>
              <a:t>Amen</a:t>
            </a:r>
            <a:r>
              <a:rPr lang="en-GB" altLang="en-US" sz="2800" b="1" dirty="0" smtClean="0">
                <a:latin typeface="Calibri Light" panose="020F0302020204030204" pitchFamily="34" charset="0"/>
                <a:ea typeface="Calibri" panose="020F0502020204030204" pitchFamily="34" charset="0"/>
                <a:cs typeface="Calibri Light" panose="020F0302020204030204" pitchFamily="34" charset="0"/>
              </a:rPr>
              <a:t>.’</a:t>
            </a:r>
          </a:p>
          <a:p>
            <a:pPr lvl="0" algn="ctr" defTabSz="914400" eaLnBrk="0" fontAlgn="base" hangingPunct="0">
              <a:spcBef>
                <a:spcPct val="0"/>
              </a:spcBef>
              <a:spcAft>
                <a:spcPct val="0"/>
              </a:spcAft>
            </a:pPr>
            <a:endParaRPr lang="en-GB" altLang="en-US" sz="2000" b="1" dirty="0">
              <a:latin typeface="Calibri Light" panose="020F0302020204030204" pitchFamily="34" charset="0"/>
              <a:cs typeface="Calibri Light" panose="020F0302020204030204" pitchFamily="34" charset="0"/>
            </a:endParaRPr>
          </a:p>
          <a:p>
            <a:pPr lvl="0" defTabSz="914400" eaLnBrk="0" fontAlgn="base" hangingPunct="0">
              <a:spcBef>
                <a:spcPct val="0"/>
              </a:spcBef>
              <a:spcAft>
                <a:spcPct val="0"/>
              </a:spcAft>
            </a:pPr>
            <a:r>
              <a:rPr lang="en-GB" altLang="en-US" sz="2000" b="1" dirty="0">
                <a:latin typeface="Calibri Light" panose="020F0302020204030204" pitchFamily="34" charset="0"/>
                <a:ea typeface="Calibri" panose="020F0502020204030204" pitchFamily="34" charset="0"/>
                <a:cs typeface="Calibri Light" panose="020F0302020204030204" pitchFamily="34" charset="0"/>
              </a:rPr>
              <a:t>We ask the Lord to lead us in our relationships with one another and in to lead us in all our work at school.  </a:t>
            </a:r>
            <a:endParaRPr lang="en-GB" altLang="en-US" sz="2000" b="1" dirty="0" smtClean="0">
              <a:latin typeface="Calibri Light" panose="020F0302020204030204" pitchFamily="34" charset="0"/>
              <a:ea typeface="Calibri" panose="020F0502020204030204" pitchFamily="34" charset="0"/>
              <a:cs typeface="Calibri Light" panose="020F0302020204030204" pitchFamily="34" charset="0"/>
            </a:endParaRPr>
          </a:p>
          <a:p>
            <a:pPr lvl="0" defTabSz="914400" eaLnBrk="0" fontAlgn="base" hangingPunct="0">
              <a:spcBef>
                <a:spcPct val="0"/>
              </a:spcBef>
              <a:spcAft>
                <a:spcPct val="0"/>
              </a:spcAft>
            </a:pPr>
            <a:r>
              <a:rPr lang="en-US" altLang="en-US" sz="2000" b="1" dirty="0" smtClean="0">
                <a:latin typeface="Calibri Light" panose="020F0302020204030204" pitchFamily="34" charset="0"/>
                <a:cs typeface="Calibri Light" panose="020F0302020204030204" pitchFamily="34" charset="0"/>
              </a:rPr>
              <a:t>We are proud to form part of Our Lady Star of the Sea Parish and work closely with Father Stephen and Deacon Geoffrey .</a:t>
            </a:r>
          </a:p>
          <a:p>
            <a:pPr lvl="0" defTabSz="914400" eaLnBrk="0" fontAlgn="base" hangingPunct="0">
              <a:spcBef>
                <a:spcPct val="0"/>
              </a:spcBef>
              <a:spcAft>
                <a:spcPct val="0"/>
              </a:spcAft>
            </a:pPr>
            <a:r>
              <a:rPr lang="en-GB" altLang="en-US" sz="2000" b="1" dirty="0" smtClean="0">
                <a:latin typeface="Calibri Light" panose="020F0302020204030204" pitchFamily="34" charset="0"/>
                <a:ea typeface="Calibri" panose="020F0502020204030204" pitchFamily="34" charset="0"/>
                <a:cs typeface="Calibri Light" panose="020F0302020204030204" pitchFamily="34" charset="0"/>
              </a:rPr>
              <a:t>Our </a:t>
            </a:r>
            <a:r>
              <a:rPr lang="en-GB" altLang="en-US" sz="2000" b="1" dirty="0">
                <a:latin typeface="Calibri Light" panose="020F0302020204030204" pitchFamily="34" charset="0"/>
                <a:ea typeface="Calibri" panose="020F0502020204030204" pitchFamily="34" charset="0"/>
                <a:cs typeface="Calibri Light" panose="020F0302020204030204" pitchFamily="34" charset="0"/>
              </a:rPr>
              <a:t>Catholic Life encompasses our work in RE and also the Worship Life of our school.</a:t>
            </a:r>
            <a:endParaRPr lang="en-GB" altLang="en-US" sz="2000" b="1" dirty="0">
              <a:latin typeface="Calibri Light" panose="020F0302020204030204" pitchFamily="34" charset="0"/>
              <a:cs typeface="Calibri Light" panose="020F0302020204030204" pitchFamily="34" charset="0"/>
            </a:endParaRPr>
          </a:p>
        </p:txBody>
      </p:sp>
      <p:pic>
        <p:nvPicPr>
          <p:cNvPr id="3" name="Picture 2" descr="Image result for st joseph's church weymout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2898" y="3093423"/>
            <a:ext cx="2522855" cy="1892300"/>
          </a:xfrm>
          <a:prstGeom prst="rect">
            <a:avLst/>
          </a:prstGeom>
          <a:noFill/>
          <a:ln>
            <a:noFill/>
          </a:ln>
        </p:spPr>
      </p:pic>
      <p:pic>
        <p:nvPicPr>
          <p:cNvPr id="4" name="Picture 3" descr="Image result for jesus the good shepher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1056" y="2970145"/>
            <a:ext cx="1477109" cy="1872472"/>
          </a:xfrm>
          <a:prstGeom prst="rect">
            <a:avLst/>
          </a:prstGeom>
          <a:noFill/>
          <a:ln>
            <a:noFill/>
          </a:ln>
        </p:spPr>
      </p:pic>
      <p:sp>
        <p:nvSpPr>
          <p:cNvPr id="5" name="Rectangle 4"/>
          <p:cNvSpPr/>
          <p:nvPr/>
        </p:nvSpPr>
        <p:spPr>
          <a:xfrm>
            <a:off x="1506682" y="-82852"/>
            <a:ext cx="7897091" cy="1661993"/>
          </a:xfrm>
          <a:prstGeom prst="rect">
            <a:avLst/>
          </a:prstGeom>
        </p:spPr>
        <p:txBody>
          <a:bodyPr wrap="square">
            <a:spAutoFit/>
          </a:bodyPr>
          <a:lstStyle/>
          <a:p>
            <a:pPr algn="ctr"/>
            <a:r>
              <a:rPr lang="en-GB" sz="3400" b="1" dirty="0" smtClean="0">
                <a:solidFill>
                  <a:srgbClr val="002060"/>
                </a:solidFill>
                <a:latin typeface="Calibri Light" panose="020F0302020204030204" pitchFamily="34" charset="0"/>
              </a:rPr>
              <a:t>Catholic Life</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r>
              <a:rPr lang="en-GB" sz="3400" b="1" dirty="0" smtClean="0">
                <a:solidFill>
                  <a:srgbClr val="FFC000"/>
                </a:solidFill>
                <a:latin typeface="Calibri Light" panose="020F0302020204030204" pitchFamily="34" charset="0"/>
              </a:rPr>
              <a:t>and </a:t>
            </a:r>
            <a:r>
              <a:rPr lang="en-GB" sz="3400" b="1" dirty="0" smtClean="0">
                <a:solidFill>
                  <a:srgbClr val="FF0000"/>
                </a:solidFill>
                <a:latin typeface="Calibri Light" panose="020F0302020204030204" pitchFamily="34" charset="0"/>
              </a:rPr>
              <a:t/>
            </a:r>
            <a:br>
              <a:rPr lang="en-GB" sz="3400" b="1" dirty="0" smtClean="0">
                <a:solidFill>
                  <a:srgbClr val="FF0000"/>
                </a:solidFill>
                <a:latin typeface="Calibri Light" panose="020F0302020204030204" pitchFamily="34" charset="0"/>
              </a:rPr>
            </a:br>
            <a:r>
              <a:rPr lang="en-GB" sz="3400" b="1" dirty="0" smtClean="0">
                <a:solidFill>
                  <a:srgbClr val="002060"/>
                </a:solidFill>
                <a:latin typeface="Calibri Light" panose="020F0302020204030204" pitchFamily="34" charset="0"/>
              </a:rPr>
              <a:t>Our School Mission Statement </a:t>
            </a:r>
            <a:endParaRPr lang="en-GB" sz="3400" dirty="0">
              <a:solidFill>
                <a:srgbClr val="002060"/>
              </a:solidFill>
              <a:latin typeface="Calibri Light" panose="020F0302020204030204" pitchFamily="34" charset="0"/>
            </a:endParaRPr>
          </a:p>
        </p:txBody>
      </p:sp>
      <p:pic>
        <p:nvPicPr>
          <p:cNvPr id="6" name="Picture 5" descr="CAST logo small - FMS"/>
          <p:cNvPicPr/>
          <p:nvPr/>
        </p:nvPicPr>
        <p:blipFill>
          <a:blip r:embed="rId4">
            <a:extLst>
              <a:ext uri="{28A0092B-C50C-407E-A947-70E740481C1C}">
                <a14:useLocalDpi xmlns:a14="http://schemas.microsoft.com/office/drawing/2010/main" val="0"/>
              </a:ext>
            </a:extLst>
          </a:blip>
          <a:srcRect/>
          <a:stretch>
            <a:fillRect/>
          </a:stretch>
        </p:blipFill>
        <p:spPr bwMode="auto">
          <a:xfrm>
            <a:off x="9621982" y="0"/>
            <a:ext cx="2570018" cy="1496291"/>
          </a:xfrm>
          <a:prstGeom prst="rect">
            <a:avLst/>
          </a:prstGeom>
          <a:noFill/>
          <a:ln>
            <a:noFill/>
          </a:ln>
        </p:spPr>
      </p:pic>
      <p:pic>
        <p:nvPicPr>
          <p:cNvPr id="7" name="Picture 6" descr="Logo small colour"/>
          <p:cNvPicPr/>
          <p:nvPr/>
        </p:nvPicPr>
        <p:blipFill>
          <a:blip r:embed="rId5"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spTree>
    <p:extLst>
      <p:ext uri="{BB962C8B-B14F-4D97-AF65-F5344CB8AC3E}">
        <p14:creationId xmlns:p14="http://schemas.microsoft.com/office/powerpoint/2010/main" val="2776414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301" y="408697"/>
            <a:ext cx="7897091" cy="1138773"/>
          </a:xfrm>
          <a:prstGeom prst="rect">
            <a:avLst/>
          </a:prstGeom>
        </p:spPr>
        <p:txBody>
          <a:bodyPr wrap="square">
            <a:spAutoFit/>
          </a:bodyPr>
          <a:lstStyle/>
          <a:p>
            <a:pPr algn="ctr"/>
            <a:r>
              <a:rPr lang="en-GB" sz="3400" b="1" dirty="0" smtClean="0">
                <a:latin typeface="Calibri Light" panose="020F0302020204030204" pitchFamily="34" charset="0"/>
              </a:rPr>
              <a:t>Our Gospel Values</a:t>
            </a:r>
            <a:br>
              <a:rPr lang="en-GB" sz="3400" b="1" dirty="0" smtClean="0">
                <a:latin typeface="Calibri Light" panose="020F0302020204030204" pitchFamily="34" charset="0"/>
              </a:rPr>
            </a:br>
            <a:endParaRPr lang="en-GB" sz="3400" dirty="0">
              <a:latin typeface="Calibri Light" panose="020F0302020204030204" pitchFamily="34" charset="0"/>
            </a:endParaRPr>
          </a:p>
        </p:txBody>
      </p:sp>
      <p:pic>
        <p:nvPicPr>
          <p:cNvPr id="5" name="Picture 4"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6" name="Picture 5"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621982" y="0"/>
            <a:ext cx="2570018" cy="1496291"/>
          </a:xfrm>
          <a:prstGeom prst="rect">
            <a:avLst/>
          </a:prstGeom>
          <a:noFill/>
          <a:ln>
            <a:noFill/>
          </a:ln>
        </p:spPr>
      </p:pic>
      <p:sp>
        <p:nvSpPr>
          <p:cNvPr id="7" name="Rectangle 6"/>
          <p:cNvSpPr/>
          <p:nvPr/>
        </p:nvSpPr>
        <p:spPr>
          <a:xfrm>
            <a:off x="3554489" y="1703150"/>
            <a:ext cx="4506817" cy="1754326"/>
          </a:xfrm>
          <a:prstGeom prst="rect">
            <a:avLst/>
          </a:prstGeom>
        </p:spPr>
        <p:txBody>
          <a:bodyPr wrap="square">
            <a:spAutoFit/>
          </a:bodyPr>
          <a:lstStyle/>
          <a:p>
            <a:pPr lvl="0" defTabSz="914400" eaLnBrk="0" fontAlgn="base" hangingPunct="0">
              <a:spcBef>
                <a:spcPct val="0"/>
              </a:spcBef>
              <a:spcAft>
                <a:spcPct val="0"/>
              </a:spcAft>
            </a:pPr>
            <a:r>
              <a:rPr lang="en-US" altLang="en-US" b="1" dirty="0" smtClean="0">
                <a:latin typeface="Calibri Light" panose="020F0302020204030204" pitchFamily="34" charset="0"/>
                <a:cs typeface="Calibri Light" panose="020F0302020204030204" pitchFamily="34" charset="0"/>
              </a:rPr>
              <a:t>Our Gospel Values are important to the Catholic </a:t>
            </a:r>
            <a:r>
              <a:rPr lang="en-US" altLang="en-US" b="1" dirty="0">
                <a:latin typeface="Calibri Light" panose="020F0302020204030204" pitchFamily="34" charset="0"/>
                <a:cs typeface="Calibri Light" panose="020F0302020204030204" pitchFamily="34" charset="0"/>
              </a:rPr>
              <a:t>L</a:t>
            </a:r>
            <a:r>
              <a:rPr lang="en-US" altLang="en-US" b="1" dirty="0" smtClean="0">
                <a:latin typeface="Calibri Light" panose="020F0302020204030204" pitchFamily="34" charset="0"/>
                <a:cs typeface="Calibri Light" panose="020F0302020204030204" pitchFamily="34" charset="0"/>
              </a:rPr>
              <a:t>ife of our school.</a:t>
            </a:r>
          </a:p>
          <a:p>
            <a:pPr lvl="0" defTabSz="914400" eaLnBrk="0" fontAlgn="base" hangingPunct="0">
              <a:spcBef>
                <a:spcPct val="0"/>
              </a:spcBef>
              <a:spcAft>
                <a:spcPct val="0"/>
              </a:spcAft>
            </a:pPr>
            <a:r>
              <a:rPr lang="en-US" altLang="en-US" b="1" dirty="0" smtClean="0">
                <a:latin typeface="Calibri Light" panose="020F0302020204030204" pitchFamily="34" charset="0"/>
                <a:cs typeface="Calibri Light" panose="020F0302020204030204" pitchFamily="34" charset="0"/>
              </a:rPr>
              <a:t>They are the qualities that underpin the way we approach our life at school.</a:t>
            </a:r>
          </a:p>
          <a:p>
            <a:pPr lvl="0" defTabSz="914400" eaLnBrk="0" fontAlgn="base" hangingPunct="0">
              <a:spcBef>
                <a:spcPct val="0"/>
              </a:spcBef>
              <a:spcAft>
                <a:spcPct val="0"/>
              </a:spcAft>
            </a:pPr>
            <a:r>
              <a:rPr lang="en-US" altLang="en-US" b="1" dirty="0" smtClean="0">
                <a:latin typeface="Calibri Light" panose="020F0302020204030204" pitchFamily="34" charset="0"/>
                <a:cs typeface="Calibri Light" panose="020F0302020204030204" pitchFamily="34" charset="0"/>
              </a:rPr>
              <a:t>Here are our Gospel Values displayed on our school certificates.</a:t>
            </a:r>
            <a:endParaRPr lang="en-GB" altLang="en-US" b="1" dirty="0">
              <a:latin typeface="Calibri Light" panose="020F0302020204030204" pitchFamily="34" charset="0"/>
              <a:cs typeface="Calibri Light" panose="020F0302020204030204" pitchFamily="34" charset="0"/>
            </a:endParaRPr>
          </a:p>
        </p:txBody>
      </p:sp>
      <p:pic>
        <p:nvPicPr>
          <p:cNvPr id="3078" name="Picture 2"/>
          <p:cNvPicPr>
            <a:picLocks noChangeAspect="1" noChangeArrowheads="1"/>
          </p:cNvPicPr>
          <p:nvPr/>
        </p:nvPicPr>
        <p:blipFill>
          <a:blip r:embed="rId4">
            <a:extLst>
              <a:ext uri="{28A0092B-C50C-407E-A947-70E740481C1C}">
                <a14:useLocalDpi xmlns:a14="http://schemas.microsoft.com/office/drawing/2010/main" val="0"/>
              </a:ext>
            </a:extLst>
          </a:blip>
          <a:srcRect l="33974" t="11118" r="34135" b="11345"/>
          <a:stretch>
            <a:fillRect/>
          </a:stretch>
        </p:blipFill>
        <p:spPr bwMode="auto">
          <a:xfrm>
            <a:off x="44207" y="1743759"/>
            <a:ext cx="1739900" cy="23780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4"/>
          <p:cNvPicPr>
            <a:picLocks noChangeAspect="1" noChangeArrowheads="1"/>
          </p:cNvPicPr>
          <p:nvPr/>
        </p:nvPicPr>
        <p:blipFill>
          <a:blip r:embed="rId5">
            <a:extLst>
              <a:ext uri="{28A0092B-C50C-407E-A947-70E740481C1C}">
                <a14:useLocalDpi xmlns:a14="http://schemas.microsoft.com/office/drawing/2010/main" val="0"/>
              </a:ext>
            </a:extLst>
          </a:blip>
          <a:srcRect l="33813" t="10547" r="33974" b="10776"/>
          <a:stretch>
            <a:fillRect/>
          </a:stretch>
        </p:blipFill>
        <p:spPr bwMode="auto">
          <a:xfrm>
            <a:off x="1846485" y="1710628"/>
            <a:ext cx="1781175" cy="24447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10"/>
          <p:cNvPicPr>
            <a:picLocks noChangeAspect="1" noChangeArrowheads="1"/>
          </p:cNvPicPr>
          <p:nvPr/>
        </p:nvPicPr>
        <p:blipFill>
          <a:blip r:embed="rId6">
            <a:extLst>
              <a:ext uri="{28A0092B-C50C-407E-A947-70E740481C1C}">
                <a14:useLocalDpi xmlns:a14="http://schemas.microsoft.com/office/drawing/2010/main" val="0"/>
              </a:ext>
            </a:extLst>
          </a:blip>
          <a:srcRect l="33974" t="10832" r="34135" b="10776"/>
          <a:stretch>
            <a:fillRect/>
          </a:stretch>
        </p:blipFill>
        <p:spPr bwMode="auto">
          <a:xfrm>
            <a:off x="1856010" y="4314455"/>
            <a:ext cx="1771650" cy="2446337"/>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l="34134" t="10832" r="33975" b="11916"/>
          <a:stretch>
            <a:fillRect/>
          </a:stretch>
        </p:blipFill>
        <p:spPr bwMode="auto">
          <a:xfrm>
            <a:off x="10280200" y="1683434"/>
            <a:ext cx="17907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l="33974" t="9978" r="34135" b="10776"/>
          <a:stretch>
            <a:fillRect/>
          </a:stretch>
        </p:blipFill>
        <p:spPr bwMode="auto">
          <a:xfrm>
            <a:off x="8287008" y="4290645"/>
            <a:ext cx="1767489" cy="24725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l="34134" t="10547" r="33975" b="10490"/>
          <a:stretch>
            <a:fillRect/>
          </a:stretch>
        </p:blipFill>
        <p:spPr bwMode="auto">
          <a:xfrm>
            <a:off x="8287009" y="1694713"/>
            <a:ext cx="1767488" cy="24501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p:nvPr/>
        </p:nvPicPr>
        <p:blipFill rotWithShape="1">
          <a:blip r:embed="rId10" cstate="print">
            <a:extLst>
              <a:ext uri="{28A0092B-C50C-407E-A947-70E740481C1C}">
                <a14:useLocalDpi xmlns:a14="http://schemas.microsoft.com/office/drawing/2010/main" val="0"/>
              </a:ext>
            </a:extLst>
          </a:blip>
          <a:srcRect l="34201" t="9886" r="34163" b="11027"/>
          <a:stretch/>
        </p:blipFill>
        <p:spPr bwMode="auto">
          <a:xfrm>
            <a:off x="32616" y="4290646"/>
            <a:ext cx="1739900" cy="2470146"/>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11" cstate="print">
            <a:extLst>
              <a:ext uri="{28A0092B-C50C-407E-A947-70E740481C1C}">
                <a14:useLocalDpi xmlns:a14="http://schemas.microsoft.com/office/drawing/2010/main" val="0"/>
              </a:ext>
            </a:extLst>
          </a:blip>
          <a:srcRect l="33560" t="9886" r="33735" b="11027"/>
          <a:stretch/>
        </p:blipFill>
        <p:spPr bwMode="auto">
          <a:xfrm>
            <a:off x="10280200" y="4290646"/>
            <a:ext cx="1790700" cy="2470146"/>
          </a:xfrm>
          <a:prstGeom prst="rect">
            <a:avLst/>
          </a:prstGeom>
          <a:ln>
            <a:noFill/>
          </a:ln>
          <a:extLst>
            <a:ext uri="{53640926-AAD7-44D8-BBD7-CCE9431645EC}">
              <a14:shadowObscured xmlns:a14="http://schemas.microsoft.com/office/drawing/2010/main"/>
            </a:ext>
          </a:extLst>
        </p:spPr>
      </p:pic>
      <p:sp>
        <p:nvSpPr>
          <p:cNvPr id="18" name="Rectangle 17"/>
          <p:cNvSpPr/>
          <p:nvPr/>
        </p:nvSpPr>
        <p:spPr>
          <a:xfrm>
            <a:off x="3554489" y="4515479"/>
            <a:ext cx="4598716" cy="2308324"/>
          </a:xfrm>
          <a:prstGeom prst="rect">
            <a:avLst/>
          </a:prstGeom>
        </p:spPr>
        <p:txBody>
          <a:bodyPr wrap="square">
            <a:spAutoFit/>
          </a:bodyPr>
          <a:lstStyle/>
          <a:p>
            <a:pPr lvl="0" defTabSz="914400" eaLnBrk="0" fontAlgn="base" hangingPunct="0">
              <a:spcBef>
                <a:spcPct val="0"/>
              </a:spcBef>
              <a:spcAft>
                <a:spcPct val="0"/>
              </a:spcAft>
            </a:pPr>
            <a:r>
              <a:rPr lang="en-GB" b="1" dirty="0">
                <a:latin typeface="Calibri Light" panose="020F0302020204030204" pitchFamily="34" charset="0"/>
                <a:cs typeface="Calibri Light" panose="020F0302020204030204" pitchFamily="34" charset="0"/>
              </a:rPr>
              <a:t>We start each week with a whole school Liturgy and during this worship time, focus on a gospel value to incorporate into our learning during that week. The children who demonstrate the gospel values are awarded Gospel Value certificates every two weeks and their achievements in relation to the values are rewarded in Celebration assembly.</a:t>
            </a:r>
            <a:endParaRPr lang="en-GB" altLang="en-US" b="1" dirty="0">
              <a:latin typeface="Calibri Light" panose="020F0302020204030204" pitchFamily="34" charset="0"/>
              <a:cs typeface="Calibri Light" panose="020F0302020204030204" pitchFamily="34" charset="0"/>
            </a:endParaRPr>
          </a:p>
        </p:txBody>
      </p:sp>
      <p:pic>
        <p:nvPicPr>
          <p:cNvPr id="20" name="Picture 5" descr="gold_christian_cross_svg"/>
          <p:cNvPicPr>
            <a:picLocks noChangeAspect="1" noChangeArrowheads="1"/>
          </p:cNvPicPr>
          <p:nvPr/>
        </p:nvPicPr>
        <p:blipFill>
          <a:blip r:embed="rId12"/>
          <a:srcRect/>
          <a:stretch>
            <a:fillRect/>
          </a:stretch>
        </p:blipFill>
        <p:spPr bwMode="auto">
          <a:xfrm>
            <a:off x="5145451" y="3028879"/>
            <a:ext cx="1425832" cy="1619376"/>
          </a:xfrm>
          <a:prstGeom prst="rect">
            <a:avLst/>
          </a:prstGeom>
          <a:noFill/>
        </p:spPr>
      </p:pic>
    </p:spTree>
    <p:extLst>
      <p:ext uri="{BB962C8B-B14F-4D97-AF65-F5344CB8AC3E}">
        <p14:creationId xmlns:p14="http://schemas.microsoft.com/office/powerpoint/2010/main" val="2576189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402401"/>
            <a:ext cx="7897091" cy="1138773"/>
          </a:xfrm>
          <a:prstGeom prst="rect">
            <a:avLst/>
          </a:prstGeom>
        </p:spPr>
        <p:txBody>
          <a:bodyPr wrap="square">
            <a:spAutoFit/>
          </a:bodyPr>
          <a:lstStyle/>
          <a:p>
            <a:pPr algn="ctr"/>
            <a:r>
              <a:rPr lang="en-GB" sz="3400" b="1" dirty="0" smtClean="0">
                <a:latin typeface="Calibri Light" panose="020F0302020204030204" pitchFamily="34" charset="0"/>
              </a:rPr>
              <a:t>Laudato Si’ – On Care for our Common Home</a:t>
            </a:r>
            <a:br>
              <a:rPr lang="en-GB" sz="3400" b="1" dirty="0" smtClean="0">
                <a:latin typeface="Calibri Light" panose="020F0302020204030204" pitchFamily="34" charset="0"/>
              </a:rPr>
            </a:br>
            <a:endParaRPr lang="en-GB" sz="3400" dirty="0">
              <a:latin typeface="Calibri Light" panose="020F0302020204030204" pitchFamily="34" charset="0"/>
            </a:endParaRPr>
          </a:p>
        </p:txBody>
      </p:sp>
      <p:sp>
        <p:nvSpPr>
          <p:cNvPr id="5" name="Rectangle 2"/>
          <p:cNvSpPr>
            <a:spLocks noChangeArrowheads="1"/>
          </p:cNvSpPr>
          <p:nvPr/>
        </p:nvSpPr>
        <p:spPr bwMode="auto">
          <a:xfrm>
            <a:off x="4009714" y="1550074"/>
            <a:ext cx="12440688" cy="48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4097" name="Picture 1" descr="Image result for laudato 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74" y="1628954"/>
            <a:ext cx="3080825" cy="43665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179299" y="1877137"/>
            <a:ext cx="889616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1" i="1" strike="noStrike" cap="none" normalizeH="0" baseline="0" dirty="0" smtClean="0">
                <a:ln>
                  <a:noFill/>
                </a:ln>
                <a:effectLst/>
                <a:latin typeface="Calibri Light" panose="020F0302020204030204" pitchFamily="34" charset="0"/>
                <a:ea typeface="Calibri" panose="020F0502020204030204" pitchFamily="34" charset="0"/>
                <a:cs typeface="Calibri Light" panose="020F0302020204030204" pitchFamily="34" charset="0"/>
              </a:rPr>
              <a:t>Laudato Si-On Care for the Common Home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1" i="1" strike="noStrike" cap="none" normalizeH="0" baseline="0" dirty="0" smtClean="0">
                <a:ln>
                  <a:noFill/>
                </a:ln>
                <a:effectLst/>
                <a:latin typeface="Calibri Light" panose="020F0302020204030204" pitchFamily="34" charset="0"/>
                <a:ea typeface="Calibri" panose="020F0502020204030204" pitchFamily="34" charset="0"/>
                <a:cs typeface="Calibri Light" panose="020F0302020204030204" pitchFamily="34" charset="0"/>
              </a:rPr>
              <a:t>An Encyclical Letter from Pope Francis</a:t>
            </a:r>
            <a:r>
              <a:rPr kumimoji="0" lang="en-GB" altLang="en-US" b="1" i="1" strike="noStrike" cap="none" normalizeH="0" dirty="0" smtClean="0">
                <a:ln>
                  <a:noFill/>
                </a:ln>
                <a:effectLst/>
                <a:latin typeface="Calibri Light" panose="020F0302020204030204" pitchFamily="34" charset="0"/>
                <a:ea typeface="Calibri" panose="020F0502020204030204" pitchFamily="34" charset="0"/>
                <a:cs typeface="Calibri Light" panose="020F0302020204030204" pitchFamily="34" charset="0"/>
              </a:rPr>
              <a:t> </a:t>
            </a:r>
            <a:r>
              <a:rPr kumimoji="0" lang="en-GB" altLang="en-US" b="1" i="1" strike="noStrike" cap="none" normalizeH="0" baseline="0" dirty="0" smtClean="0">
                <a:ln>
                  <a:noFill/>
                </a:ln>
                <a:effectLst/>
                <a:latin typeface="Calibri Light" panose="020F0302020204030204" pitchFamily="34" charset="0"/>
                <a:ea typeface="Calibri" panose="020F0502020204030204" pitchFamily="34" charset="0"/>
                <a:cs typeface="Calibri Light" panose="020F0302020204030204" pitchFamily="34" charset="0"/>
              </a:rPr>
              <a:t>on Care for our World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1" u="sng" strike="noStrike" cap="none" normalizeH="0" baseline="0" dirty="0" smtClean="0">
              <a:ln>
                <a:noFill/>
              </a:ln>
              <a:effectLst/>
              <a:latin typeface="Calibri Light" panose="020F0302020204030204" pitchFamily="34" charset="0"/>
              <a:ea typeface="Calibri" panose="020F0502020204030204" pitchFamily="34" charset="0"/>
              <a:cs typeface="Calibri Light" panose="020F030202020403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GB" altLang="en-US" b="1" i="0" u="none" strike="noStrike" cap="none" normalizeH="0" baseline="0" dirty="0" smtClean="0">
                <a:ln>
                  <a:noFill/>
                </a:ln>
                <a:effectLst/>
                <a:latin typeface="Calibri Light" panose="020F0302020204030204" pitchFamily="34" charset="0"/>
                <a:ea typeface="Calibri" panose="020F0502020204030204" pitchFamily="34" charset="0"/>
                <a:cs typeface="Calibri Light" panose="020F0302020204030204" pitchFamily="34" charset="0"/>
              </a:rPr>
              <a:t>We find opportunities through our topic teaching and through explicit RE lessons, to learn about, explore and discuss ways to care for one another and how we as caretakers of our world can learn to care for the environment. The children are encouraged to be mindful of the way they use resources responsibly and are careful in the way they consider energy use both at school and in their own homes.</a:t>
            </a:r>
          </a:p>
          <a:p>
            <a:pPr marR="0" lvl="0" algn="l" defTabSz="914400" rtl="0" eaLnBrk="0" fontAlgn="base" latinLnBrk="0" hangingPunct="0">
              <a:lnSpc>
                <a:spcPct val="100000"/>
              </a:lnSpc>
              <a:spcBef>
                <a:spcPct val="0"/>
              </a:spcBef>
              <a:spcAft>
                <a:spcPct val="0"/>
              </a:spcAft>
              <a:buClrTx/>
              <a:buSzTx/>
              <a:tabLst/>
            </a:pPr>
            <a:endParaRPr kumimoji="0" lang="en-GB" altLang="en-US" b="1" i="0" u="none" strike="noStrike" cap="none" normalizeH="0" baseline="0" dirty="0" smtClean="0">
              <a:ln>
                <a:noFill/>
              </a:ln>
              <a:effectLst/>
              <a:latin typeface="Calibri Light" panose="020F0302020204030204" pitchFamily="34" charset="0"/>
              <a:cs typeface="Calibri Light" panose="020F030202020403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GB" altLang="en-US" b="1" i="0" u="none" strike="noStrike" cap="none" normalizeH="0" baseline="0" dirty="0" smtClean="0">
                <a:ln>
                  <a:noFill/>
                </a:ln>
                <a:effectLst/>
                <a:latin typeface="Calibri Light" panose="020F0302020204030204" pitchFamily="34" charset="0"/>
                <a:ea typeface="Calibri" panose="020F0502020204030204" pitchFamily="34" charset="0"/>
                <a:cs typeface="Calibri Light" panose="020F0302020204030204" pitchFamily="34" charset="0"/>
              </a:rPr>
              <a:t>Our curriculum is designed to allow children from Reception to Year 6 to consider how we all have a responsibility to care for our home, our planet, our common home.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endParaRPr>
          </a:p>
        </p:txBody>
      </p:sp>
      <p:pic>
        <p:nvPicPr>
          <p:cNvPr id="8" name="Picture 7" descr="Logo small colour"/>
          <p:cNvPicPr/>
          <p:nvPr/>
        </p:nvPicPr>
        <p:blipFill>
          <a:blip r:embed="rId3"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9" name="Picture 8" descr="CAST logo small - FMS"/>
          <p:cNvPicPr/>
          <p:nvPr/>
        </p:nvPicPr>
        <p:blipFill>
          <a:blip r:embed="rId4">
            <a:extLst>
              <a:ext uri="{28A0092B-C50C-407E-A947-70E740481C1C}">
                <a14:useLocalDpi xmlns:a14="http://schemas.microsoft.com/office/drawing/2010/main" val="0"/>
              </a:ext>
            </a:extLst>
          </a:blip>
          <a:srcRect/>
          <a:stretch>
            <a:fillRect/>
          </a:stretch>
        </p:blipFill>
        <p:spPr bwMode="auto">
          <a:xfrm>
            <a:off x="9621982" y="0"/>
            <a:ext cx="2570018" cy="1496291"/>
          </a:xfrm>
          <a:prstGeom prst="rect">
            <a:avLst/>
          </a:prstGeom>
          <a:noFill/>
          <a:ln>
            <a:noFill/>
          </a:ln>
        </p:spPr>
      </p:pic>
      <p:pic>
        <p:nvPicPr>
          <p:cNvPr id="10" name="Picture 5" descr="gold_christian_cross_svg"/>
          <p:cNvPicPr>
            <a:picLocks noChangeAspect="1" noChangeArrowheads="1"/>
          </p:cNvPicPr>
          <p:nvPr/>
        </p:nvPicPr>
        <p:blipFill>
          <a:blip r:embed="rId5"/>
          <a:srcRect/>
          <a:stretch>
            <a:fillRect/>
          </a:stretch>
        </p:blipFill>
        <p:spPr bwMode="auto">
          <a:xfrm>
            <a:off x="3620628" y="5083880"/>
            <a:ext cx="1425832" cy="1619376"/>
          </a:xfrm>
          <a:prstGeom prst="rect">
            <a:avLst/>
          </a:prstGeom>
          <a:noFill/>
        </p:spPr>
      </p:pic>
      <p:pic>
        <p:nvPicPr>
          <p:cNvPr id="4101" name="Picture 5" descr="Laudato si' inspires new communication project - Vatican New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0152" y="5050302"/>
            <a:ext cx="2937715" cy="1652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0325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1502" y="136271"/>
            <a:ext cx="3646472" cy="644434"/>
          </a:xfrm>
        </p:spPr>
        <p:txBody>
          <a:bodyPr>
            <a:normAutofit fontScale="90000"/>
          </a:bodyPr>
          <a:lstStyle/>
          <a:p>
            <a:r>
              <a:rPr lang="en-US" b="1" dirty="0">
                <a:solidFill>
                  <a:schemeClr val="tx1"/>
                </a:solidFill>
                <a:latin typeface="Calibri" panose="020F0502020204030204" pitchFamily="34" charset="0"/>
                <a:cs typeface="Calibri" panose="020F0502020204030204" pitchFamily="34" charset="0"/>
              </a:rPr>
              <a:t>Year 2 timetable</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049117708"/>
              </p:ext>
            </p:extLst>
          </p:nvPr>
        </p:nvGraphicFramePr>
        <p:xfrm>
          <a:off x="6194738" y="1524000"/>
          <a:ext cx="5563673"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34684" y="5372866"/>
            <a:ext cx="11799574" cy="707886"/>
          </a:xfrm>
          <a:prstGeom prst="rect">
            <a:avLst/>
          </a:prstGeom>
          <a:noFill/>
        </p:spPr>
        <p:txBody>
          <a:bodyPr wrap="square" rtlCol="0">
            <a:spAutoFit/>
          </a:bodyPr>
          <a:lstStyle/>
          <a:p>
            <a:r>
              <a:rPr lang="en-US" sz="2000" dirty="0" smtClean="0"/>
              <a:t>PE days – Tuesday and Friday</a:t>
            </a:r>
            <a:endParaRPr lang="en-US" sz="2000" dirty="0"/>
          </a:p>
          <a:p>
            <a:r>
              <a:rPr lang="en-US" sz="2000" dirty="0" smtClean="0"/>
              <a:t>Every Friday, PE kits will be sent home for washing and must be returned on a Monday please</a:t>
            </a:r>
            <a:endParaRPr lang="en-GB" sz="2000" dirty="0"/>
          </a:p>
        </p:txBody>
      </p:sp>
      <p:pic>
        <p:nvPicPr>
          <p:cNvPr id="8" name="Picture 7"/>
          <p:cNvPicPr>
            <a:picLocks noChangeAspect="1"/>
          </p:cNvPicPr>
          <p:nvPr/>
        </p:nvPicPr>
        <p:blipFill>
          <a:blip r:embed="rId7"/>
          <a:stretch>
            <a:fillRect/>
          </a:stretch>
        </p:blipFill>
        <p:spPr>
          <a:xfrm>
            <a:off x="172831" y="1559317"/>
            <a:ext cx="11784486" cy="3778232"/>
          </a:xfrm>
          <a:prstGeom prst="rect">
            <a:avLst/>
          </a:prstGeom>
        </p:spPr>
      </p:pic>
      <p:sp>
        <p:nvSpPr>
          <p:cNvPr id="12" name="Rectangle 11"/>
          <p:cNvSpPr/>
          <p:nvPr/>
        </p:nvSpPr>
        <p:spPr>
          <a:xfrm>
            <a:off x="1784117" y="938496"/>
            <a:ext cx="5739520" cy="461665"/>
          </a:xfrm>
          <a:prstGeom prst="rect">
            <a:avLst/>
          </a:prstGeom>
        </p:spPr>
        <p:txBody>
          <a:bodyPr wrap="none">
            <a:spAutoFit/>
          </a:bodyPr>
          <a:lstStyle/>
          <a:p>
            <a:r>
              <a:rPr lang="en-GB" sz="2400" b="1" dirty="0" smtClean="0">
                <a:latin typeface="Calibri Light" panose="020F0302020204030204" pitchFamily="34" charset="0"/>
              </a:rPr>
              <a:t>The school day starts between 8.40 and 8.55. </a:t>
            </a:r>
            <a:endParaRPr lang="en-GB" sz="2400" b="1" dirty="0" smtClean="0">
              <a:latin typeface="Calibri Light" panose="020F0302020204030204" pitchFamily="34" charset="0"/>
            </a:endParaRPr>
          </a:p>
        </p:txBody>
      </p:sp>
      <p:sp>
        <p:nvSpPr>
          <p:cNvPr id="14" name="Rectangle 13"/>
          <p:cNvSpPr/>
          <p:nvPr/>
        </p:nvSpPr>
        <p:spPr>
          <a:xfrm>
            <a:off x="6256966" y="6223882"/>
            <a:ext cx="6004272" cy="461665"/>
          </a:xfrm>
          <a:prstGeom prst="rect">
            <a:avLst/>
          </a:prstGeom>
        </p:spPr>
        <p:txBody>
          <a:bodyPr wrap="none">
            <a:spAutoFit/>
          </a:bodyPr>
          <a:lstStyle/>
          <a:p>
            <a:r>
              <a:rPr lang="en-GB" sz="2400" b="1" dirty="0" smtClean="0">
                <a:latin typeface="Calibri Light" panose="020F0302020204030204" pitchFamily="34" charset="0"/>
              </a:rPr>
              <a:t>The school day finishes between 3 and 3.15pm. </a:t>
            </a:r>
            <a:endParaRPr lang="en-GB" sz="2400" b="1" dirty="0" smtClean="0">
              <a:latin typeface="Calibri Light" panose="020F0302020204030204" pitchFamily="34" charset="0"/>
            </a:endParaRPr>
          </a:p>
        </p:txBody>
      </p:sp>
      <p:pic>
        <p:nvPicPr>
          <p:cNvPr id="15" name="Picture 14" descr="Logo small colour"/>
          <p:cNvPicPr/>
          <p:nvPr/>
        </p:nvPicPr>
        <p:blipFill>
          <a:blip r:embed="rId8"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16" name="Picture 15" descr="CAST logo small - FMS"/>
          <p:cNvPicPr/>
          <p:nvPr/>
        </p:nvPicPr>
        <p:blipFill>
          <a:blip r:embed="rId9">
            <a:extLst>
              <a:ext uri="{28A0092B-C50C-407E-A947-70E740481C1C}">
                <a14:useLocalDpi xmlns:a14="http://schemas.microsoft.com/office/drawing/2010/main" val="0"/>
              </a:ext>
            </a:extLst>
          </a:blip>
          <a:srcRect/>
          <a:stretch>
            <a:fillRect/>
          </a:stretch>
        </p:blipFill>
        <p:spPr bwMode="auto">
          <a:xfrm>
            <a:off x="9877119" y="1"/>
            <a:ext cx="2314880" cy="1269634"/>
          </a:xfrm>
          <a:prstGeom prst="rect">
            <a:avLst/>
          </a:prstGeom>
          <a:noFill/>
          <a:ln>
            <a:noFill/>
          </a:ln>
        </p:spPr>
      </p:pic>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028269" y="113415"/>
            <a:ext cx="3711787" cy="1075509"/>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u="sng" dirty="0" smtClean="0">
                <a:solidFill>
                  <a:schemeClr val="tx1"/>
                </a:solidFill>
                <a:latin typeface="Calibri" panose="020F0502020204030204" pitchFamily="34" charset="0"/>
                <a:cs typeface="Calibri" panose="020F0502020204030204" pitchFamily="34" charset="0"/>
              </a:rPr>
              <a:t>Year 2 Topics</a:t>
            </a:r>
            <a:endParaRPr lang="en-GB" b="1" u="sng" dirty="0">
              <a:solidFill>
                <a:schemeClr val="tx1"/>
              </a:solidFill>
              <a:latin typeface="Calibri" panose="020F0502020204030204" pitchFamily="34" charset="0"/>
              <a:cs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65937919"/>
              </p:ext>
            </p:extLst>
          </p:nvPr>
        </p:nvGraphicFramePr>
        <p:xfrm>
          <a:off x="431072" y="1018907"/>
          <a:ext cx="8948060" cy="5334000"/>
        </p:xfrm>
        <a:graphic>
          <a:graphicData uri="http://schemas.openxmlformats.org/drawingml/2006/table">
            <a:tbl>
              <a:tblPr firstRow="1" bandRow="1">
                <a:tableStyleId>{16D9F66E-5EB9-4882-86FB-DCBF35E3C3E4}</a:tableStyleId>
              </a:tblPr>
              <a:tblGrid>
                <a:gridCol w="4474030">
                  <a:extLst>
                    <a:ext uri="{9D8B030D-6E8A-4147-A177-3AD203B41FA5}">
                      <a16:colId xmlns:a16="http://schemas.microsoft.com/office/drawing/2014/main" val="3602931112"/>
                    </a:ext>
                  </a:extLst>
                </a:gridCol>
                <a:gridCol w="4474030">
                  <a:extLst>
                    <a:ext uri="{9D8B030D-6E8A-4147-A177-3AD203B41FA5}">
                      <a16:colId xmlns:a16="http://schemas.microsoft.com/office/drawing/2014/main" val="2564882853"/>
                    </a:ext>
                  </a:extLst>
                </a:gridCol>
              </a:tblGrid>
              <a:tr h="534681">
                <a:tc>
                  <a:txBody>
                    <a:bodyPr/>
                    <a:lstStyle/>
                    <a:p>
                      <a:pPr algn="ctr"/>
                      <a:r>
                        <a:rPr lang="en-US" sz="3200" dirty="0" smtClean="0"/>
                        <a:t>Term</a:t>
                      </a:r>
                      <a:endParaRPr lang="en-GB" sz="3200" dirty="0"/>
                    </a:p>
                  </a:txBody>
                  <a:tcPr/>
                </a:tc>
                <a:tc>
                  <a:txBody>
                    <a:bodyPr/>
                    <a:lstStyle/>
                    <a:p>
                      <a:pPr algn="ctr"/>
                      <a:r>
                        <a:rPr lang="en-US" sz="3200" dirty="0" smtClean="0"/>
                        <a:t>Topic</a:t>
                      </a:r>
                      <a:endParaRPr lang="en-GB" sz="3200" dirty="0"/>
                    </a:p>
                  </a:txBody>
                  <a:tcPr/>
                </a:tc>
                <a:extLst>
                  <a:ext uri="{0D108BD9-81ED-4DB2-BD59-A6C34878D82A}">
                    <a16:rowId xmlns:a16="http://schemas.microsoft.com/office/drawing/2014/main" val="4098413625"/>
                  </a:ext>
                </a:extLst>
              </a:tr>
              <a:tr h="534681">
                <a:tc>
                  <a:txBody>
                    <a:bodyPr/>
                    <a:lstStyle/>
                    <a:p>
                      <a:pPr algn="ctr"/>
                      <a:r>
                        <a:rPr lang="en-US" sz="3200" b="0" dirty="0" smtClean="0"/>
                        <a:t>Autumn 1</a:t>
                      </a:r>
                      <a:endParaRPr lang="en-GB" sz="3200" b="0" dirty="0"/>
                    </a:p>
                  </a:txBody>
                  <a:tcPr/>
                </a:tc>
                <a:tc>
                  <a:txBody>
                    <a:bodyPr/>
                    <a:lstStyle/>
                    <a:p>
                      <a:pPr algn="ctr"/>
                      <a:r>
                        <a:rPr lang="en-US" sz="3200" b="0" dirty="0" smtClean="0"/>
                        <a:t>Twisted Tales</a:t>
                      </a:r>
                      <a:endParaRPr lang="en-GB" sz="3200" b="0" dirty="0"/>
                    </a:p>
                  </a:txBody>
                  <a:tcPr/>
                </a:tc>
                <a:extLst>
                  <a:ext uri="{0D108BD9-81ED-4DB2-BD59-A6C34878D82A}">
                    <a16:rowId xmlns:a16="http://schemas.microsoft.com/office/drawing/2014/main" val="1080681728"/>
                  </a:ext>
                </a:extLst>
              </a:tr>
              <a:tr h="534681">
                <a:tc>
                  <a:txBody>
                    <a:bodyPr/>
                    <a:lstStyle/>
                    <a:p>
                      <a:pPr algn="ctr"/>
                      <a:r>
                        <a:rPr lang="en-US" sz="3200" b="0" dirty="0" smtClean="0"/>
                        <a:t>Autumn 2</a:t>
                      </a:r>
                      <a:endParaRPr lang="en-GB" sz="3200"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3200" b="0" kern="1200" dirty="0" smtClean="0">
                          <a:solidFill>
                            <a:schemeClr val="dk1"/>
                          </a:solidFill>
                          <a:effectLst/>
                          <a:latin typeface="+mn-lt"/>
                          <a:ea typeface="+mn-ea"/>
                          <a:cs typeface="+mn-cs"/>
                        </a:rPr>
                        <a:t>Great Fire of London</a:t>
                      </a:r>
                      <a:endParaRPr lang="en-GB" sz="3200" b="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273640110"/>
                  </a:ext>
                </a:extLst>
              </a:tr>
              <a:tr h="1041221">
                <a:tc>
                  <a:txBody>
                    <a:bodyPr/>
                    <a:lstStyle/>
                    <a:p>
                      <a:pPr algn="ctr"/>
                      <a:r>
                        <a:rPr lang="en-US" sz="3200" b="0" dirty="0" smtClean="0"/>
                        <a:t>Spring</a:t>
                      </a:r>
                      <a:endParaRPr lang="en-GB" sz="3200"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3200" b="0" kern="1200" dirty="0" smtClean="0">
                          <a:solidFill>
                            <a:schemeClr val="dk1"/>
                          </a:solidFill>
                          <a:effectLst/>
                          <a:latin typeface="+mn-lt"/>
                          <a:ea typeface="+mn-ea"/>
                          <a:cs typeface="+mn-cs"/>
                        </a:rPr>
                        <a:t>The Circle of </a:t>
                      </a:r>
                      <a:r>
                        <a:rPr lang="en-GB" sz="3200" b="0" kern="1200" dirty="0" smtClean="0">
                          <a:solidFill>
                            <a:schemeClr val="dk1"/>
                          </a:solidFill>
                          <a:effectLst/>
                          <a:latin typeface="+mn-lt"/>
                          <a:ea typeface="+mn-ea"/>
                          <a:cs typeface="+mn-cs"/>
                        </a:rPr>
                        <a:t>Life</a:t>
                      </a:r>
                    </a:p>
                    <a:p>
                      <a:pPr marL="285750" marR="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smtClean="0">
                          <a:solidFill>
                            <a:schemeClr val="dk1"/>
                          </a:solidFill>
                          <a:effectLst/>
                          <a:latin typeface="+mn-lt"/>
                          <a:ea typeface="+mn-ea"/>
                          <a:cs typeface="+mn-cs"/>
                        </a:rPr>
                        <a:t>Dead or Alive</a:t>
                      </a:r>
                    </a:p>
                    <a:p>
                      <a:pPr marL="285750" marR="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smtClean="0">
                          <a:solidFill>
                            <a:schemeClr val="dk1"/>
                          </a:solidFill>
                          <a:effectLst/>
                          <a:latin typeface="+mn-lt"/>
                          <a:ea typeface="+mn-ea"/>
                          <a:cs typeface="+mn-cs"/>
                        </a:rPr>
                        <a:t>Ape Conservation</a:t>
                      </a:r>
                      <a:endParaRPr lang="en-GB" sz="1800" b="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933019969"/>
                  </a:ext>
                </a:extLst>
              </a:tr>
              <a:tr h="534681">
                <a:tc>
                  <a:txBody>
                    <a:bodyPr/>
                    <a:lstStyle/>
                    <a:p>
                      <a:pPr algn="ctr"/>
                      <a:r>
                        <a:rPr lang="en-US" sz="3200" b="0" dirty="0" smtClean="0"/>
                        <a:t>Summer 1</a:t>
                      </a:r>
                      <a:endParaRPr lang="en-GB" sz="3200"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3200" b="0" kern="1200" dirty="0" smtClean="0">
                          <a:solidFill>
                            <a:schemeClr val="dk1"/>
                          </a:solidFill>
                          <a:effectLst/>
                          <a:latin typeface="+mn-lt"/>
                          <a:ea typeface="+mn-ea"/>
                          <a:cs typeface="+mn-cs"/>
                        </a:rPr>
                        <a:t>Recycle, Reuse, Reduce</a:t>
                      </a:r>
                    </a:p>
                  </a:txBody>
                  <a:tcPr/>
                </a:tc>
                <a:extLst>
                  <a:ext uri="{0D108BD9-81ED-4DB2-BD59-A6C34878D82A}">
                    <a16:rowId xmlns:a16="http://schemas.microsoft.com/office/drawing/2014/main" val="707917320"/>
                  </a:ext>
                </a:extLst>
              </a:tr>
              <a:tr h="1744748">
                <a:tc>
                  <a:txBody>
                    <a:bodyPr/>
                    <a:lstStyle/>
                    <a:p>
                      <a:pPr algn="ctr"/>
                      <a:r>
                        <a:rPr lang="en-US" sz="3200" b="0" dirty="0" smtClean="0"/>
                        <a:t>Summer 2</a:t>
                      </a:r>
                      <a:endParaRPr lang="en-GB" sz="3200" b="0" dirty="0"/>
                    </a:p>
                  </a:txBody>
                  <a:tcPr/>
                </a:tc>
                <a:tc>
                  <a:txBody>
                    <a:bodyPr/>
                    <a:lstStyle/>
                    <a:p>
                      <a:pPr algn="ctr"/>
                      <a:r>
                        <a:rPr lang="en-US" sz="3200" b="0" dirty="0" smtClean="0"/>
                        <a:t>Around the World in Eighty Days</a:t>
                      </a:r>
                    </a:p>
                    <a:p>
                      <a:pPr marL="457200" indent="-457200" algn="ctr">
                        <a:buFont typeface="Arial" panose="020B0604020202020204" pitchFamily="34" charset="0"/>
                        <a:buChar char="•"/>
                      </a:pPr>
                      <a:r>
                        <a:rPr lang="en-US" sz="1800" b="0" dirty="0" smtClean="0"/>
                        <a:t>Australia </a:t>
                      </a:r>
                    </a:p>
                    <a:p>
                      <a:pPr marL="457200" indent="-457200" algn="ctr">
                        <a:buFont typeface="Arial" panose="020B0604020202020204" pitchFamily="34" charset="0"/>
                        <a:buChar char="•"/>
                      </a:pPr>
                      <a:r>
                        <a:rPr lang="en-US" sz="1800" b="0" dirty="0" smtClean="0"/>
                        <a:t>Africa</a:t>
                      </a:r>
                    </a:p>
                    <a:p>
                      <a:pPr marL="457200" indent="-457200" algn="ctr">
                        <a:buFont typeface="Arial" panose="020B0604020202020204" pitchFamily="34" charset="0"/>
                        <a:buChar char="•"/>
                      </a:pPr>
                      <a:r>
                        <a:rPr lang="en-US" sz="1800" b="0" dirty="0" smtClean="0"/>
                        <a:t>India</a:t>
                      </a:r>
                      <a:endParaRPr lang="en-GB" sz="1800" b="0" dirty="0"/>
                    </a:p>
                  </a:txBody>
                  <a:tcPr/>
                </a:tc>
                <a:extLst>
                  <a:ext uri="{0D108BD9-81ED-4DB2-BD59-A6C34878D82A}">
                    <a16:rowId xmlns:a16="http://schemas.microsoft.com/office/drawing/2014/main" val="1526955574"/>
                  </a:ext>
                </a:extLst>
              </a:tr>
            </a:tbl>
          </a:graphicData>
        </a:graphic>
      </p:graphicFrame>
      <p:pic>
        <p:nvPicPr>
          <p:cNvPr id="6" name="Picture 5"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7" name="Picture 6"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877119" y="1"/>
            <a:ext cx="2314880" cy="1269634"/>
          </a:xfrm>
          <a:prstGeom prst="rect">
            <a:avLst/>
          </a:prstGeom>
          <a:noFill/>
          <a:ln>
            <a:noFill/>
          </a:ln>
        </p:spPr>
      </p:pic>
      <p:cxnSp>
        <p:nvCxnSpPr>
          <p:cNvPr id="8" name="Straight Arrow Connector 7"/>
          <p:cNvCxnSpPr/>
          <p:nvPr/>
        </p:nvCxnSpPr>
        <p:spPr>
          <a:xfrm flipV="1">
            <a:off x="8891725" y="2057120"/>
            <a:ext cx="888274"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705703" y="1593669"/>
            <a:ext cx="2486296" cy="646331"/>
          </a:xfrm>
          <a:prstGeom prst="rect">
            <a:avLst/>
          </a:prstGeom>
          <a:noFill/>
        </p:spPr>
        <p:txBody>
          <a:bodyPr wrap="square" rtlCol="0">
            <a:spAutoFit/>
          </a:bodyPr>
          <a:lstStyle/>
          <a:p>
            <a:r>
              <a:rPr lang="en-US" b="1" dirty="0" smtClean="0"/>
              <a:t>Virtual meeting with the Fire Department!!</a:t>
            </a:r>
            <a:endParaRPr lang="en-GB" b="1" dirty="0"/>
          </a:p>
        </p:txBody>
      </p:sp>
      <p:cxnSp>
        <p:nvCxnSpPr>
          <p:cNvPr id="11" name="Straight Arrow Connector 10"/>
          <p:cNvCxnSpPr>
            <a:endCxn id="12" idx="1"/>
          </p:cNvCxnSpPr>
          <p:nvPr/>
        </p:nvCxnSpPr>
        <p:spPr>
          <a:xfrm>
            <a:off x="8164286" y="3705221"/>
            <a:ext cx="1712833"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877119" y="3705221"/>
            <a:ext cx="2486296" cy="369332"/>
          </a:xfrm>
          <a:prstGeom prst="rect">
            <a:avLst/>
          </a:prstGeom>
          <a:noFill/>
        </p:spPr>
        <p:txBody>
          <a:bodyPr wrap="square" rtlCol="0">
            <a:spAutoFit/>
          </a:bodyPr>
          <a:lstStyle/>
          <a:p>
            <a:r>
              <a:rPr lang="en-US" b="1" dirty="0" smtClean="0"/>
              <a:t>Trip to Monkey World!</a:t>
            </a:r>
            <a:endParaRPr lang="en-GB" b="1" dirty="0"/>
          </a:p>
        </p:txBody>
      </p:sp>
    </p:spTree>
    <p:extLst>
      <p:ext uri="{BB962C8B-B14F-4D97-AF65-F5344CB8AC3E}">
        <p14:creationId xmlns:p14="http://schemas.microsoft.com/office/powerpoint/2010/main" val="20646489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312" y="0"/>
            <a:ext cx="7516139" cy="1320800"/>
          </a:xfrm>
        </p:spPr>
        <p:txBody>
          <a:bodyPr>
            <a:normAutofit/>
          </a:bodyPr>
          <a:lstStyle/>
          <a:p>
            <a:r>
              <a:rPr lang="en-US" sz="3200" b="1" dirty="0" smtClean="0">
                <a:solidFill>
                  <a:schemeClr val="tx1"/>
                </a:solidFill>
                <a:latin typeface="Calibri" panose="020F0502020204030204" pitchFamily="34" charset="0"/>
                <a:cs typeface="Calibri" panose="020F0502020204030204" pitchFamily="34" charset="0"/>
              </a:rPr>
              <a:t>Parents in Partnership and </a:t>
            </a:r>
            <a:r>
              <a:rPr lang="en-US" sz="3200" b="1" dirty="0" smtClean="0">
                <a:solidFill>
                  <a:schemeClr val="tx1"/>
                </a:solidFill>
                <a:latin typeface="Calibri" panose="020F0502020204030204" pitchFamily="34" charset="0"/>
                <a:cs typeface="Calibri" panose="020F0502020204030204" pitchFamily="34" charset="0"/>
              </a:rPr>
              <a:t>Home learning</a:t>
            </a:r>
            <a:endParaRPr lang="en-US" sz="3200" b="1" dirty="0">
              <a:solidFill>
                <a:schemeClr val="tx1"/>
              </a:solidFill>
              <a:latin typeface="Calibri" panose="020F0502020204030204" pitchFamily="34" charset="0"/>
              <a:cs typeface="Calibri" panose="020F0502020204030204" pitchFamily="34" charset="0"/>
            </a:endParaRPr>
          </a:p>
        </p:txBody>
      </p:sp>
      <p:sp>
        <p:nvSpPr>
          <p:cNvPr id="3" name="TextBox 2"/>
          <p:cNvSpPr txBox="1"/>
          <p:nvPr/>
        </p:nvSpPr>
        <p:spPr>
          <a:xfrm>
            <a:off x="0" y="2072093"/>
            <a:ext cx="12027877" cy="4708981"/>
          </a:xfrm>
          <a:prstGeom prst="rect">
            <a:avLst/>
          </a:prstGeom>
          <a:noFill/>
        </p:spPr>
        <p:txBody>
          <a:bodyPr wrap="square" rtlCol="0">
            <a:spAutoFit/>
          </a:bodyPr>
          <a:lstStyle/>
          <a:p>
            <a:pPr marL="457200" indent="-457200">
              <a:buFont typeface="Arial" panose="020B0604020202020204" pitchFamily="34" charset="0"/>
              <a:buChar char="•"/>
            </a:pPr>
            <a:r>
              <a:rPr lang="en-GB" sz="2400" dirty="0" smtClean="0">
                <a:latin typeface="Calibri" panose="020F0502020204030204" pitchFamily="34" charset="0"/>
                <a:cs typeface="Calibri" panose="020F0502020204030204" pitchFamily="34" charset="0"/>
              </a:rPr>
              <a:t>PIPs and </a:t>
            </a:r>
            <a:r>
              <a:rPr lang="en-GB" sz="2400" dirty="0" smtClean="0">
                <a:latin typeface="Calibri" panose="020F0502020204030204" pitchFamily="34" charset="0"/>
                <a:cs typeface="Calibri" panose="020F0502020204030204" pitchFamily="34" charset="0"/>
              </a:rPr>
              <a:t>home learning </a:t>
            </a:r>
            <a:r>
              <a:rPr lang="en-GB" sz="2400" dirty="0">
                <a:latin typeface="Calibri" panose="020F0502020204030204" pitchFamily="34" charset="0"/>
                <a:cs typeface="Calibri" panose="020F0502020204030204" pitchFamily="34" charset="0"/>
              </a:rPr>
              <a:t>will be </a:t>
            </a:r>
            <a:r>
              <a:rPr lang="en-GB" sz="2400" dirty="0" smtClean="0">
                <a:latin typeface="Calibri" panose="020F0502020204030204" pitchFamily="34" charset="0"/>
                <a:cs typeface="Calibri" panose="020F0502020204030204" pitchFamily="34" charset="0"/>
              </a:rPr>
              <a:t>available on the school website, in the new Year 2 tab at the top of the homepage, on </a:t>
            </a:r>
            <a:r>
              <a:rPr lang="en-GB" sz="2400" dirty="0">
                <a:latin typeface="Calibri" panose="020F0502020204030204" pitchFamily="34" charset="0"/>
                <a:cs typeface="Calibri" panose="020F0502020204030204" pitchFamily="34" charset="0"/>
              </a:rPr>
              <a:t>a Friday and </a:t>
            </a:r>
            <a:r>
              <a:rPr lang="en-GB" sz="2400" dirty="0" smtClean="0">
                <a:latin typeface="Calibri" panose="020F0502020204030204" pitchFamily="34" charset="0"/>
                <a:cs typeface="Calibri" panose="020F0502020204030204" pitchFamily="34" charset="0"/>
              </a:rPr>
              <a:t>homework is expected </a:t>
            </a:r>
            <a:r>
              <a:rPr lang="en-GB" sz="2400" dirty="0">
                <a:latin typeface="Calibri" panose="020F0502020204030204" pitchFamily="34" charset="0"/>
                <a:cs typeface="Calibri" panose="020F0502020204030204" pitchFamily="34" charset="0"/>
              </a:rPr>
              <a:t>to be back </a:t>
            </a:r>
            <a:r>
              <a:rPr lang="en-GB" sz="2400" dirty="0" smtClean="0">
                <a:latin typeface="Calibri" panose="020F0502020204030204" pitchFamily="34" charset="0"/>
                <a:cs typeface="Calibri" panose="020F0502020204030204" pitchFamily="34" charset="0"/>
              </a:rPr>
              <a:t>by </a:t>
            </a:r>
            <a:r>
              <a:rPr lang="en-GB" sz="2400" dirty="0">
                <a:latin typeface="Calibri" panose="020F0502020204030204" pitchFamily="34" charset="0"/>
                <a:cs typeface="Calibri" panose="020F0502020204030204" pitchFamily="34" charset="0"/>
              </a:rPr>
              <a:t>the </a:t>
            </a:r>
            <a:r>
              <a:rPr lang="en-GB" sz="2400" dirty="0" smtClean="0">
                <a:latin typeface="Calibri" panose="020F0502020204030204" pitchFamily="34" charset="0"/>
                <a:cs typeface="Calibri" panose="020F0502020204030204" pitchFamily="34" charset="0"/>
              </a:rPr>
              <a:t>following Wednesday</a:t>
            </a:r>
            <a:r>
              <a:rPr lang="en-GB" sz="2400" dirty="0" smtClean="0">
                <a:latin typeface="Calibri" panose="020F0502020204030204" pitchFamily="34" charset="0"/>
                <a:cs typeface="Calibri" panose="020F0502020204030204" pitchFamily="34" charset="0"/>
              </a:rPr>
              <a:t>.</a:t>
            </a:r>
          </a:p>
          <a:p>
            <a:endParaRPr lang="en-GB" sz="2400" dirty="0" smtClean="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Home Learning English and </a:t>
            </a:r>
            <a:r>
              <a:rPr lang="en-US" sz="2400" dirty="0" err="1" smtClean="0">
                <a:latin typeface="Calibri" panose="020F0502020204030204" pitchFamily="34" charset="0"/>
                <a:cs typeface="Calibri" panose="020F0502020204030204" pitchFamily="34" charset="0"/>
              </a:rPr>
              <a:t>Maths</a:t>
            </a:r>
            <a:r>
              <a:rPr lang="en-US" sz="2400" dirty="0" smtClean="0">
                <a:latin typeface="Calibri" panose="020F0502020204030204" pitchFamily="34" charset="0"/>
                <a:cs typeface="Calibri" panose="020F0502020204030204" pitchFamily="34" charset="0"/>
              </a:rPr>
              <a:t> tasks will be set using an online platform called IXL.</a:t>
            </a:r>
          </a:p>
          <a:p>
            <a:endParaRPr lang="en-US" sz="2400" dirty="0" smtClean="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Spellings will be included within the PIP letter.</a:t>
            </a:r>
          </a:p>
          <a:p>
            <a:endParaRPr lang="en-US" sz="2400" dirty="0" smtClean="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Reading expectations – we aim for all children  to be reading with an adult at least 5 times a week.</a:t>
            </a:r>
          </a:p>
          <a:p>
            <a:pPr marL="457200" indent="-4572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endParaRPr lang="en-GB" sz="3200" dirty="0">
              <a:latin typeface="Calibri" panose="020F0502020204030204" pitchFamily="34" charset="0"/>
              <a:cs typeface="Calibri" panose="020F0502020204030204" pitchFamily="34" charset="0"/>
            </a:endParaRPr>
          </a:p>
        </p:txBody>
      </p:sp>
      <p:pic>
        <p:nvPicPr>
          <p:cNvPr id="6" name="Picture 5"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7" name="Picture 6"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877119" y="1"/>
            <a:ext cx="2314880" cy="1269634"/>
          </a:xfrm>
          <a:prstGeom prst="rect">
            <a:avLst/>
          </a:prstGeom>
          <a:noFill/>
          <a:ln>
            <a:noFill/>
          </a:ln>
        </p:spPr>
      </p:pic>
      <p:pic>
        <p:nvPicPr>
          <p:cNvPr id="4" name="Picture 3"/>
          <p:cNvPicPr>
            <a:picLocks noChangeAspect="1"/>
          </p:cNvPicPr>
          <p:nvPr/>
        </p:nvPicPr>
        <p:blipFill>
          <a:blip r:embed="rId4"/>
          <a:stretch>
            <a:fillRect/>
          </a:stretch>
        </p:blipFill>
        <p:spPr>
          <a:xfrm>
            <a:off x="9653451" y="5558789"/>
            <a:ext cx="2271399" cy="1064079"/>
          </a:xfrm>
          <a:prstGeom prst="rect">
            <a:avLst/>
          </a:prstGeom>
        </p:spPr>
      </p:pic>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4709" y="0"/>
            <a:ext cx="9231393" cy="1320800"/>
          </a:xfrm>
        </p:spPr>
        <p:txBody>
          <a:bodyPr>
            <a:normAutofit/>
          </a:bodyPr>
          <a:lstStyle/>
          <a:p>
            <a:r>
              <a:rPr lang="en-US" sz="4400" b="1" dirty="0" smtClean="0">
                <a:solidFill>
                  <a:schemeClr val="tx1"/>
                </a:solidFill>
                <a:latin typeface="Calibri" panose="020F0502020204030204" pitchFamily="34" charset="0"/>
                <a:cs typeface="Calibri" panose="020F0502020204030204" pitchFamily="34" charset="0"/>
              </a:rPr>
              <a:t>Reading at Home</a:t>
            </a:r>
            <a:endParaRPr lang="en-US" sz="4400" b="1" dirty="0">
              <a:solidFill>
                <a:schemeClr val="tx1"/>
              </a:solidFill>
              <a:latin typeface="Calibri" panose="020F0502020204030204" pitchFamily="34" charset="0"/>
              <a:cs typeface="Calibri" panose="020F0502020204030204" pitchFamily="34" charset="0"/>
            </a:endParaRPr>
          </a:p>
        </p:txBody>
      </p:sp>
      <p:sp>
        <p:nvSpPr>
          <p:cNvPr id="3" name="TextBox 2"/>
          <p:cNvSpPr txBox="1"/>
          <p:nvPr/>
        </p:nvSpPr>
        <p:spPr>
          <a:xfrm>
            <a:off x="107852" y="1660434"/>
            <a:ext cx="12084148" cy="4708981"/>
          </a:xfrm>
          <a:prstGeom prst="rect">
            <a:avLst/>
          </a:prstGeom>
          <a:noFill/>
        </p:spPr>
        <p:txBody>
          <a:bodyPr wrap="square" rtlCol="0">
            <a:spAutoFit/>
          </a:bodyPr>
          <a:lstStyle/>
          <a:p>
            <a:r>
              <a:rPr lang="en-GB" sz="2000" dirty="0"/>
              <a:t>At St Augustine’s we know that the development of early reading and writing skills are of paramount importance and children’s progress in reading and writing for the rest of their lives. </a:t>
            </a:r>
            <a:endParaRPr lang="en-GB" sz="2000" dirty="0" smtClean="0"/>
          </a:p>
          <a:p>
            <a:endParaRPr lang="en-GB" sz="2000" dirty="0"/>
          </a:p>
          <a:p>
            <a:r>
              <a:rPr lang="en-GB" sz="2000" dirty="0" smtClean="0"/>
              <a:t>From the 14</a:t>
            </a:r>
            <a:r>
              <a:rPr lang="en-GB" sz="2000" baseline="30000" dirty="0" smtClean="0"/>
              <a:t>th</a:t>
            </a:r>
            <a:r>
              <a:rPr lang="en-GB" sz="2000" dirty="0" smtClean="0"/>
              <a:t> September, children </a:t>
            </a:r>
            <a:r>
              <a:rPr lang="en-GB" sz="2000" dirty="0"/>
              <a:t>will be given a </a:t>
            </a:r>
            <a:r>
              <a:rPr lang="en-GB" sz="2000" dirty="0" smtClean="0"/>
              <a:t>home </a:t>
            </a:r>
            <a:r>
              <a:rPr lang="en-GB" sz="2000" dirty="0"/>
              <a:t>reading folder. On the front cover will be your child’s name and the day of the week that their books will be changed. </a:t>
            </a:r>
            <a:endParaRPr lang="en-GB" sz="2000" dirty="0" smtClean="0"/>
          </a:p>
          <a:p>
            <a:endParaRPr lang="en-GB" sz="2000" dirty="0"/>
          </a:p>
          <a:p>
            <a:r>
              <a:rPr lang="en-GB" sz="2000" dirty="0" smtClean="0"/>
              <a:t>In </a:t>
            </a:r>
            <a:r>
              <a:rPr lang="en-GB" sz="2000" dirty="0"/>
              <a:t>each folder children will have:</a:t>
            </a:r>
          </a:p>
          <a:p>
            <a:pPr marL="342900" lvl="0" indent="-342900">
              <a:buFont typeface="Arial" panose="020B0604020202020204" pitchFamily="34" charset="0"/>
              <a:buChar char="•"/>
            </a:pPr>
            <a:r>
              <a:rPr lang="en-GB" sz="2000" dirty="0"/>
              <a:t>3 reading books at their stage of reading, for your child to read to you.</a:t>
            </a:r>
          </a:p>
          <a:p>
            <a:pPr marL="342900" lvl="0" indent="-342900">
              <a:buFont typeface="Arial" panose="020B0604020202020204" pitchFamily="34" charset="0"/>
              <a:buChar char="•"/>
            </a:pPr>
            <a:r>
              <a:rPr lang="en-GB" sz="2000" dirty="0"/>
              <a:t>A library book to read for pleasure with you</a:t>
            </a:r>
            <a:r>
              <a:rPr lang="en-GB" sz="2000" dirty="0" smtClean="0"/>
              <a:t>!</a:t>
            </a:r>
            <a:endParaRPr lang="en-GB" sz="2000" dirty="0"/>
          </a:p>
          <a:p>
            <a:pPr marL="342900" lvl="0" indent="-342900">
              <a:buFont typeface="Arial" panose="020B0604020202020204" pitchFamily="34" charset="0"/>
              <a:buChar char="•"/>
            </a:pPr>
            <a:r>
              <a:rPr lang="en-GB" sz="2000" dirty="0"/>
              <a:t>Their reading </a:t>
            </a:r>
            <a:r>
              <a:rPr lang="en-GB" sz="2000" dirty="0" smtClean="0"/>
              <a:t>record</a:t>
            </a:r>
            <a:endParaRPr lang="en-US" sz="2000" dirty="0"/>
          </a:p>
          <a:p>
            <a:pPr lvl="0"/>
            <a:endParaRPr lang="en-US" sz="2000" dirty="0" smtClean="0"/>
          </a:p>
          <a:p>
            <a:pPr lvl="0"/>
            <a:endParaRPr lang="en-US" sz="2000" dirty="0"/>
          </a:p>
          <a:p>
            <a:pPr lvl="0"/>
            <a:endParaRPr lang="en-GB" sz="2000" dirty="0"/>
          </a:p>
          <a:p>
            <a:r>
              <a:rPr lang="en-GB" sz="2000" dirty="0"/>
              <a:t>These books will be kept in your child’s folder for the week and changed on the day stated on the front of your folder. Children can still earn ‘reads’ for the Reading Challenge as they can read the same book more than once!</a:t>
            </a:r>
          </a:p>
        </p:txBody>
      </p:sp>
      <p:pic>
        <p:nvPicPr>
          <p:cNvPr id="4" name="Picture 3"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5" name="Picture 4"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877119" y="1"/>
            <a:ext cx="2314880" cy="1269634"/>
          </a:xfrm>
          <a:prstGeom prst="rect">
            <a:avLst/>
          </a:prstGeom>
          <a:noFill/>
          <a:ln>
            <a:noFill/>
          </a:ln>
        </p:spPr>
      </p:pic>
      <p:pic>
        <p:nvPicPr>
          <p:cNvPr id="6" name="Picture 5"/>
          <p:cNvPicPr>
            <a:picLocks noChangeAspect="1"/>
          </p:cNvPicPr>
          <p:nvPr/>
        </p:nvPicPr>
        <p:blipFill>
          <a:blip r:embed="rId4"/>
          <a:stretch>
            <a:fillRect/>
          </a:stretch>
        </p:blipFill>
        <p:spPr>
          <a:xfrm>
            <a:off x="8242663" y="3073581"/>
            <a:ext cx="3749040" cy="2459688"/>
          </a:xfrm>
          <a:prstGeom prst="rect">
            <a:avLst/>
          </a:prstGeom>
        </p:spPr>
      </p:pic>
    </p:spTree>
    <p:extLst>
      <p:ext uri="{BB962C8B-B14F-4D97-AF65-F5344CB8AC3E}">
        <p14:creationId xmlns:p14="http://schemas.microsoft.com/office/powerpoint/2010/main" val="21454777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67203" y="1137840"/>
            <a:ext cx="4028383" cy="964842"/>
          </a:xfrm>
        </p:spPr>
        <p:txBody>
          <a:bodyPr>
            <a:normAutofit fontScale="90000"/>
          </a:bodyPr>
          <a:lstStyle/>
          <a:p>
            <a:r>
              <a:rPr lang="en-GB" b="1" dirty="0">
                <a:solidFill>
                  <a:schemeClr val="tx1"/>
                </a:solidFill>
                <a:latin typeface="Calibri" panose="020F0502020204030204" pitchFamily="34" charset="0"/>
                <a:cs typeface="Calibri" panose="020F0502020204030204" pitchFamily="34" charset="0"/>
              </a:rPr>
              <a:t>Rewards</a:t>
            </a:r>
            <a:r>
              <a:rPr lang="en-GB" b="1" dirty="0">
                <a:latin typeface="Calibri" panose="020F0502020204030204" pitchFamily="34" charset="0"/>
                <a:cs typeface="Calibri" panose="020F0502020204030204" pitchFamily="34" charset="0"/>
              </a:rPr>
              <a:t/>
            </a:r>
            <a:br>
              <a:rPr lang="en-GB" b="1" dirty="0">
                <a:latin typeface="Calibri" panose="020F0502020204030204" pitchFamily="34" charset="0"/>
                <a:cs typeface="Calibri" panose="020F0502020204030204" pitchFamily="34" charset="0"/>
              </a:rPr>
            </a:br>
            <a:endParaRPr lang="en-GB" b="1" dirty="0">
              <a:latin typeface="Calibri" panose="020F0502020204030204" pitchFamily="34" charset="0"/>
              <a:cs typeface="Calibri" panose="020F0502020204030204" pitchFamily="34" charset="0"/>
            </a:endParaRPr>
          </a:p>
        </p:txBody>
      </p:sp>
      <p:sp>
        <p:nvSpPr>
          <p:cNvPr id="4" name="TextBox 3"/>
          <p:cNvSpPr txBox="1"/>
          <p:nvPr/>
        </p:nvSpPr>
        <p:spPr>
          <a:xfrm>
            <a:off x="134708" y="1766011"/>
            <a:ext cx="11913325" cy="3416320"/>
          </a:xfrm>
          <a:prstGeom prst="rect">
            <a:avLst/>
          </a:prstGeom>
          <a:noFill/>
        </p:spPr>
        <p:txBody>
          <a:bodyPr wrap="square" rtlCol="0">
            <a:spAutoFit/>
          </a:bodyPr>
          <a:lstStyle/>
          <a:p>
            <a:pPr algn="ctr"/>
            <a:r>
              <a:rPr lang="en-US" sz="2400" b="1" dirty="0" smtClean="0">
                <a:latin typeface="Calibri" panose="020F0502020204030204" pitchFamily="34" charset="0"/>
                <a:cs typeface="Calibri" panose="020F0502020204030204" pitchFamily="34" charset="0"/>
              </a:rPr>
              <a:t>House Points – </a:t>
            </a:r>
            <a:r>
              <a:rPr lang="en-US" sz="2400" dirty="0" smtClean="0">
                <a:latin typeface="Calibri" panose="020F0502020204030204" pitchFamily="34" charset="0"/>
                <a:cs typeface="Calibri" panose="020F0502020204030204" pitchFamily="34" charset="0"/>
              </a:rPr>
              <a:t>Each child is allocated a ‘House Team’ this maybe red, blue, yellow or green. Children can be rewarded for </a:t>
            </a:r>
            <a:r>
              <a:rPr lang="en-US" sz="2400" dirty="0" smtClean="0">
                <a:latin typeface="Calibri" panose="020F0502020204030204" pitchFamily="34" charset="0"/>
                <a:cs typeface="Calibri" panose="020F0502020204030204" pitchFamily="34" charset="0"/>
              </a:rPr>
              <a:t>their attitude to learning, </a:t>
            </a:r>
            <a:r>
              <a:rPr lang="en-US" sz="2400" dirty="0" err="1" smtClean="0">
                <a:latin typeface="Calibri" panose="020F0502020204030204" pitchFamily="34" charset="0"/>
                <a:cs typeface="Calibri" panose="020F0502020204030204" pitchFamily="34" charset="0"/>
              </a:rPr>
              <a:t>behaviour</a:t>
            </a:r>
            <a:r>
              <a:rPr lang="en-US" sz="2400" dirty="0" smtClean="0">
                <a:latin typeface="Calibri" panose="020F0502020204030204" pitchFamily="34" charset="0"/>
                <a:cs typeface="Calibri" panose="020F0502020204030204" pitchFamily="34" charset="0"/>
              </a:rPr>
              <a:t> and how they follow our Gospel Values. </a:t>
            </a:r>
          </a:p>
          <a:p>
            <a:pPr algn="ctr"/>
            <a:endParaRPr lang="en-US" sz="2400" dirty="0" smtClean="0">
              <a:latin typeface="Calibri" panose="020F0502020204030204" pitchFamily="34" charset="0"/>
              <a:cs typeface="Calibri" panose="020F0502020204030204" pitchFamily="34" charset="0"/>
            </a:endParaRPr>
          </a:p>
          <a:p>
            <a:pPr algn="ctr"/>
            <a:r>
              <a:rPr lang="en-US" sz="2400" b="1" dirty="0" smtClean="0">
                <a:latin typeface="Calibri" panose="020F0502020204030204" pitchFamily="34" charset="0"/>
                <a:cs typeface="Calibri" panose="020F0502020204030204" pitchFamily="34" charset="0"/>
              </a:rPr>
              <a:t>Class Pasta Jar – </a:t>
            </a:r>
            <a:r>
              <a:rPr lang="en-US" sz="2400" dirty="0" smtClean="0">
                <a:latin typeface="Calibri" panose="020F0502020204030204" pitchFamily="34" charset="0"/>
                <a:cs typeface="Calibri" panose="020F0502020204030204" pitchFamily="34" charset="0"/>
              </a:rPr>
              <a:t>children will work together to earn pasta pieces to gain a class reward at the end of each half term.</a:t>
            </a:r>
          </a:p>
          <a:p>
            <a:pPr algn="ctr"/>
            <a:endParaRPr lang="en-GB" sz="2400" dirty="0" smtClean="0">
              <a:latin typeface="Calibri" panose="020F0502020204030204" pitchFamily="34" charset="0"/>
              <a:cs typeface="Calibri" panose="020F0502020204030204" pitchFamily="34" charset="0"/>
            </a:endParaRPr>
          </a:p>
          <a:p>
            <a:pPr algn="ctr"/>
            <a:r>
              <a:rPr lang="en-GB" sz="2400" b="1" dirty="0" smtClean="0">
                <a:latin typeface="Calibri" panose="020F0502020204030204" pitchFamily="34" charset="0"/>
                <a:cs typeface="Calibri" panose="020F0502020204030204" pitchFamily="34" charset="0"/>
              </a:rPr>
              <a:t>Celebration Assembly</a:t>
            </a:r>
            <a:r>
              <a:rPr lang="en-GB" sz="2400" b="1" dirty="0">
                <a:latin typeface="Calibri" panose="020F0502020204030204" pitchFamily="34" charset="0"/>
                <a:cs typeface="Calibri" panose="020F0502020204030204" pitchFamily="34" charset="0"/>
              </a:rPr>
              <a:t> </a:t>
            </a:r>
            <a:r>
              <a:rPr lang="en-GB" sz="2400" b="1" dirty="0" smtClean="0">
                <a:latin typeface="Calibri" panose="020F0502020204030204" pitchFamily="34" charset="0"/>
                <a:cs typeface="Calibri" panose="020F0502020204030204" pitchFamily="34" charset="0"/>
              </a:rPr>
              <a:t>- </a:t>
            </a:r>
            <a:r>
              <a:rPr lang="en-GB" sz="2400" dirty="0" smtClean="0">
                <a:latin typeface="Calibri" panose="020F0502020204030204" pitchFamily="34" charset="0"/>
                <a:cs typeface="Calibri" panose="020F0502020204030204" pitchFamily="34" charset="0"/>
              </a:rPr>
              <a:t>During </a:t>
            </a:r>
            <a:r>
              <a:rPr lang="en-GB" sz="2400" dirty="0">
                <a:latin typeface="Calibri" panose="020F0502020204030204" pitchFamily="34" charset="0"/>
                <a:cs typeface="Calibri" panose="020F0502020204030204" pitchFamily="34" charset="0"/>
              </a:rPr>
              <a:t>Friday Celebration Assembly your child may be </a:t>
            </a:r>
            <a:r>
              <a:rPr lang="en-GB" sz="2400" dirty="0" smtClean="0">
                <a:latin typeface="Calibri" panose="020F0502020204030204" pitchFamily="34" charset="0"/>
                <a:cs typeface="Calibri" panose="020F0502020204030204" pitchFamily="34" charset="0"/>
              </a:rPr>
              <a:t>awarded</a:t>
            </a:r>
            <a:r>
              <a:rPr lang="en-GB" sz="2400" dirty="0">
                <a:latin typeface="Calibri" panose="020F0502020204030204" pitchFamily="34" charset="0"/>
                <a:cs typeface="Calibri" panose="020F0502020204030204" pitchFamily="34" charset="0"/>
              </a:rPr>
              <a:t> </a:t>
            </a:r>
            <a:r>
              <a:rPr lang="en-GB" sz="2400" dirty="0" smtClean="0">
                <a:latin typeface="Calibri" panose="020F0502020204030204" pitchFamily="34" charset="0"/>
                <a:cs typeface="Calibri" panose="020F0502020204030204" pitchFamily="34" charset="0"/>
              </a:rPr>
              <a:t>a certificate </a:t>
            </a:r>
            <a:r>
              <a:rPr lang="en-GB" sz="2400" dirty="0">
                <a:latin typeface="Calibri" panose="020F0502020204030204" pitchFamily="34" charset="0"/>
                <a:cs typeface="Calibri" panose="020F0502020204030204" pitchFamily="34" charset="0"/>
              </a:rPr>
              <a:t>for effort, achievement or </a:t>
            </a:r>
            <a:r>
              <a:rPr lang="en-GB" sz="2400" dirty="0" smtClean="0">
                <a:latin typeface="Calibri" panose="020F0502020204030204" pitchFamily="34" charset="0"/>
                <a:cs typeface="Calibri" panose="020F0502020204030204" pitchFamily="34" charset="0"/>
              </a:rPr>
              <a:t>attainment. </a:t>
            </a:r>
            <a:endParaRPr lang="en-GB" sz="2400" dirty="0">
              <a:latin typeface="Calibri" panose="020F0502020204030204" pitchFamily="34" charset="0"/>
              <a:cs typeface="Calibri" panose="020F0502020204030204" pitchFamily="34" charset="0"/>
            </a:endParaRPr>
          </a:p>
        </p:txBody>
      </p:sp>
      <p:pic>
        <p:nvPicPr>
          <p:cNvPr id="5" name="Picture 4"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6" name="Picture 5"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877119" y="1"/>
            <a:ext cx="2314880" cy="1269634"/>
          </a:xfrm>
          <a:prstGeom prst="rect">
            <a:avLst/>
          </a:prstGeom>
          <a:noFill/>
          <a:ln>
            <a:noFill/>
          </a:ln>
        </p:spPr>
      </p:pic>
      <p:pic>
        <p:nvPicPr>
          <p:cNvPr id="3" name="Picture 2"/>
          <p:cNvPicPr>
            <a:picLocks noChangeAspect="1"/>
          </p:cNvPicPr>
          <p:nvPr/>
        </p:nvPicPr>
        <p:blipFill>
          <a:blip r:embed="rId4"/>
          <a:stretch>
            <a:fillRect/>
          </a:stretch>
        </p:blipFill>
        <p:spPr>
          <a:xfrm>
            <a:off x="435153" y="4734122"/>
            <a:ext cx="2373222" cy="1627913"/>
          </a:xfrm>
          <a:prstGeom prst="rect">
            <a:avLst/>
          </a:prstGeom>
        </p:spPr>
      </p:pic>
      <p:pic>
        <p:nvPicPr>
          <p:cNvPr id="8" name="Picture 7"/>
          <p:cNvPicPr>
            <a:picLocks noChangeAspect="1"/>
          </p:cNvPicPr>
          <p:nvPr/>
        </p:nvPicPr>
        <p:blipFill>
          <a:blip r:embed="rId5"/>
          <a:stretch>
            <a:fillRect/>
          </a:stretch>
        </p:blipFill>
        <p:spPr>
          <a:xfrm>
            <a:off x="8798750" y="5182331"/>
            <a:ext cx="3185568" cy="1629340"/>
          </a:xfrm>
          <a:prstGeom prst="rect">
            <a:avLst/>
          </a:prstGeom>
        </p:spPr>
      </p:pic>
    </p:spTree>
    <p:extLst>
      <p:ext uri="{BB962C8B-B14F-4D97-AF65-F5344CB8AC3E}">
        <p14:creationId xmlns:p14="http://schemas.microsoft.com/office/powerpoint/2010/main" val="12992714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1214</Words>
  <Application>Microsoft Office PowerPoint</Application>
  <PresentationFormat>Widescreen</PresentationFormat>
  <Paragraphs>109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Segoe Print</vt:lpstr>
      <vt:lpstr>Office Theme</vt:lpstr>
      <vt:lpstr>   Welcome to Year 2</vt:lpstr>
      <vt:lpstr>PowerPoint Presentation</vt:lpstr>
      <vt:lpstr>PowerPoint Presentation</vt:lpstr>
      <vt:lpstr>PowerPoint Presentation</vt:lpstr>
      <vt:lpstr>Year 2 timetable</vt:lpstr>
      <vt:lpstr>PowerPoint Presentation</vt:lpstr>
      <vt:lpstr>Parents in Partnership and Home learning</vt:lpstr>
      <vt:lpstr>Reading at Home</vt:lpstr>
      <vt:lpstr>Rewards </vt:lpstr>
      <vt:lpstr>PowerPoint Presentation</vt:lpstr>
      <vt:lpstr>SATs!!!!!!!!!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2015-07-21T10:34:02Z</dcterms:created>
  <dcterms:modified xsi:type="dcterms:W3CDTF">2020-09-04T20:35:33Z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