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C5C4E7-3E8E-44EE-9755-5A3A93688735}"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389424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355417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550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303617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1797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3817875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5C4E7-3E8E-44EE-9755-5A3A93688735}"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1976025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5C4E7-3E8E-44EE-9755-5A3A93688735}"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23360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5C4E7-3E8E-44EE-9755-5A3A93688735}"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51971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C5C4E7-3E8E-44EE-9755-5A3A93688735}"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67589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C5C4E7-3E8E-44EE-9755-5A3A93688735}"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2713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C5C4E7-3E8E-44EE-9755-5A3A93688735}"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135027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C5C4E7-3E8E-44EE-9755-5A3A93688735}"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42023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5C4E7-3E8E-44EE-9755-5A3A93688735}"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77978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C5C4E7-3E8E-44EE-9755-5A3A93688735}"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EE9287-C93C-4A90-B6D5-8C7F389EB234}" type="slidenum">
              <a:rPr lang="en-GB" smtClean="0"/>
              <a:t>‹#›</a:t>
            </a:fld>
            <a:endParaRPr lang="en-GB"/>
          </a:p>
        </p:txBody>
      </p:sp>
    </p:spTree>
    <p:extLst>
      <p:ext uri="{BB962C8B-B14F-4D97-AF65-F5344CB8AC3E}">
        <p14:creationId xmlns:p14="http://schemas.microsoft.com/office/powerpoint/2010/main" val="118842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EE9287-C93C-4A90-B6D5-8C7F389EB234}" type="slidenum">
              <a:rPr lang="en-GB" smtClean="0"/>
              <a:t>‹#›</a:t>
            </a:fld>
            <a:endParaRPr lang="en-GB"/>
          </a:p>
        </p:txBody>
      </p:sp>
      <p:sp>
        <p:nvSpPr>
          <p:cNvPr id="5" name="Date Placeholder 4"/>
          <p:cNvSpPr>
            <a:spLocks noGrp="1"/>
          </p:cNvSpPr>
          <p:nvPr>
            <p:ph type="dt" sz="half" idx="10"/>
          </p:nvPr>
        </p:nvSpPr>
        <p:spPr/>
        <p:txBody>
          <a:bodyPr/>
          <a:lstStyle/>
          <a:p>
            <a:fld id="{0DC5C4E7-3E8E-44EE-9755-5A3A93688735}" type="datetimeFigureOut">
              <a:rPr lang="en-GB" smtClean="0"/>
              <a:t>28/05/2020</a:t>
            </a:fld>
            <a:endParaRPr lang="en-GB"/>
          </a:p>
        </p:txBody>
      </p:sp>
    </p:spTree>
    <p:extLst>
      <p:ext uri="{BB962C8B-B14F-4D97-AF65-F5344CB8AC3E}">
        <p14:creationId xmlns:p14="http://schemas.microsoft.com/office/powerpoint/2010/main" val="166380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C5C4E7-3E8E-44EE-9755-5A3A93688735}" type="datetimeFigureOut">
              <a:rPr lang="en-GB" smtClean="0"/>
              <a:t>28/05/2020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EE9287-C93C-4A90-B6D5-8C7F389EB234}" type="slidenum">
              <a:rPr lang="en-GB" smtClean="0"/>
              <a:t>‹#›</a:t>
            </a:fld>
            <a:endParaRPr lang="en-GB"/>
          </a:p>
        </p:txBody>
      </p:sp>
    </p:spTree>
    <p:extLst>
      <p:ext uri="{BB962C8B-B14F-4D97-AF65-F5344CB8AC3E}">
        <p14:creationId xmlns:p14="http://schemas.microsoft.com/office/powerpoint/2010/main" val="427211989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s://tapestry.info/parents-carer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file:///C:\Users\JudithE\Downloads\Spring_2_Week_2.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tts-group.co.uk/StoryTime+Phonic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882001" y="132294"/>
            <a:ext cx="1249362" cy="1231699"/>
          </a:xfrm>
          <a:prstGeom prst="rect">
            <a:avLst/>
          </a:prstGeom>
          <a:noFill/>
          <a:ln>
            <a:noFill/>
          </a:ln>
        </p:spPr>
      </p:pic>
      <p:pic>
        <p:nvPicPr>
          <p:cNvPr id="5" name="Picture 4"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
        <p:nvSpPr>
          <p:cNvPr id="6" name="Rectangle 5"/>
          <p:cNvSpPr/>
          <p:nvPr/>
        </p:nvSpPr>
        <p:spPr>
          <a:xfrm>
            <a:off x="1506682" y="-82852"/>
            <a:ext cx="7897091" cy="166199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Welcome </a:t>
            </a:r>
            <a:r>
              <a:rPr lang="en-GB" sz="3400" b="1" dirty="0">
                <a:solidFill>
                  <a:srgbClr val="002060"/>
                </a:solidFill>
                <a:latin typeface="Calibri Light" panose="020F0302020204030204" pitchFamily="34" charset="0"/>
              </a:rPr>
              <a:t>P</a:t>
            </a:r>
            <a:r>
              <a:rPr lang="en-GB" sz="3400" b="1" dirty="0" smtClean="0">
                <a:solidFill>
                  <a:srgbClr val="002060"/>
                </a:solidFill>
                <a:latin typeface="Calibri Light" panose="020F0302020204030204" pitchFamily="34" charset="0"/>
              </a:rPr>
              <a:t>resentation</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r>
              <a:rPr lang="en-GB" sz="3400" b="1" dirty="0" smtClean="0">
                <a:solidFill>
                  <a:srgbClr val="FFC000"/>
                </a:solidFill>
                <a:latin typeface="Calibri Light" panose="020F0302020204030204" pitchFamily="34" charset="0"/>
              </a:rPr>
              <a:t>Summer 2020</a:t>
            </a:r>
            <a:r>
              <a:rPr lang="en-GB" sz="3400" b="1" dirty="0" smtClean="0">
                <a:solidFill>
                  <a:srgbClr val="FF0000"/>
                </a:solidFill>
                <a:latin typeface="Calibri Light" panose="020F0302020204030204" pitchFamily="34" charset="0"/>
              </a:rPr>
              <a:t/>
            </a:r>
            <a:br>
              <a:rPr lang="en-GB" sz="3400" b="1" dirty="0" smtClean="0">
                <a:solidFill>
                  <a:srgbClr val="FF0000"/>
                </a:solidFill>
                <a:latin typeface="Calibri Light" panose="020F0302020204030204" pitchFamily="34" charset="0"/>
              </a:rPr>
            </a:br>
            <a:r>
              <a:rPr lang="en-GB" sz="3400" b="1" dirty="0" smtClean="0">
                <a:solidFill>
                  <a:srgbClr val="002060"/>
                </a:solidFill>
                <a:latin typeface="Calibri Light" panose="020F0302020204030204" pitchFamily="34" charset="0"/>
              </a:rPr>
              <a:t>St. Augustine’s Catholic Primary School</a:t>
            </a:r>
            <a:endParaRPr lang="en-GB" sz="3400" dirty="0">
              <a:solidFill>
                <a:srgbClr val="002060"/>
              </a:solidFill>
              <a:latin typeface="Calibri Light" panose="020F0302020204030204" pitchFamily="34" charset="0"/>
            </a:endParaRPr>
          </a:p>
        </p:txBody>
      </p:sp>
      <p:pic>
        <p:nvPicPr>
          <p:cNvPr id="7" name="Picture 5" descr="gold_christian_cross_svg"/>
          <p:cNvPicPr>
            <a:picLocks noChangeAspect="1" noChangeArrowheads="1"/>
          </p:cNvPicPr>
          <p:nvPr/>
        </p:nvPicPr>
        <p:blipFill>
          <a:blip r:embed="rId4"/>
          <a:srcRect/>
          <a:stretch>
            <a:fillRect/>
          </a:stretch>
        </p:blipFill>
        <p:spPr bwMode="auto">
          <a:xfrm>
            <a:off x="8341624" y="-75397"/>
            <a:ext cx="1425832" cy="1619376"/>
          </a:xfrm>
          <a:prstGeom prst="rect">
            <a:avLst/>
          </a:prstGeom>
          <a:noFill/>
        </p:spPr>
      </p:pic>
      <p:sp>
        <p:nvSpPr>
          <p:cNvPr id="8" name="Rectangle 7"/>
          <p:cNvSpPr/>
          <p:nvPr/>
        </p:nvSpPr>
        <p:spPr>
          <a:xfrm>
            <a:off x="226148" y="1586596"/>
            <a:ext cx="8728364" cy="5355312"/>
          </a:xfrm>
          <a:prstGeom prst="rect">
            <a:avLst/>
          </a:prstGeom>
        </p:spPr>
        <p:txBody>
          <a:bodyPr wrap="square">
            <a:spAutoFit/>
          </a:bodyPr>
          <a:lstStyle/>
          <a:p>
            <a:r>
              <a:rPr lang="en-GB" u="sng" dirty="0" smtClean="0">
                <a:latin typeface="Calibri Light" panose="020F0302020204030204" pitchFamily="34" charset="0"/>
              </a:rPr>
              <a:t>Background Information</a:t>
            </a:r>
          </a:p>
          <a:p>
            <a:endParaRPr lang="en-US" dirty="0" smtClean="0">
              <a:solidFill>
                <a:srgbClr val="002060"/>
              </a:solidFill>
              <a:latin typeface="Calibri Light" panose="020F0302020204030204" pitchFamily="34" charset="0"/>
            </a:endParaRPr>
          </a:p>
          <a:p>
            <a:r>
              <a:rPr lang="en-US" b="1" dirty="0" smtClean="0">
                <a:solidFill>
                  <a:srgbClr val="002060"/>
                </a:solidFill>
                <a:latin typeface="Calibri Light" panose="020F0302020204030204" pitchFamily="34" charset="0"/>
              </a:rPr>
              <a:t>We thank you for choosing to send your child to St. Augustine’s Catholic Primary School.</a:t>
            </a:r>
          </a:p>
          <a:p>
            <a:endParaRPr lang="en-US" b="1" dirty="0" smtClean="0">
              <a:solidFill>
                <a:srgbClr val="002060"/>
              </a:solidFill>
              <a:latin typeface="Calibri Light" panose="020F0302020204030204" pitchFamily="34" charset="0"/>
            </a:endParaRPr>
          </a:p>
          <a:p>
            <a:r>
              <a:rPr lang="en-US" b="1" dirty="0" smtClean="0">
                <a:solidFill>
                  <a:srgbClr val="002060"/>
                </a:solidFill>
                <a:latin typeface="Calibri Light" panose="020F0302020204030204" pitchFamily="34" charset="0"/>
              </a:rPr>
              <a:t>We welcome you and look forward to working with your family over the next 7 years.</a:t>
            </a:r>
          </a:p>
          <a:p>
            <a:r>
              <a:rPr lang="en-US" b="1" dirty="0" smtClean="0">
                <a:solidFill>
                  <a:srgbClr val="002060"/>
                </a:solidFill>
                <a:latin typeface="Calibri Light" panose="020F0302020204030204" pitchFamily="34" charset="0"/>
              </a:rPr>
              <a:t>St. Augustine’s School provides a nurturing and vibrant learning environment which we firmly believe provides our children with the qualities, skills and knowledge they need in their Primary education.</a:t>
            </a:r>
          </a:p>
          <a:p>
            <a:endParaRPr lang="en-GB" b="1" u="sng" dirty="0" smtClean="0">
              <a:solidFill>
                <a:srgbClr val="002060"/>
              </a:solidFill>
              <a:latin typeface="Calibri Light" panose="020F0302020204030204" pitchFamily="34" charset="0"/>
            </a:endParaRPr>
          </a:p>
          <a:p>
            <a:r>
              <a:rPr lang="en-GB" b="1" dirty="0" smtClean="0">
                <a:solidFill>
                  <a:srgbClr val="002060"/>
                </a:solidFill>
                <a:latin typeface="Calibri Light" panose="020F0302020204030204" pitchFamily="34" charset="0"/>
              </a:rPr>
              <a:t>We have 1 Reception class</a:t>
            </a:r>
            <a:r>
              <a:rPr lang="en-GB" b="1" dirty="0">
                <a:solidFill>
                  <a:srgbClr val="002060"/>
                </a:solidFill>
                <a:latin typeface="Calibri Light" panose="020F0302020204030204" pitchFamily="34" charset="0"/>
              </a:rPr>
              <a:t> </a:t>
            </a:r>
            <a:r>
              <a:rPr lang="en-GB" b="1" dirty="0" smtClean="0">
                <a:solidFill>
                  <a:srgbClr val="002060"/>
                </a:solidFill>
                <a:latin typeface="Calibri Light" panose="020F0302020204030204" pitchFamily="34" charset="0"/>
              </a:rPr>
              <a:t>with  30 pupils due to start with us in the Autumn Term.</a:t>
            </a:r>
          </a:p>
          <a:p>
            <a:r>
              <a:rPr lang="en-GB" b="1" dirty="0">
                <a:solidFill>
                  <a:srgbClr val="002060"/>
                </a:solidFill>
                <a:latin typeface="Calibri Light" panose="020F0302020204030204" pitchFamily="34" charset="0"/>
              </a:rPr>
              <a:t>M</a:t>
            </a:r>
            <a:r>
              <a:rPr lang="en-GB" b="1" dirty="0" smtClean="0">
                <a:solidFill>
                  <a:srgbClr val="002060"/>
                </a:solidFill>
                <a:latin typeface="Calibri Light" panose="020F0302020204030204" pitchFamily="34" charset="0"/>
              </a:rPr>
              <a:t>ost of our children have attended Allsorts Preschool and some children from other</a:t>
            </a:r>
          </a:p>
          <a:p>
            <a:r>
              <a:rPr lang="en-GB" b="1" dirty="0" smtClean="0">
                <a:solidFill>
                  <a:srgbClr val="002060"/>
                </a:solidFill>
                <a:latin typeface="Calibri Light" panose="020F0302020204030204" pitchFamily="34" charset="0"/>
              </a:rPr>
              <a:t>settings are coming to join us this year.</a:t>
            </a:r>
          </a:p>
          <a:p>
            <a:r>
              <a:rPr lang="en-US" b="1" dirty="0" smtClean="0">
                <a:solidFill>
                  <a:srgbClr val="002060"/>
                </a:solidFill>
                <a:latin typeface="Calibri Light" panose="020F0302020204030204" pitchFamily="34" charset="0"/>
              </a:rPr>
              <a:t>Having one class in Reception allows your child to get to know all the staff and other pupils quickly and this helps provide a friendly learning environment for your child making the transition from preschool to mainstream school seamless.</a:t>
            </a:r>
            <a:endParaRPr lang="en-GB" b="1" dirty="0" smtClean="0">
              <a:solidFill>
                <a:srgbClr val="002060"/>
              </a:solidFill>
              <a:latin typeface="Calibri Light" panose="020F0302020204030204" pitchFamily="34" charset="0"/>
            </a:endParaRPr>
          </a:p>
          <a:p>
            <a:endParaRPr lang="en-GB" b="1" dirty="0" smtClean="0">
              <a:solidFill>
                <a:srgbClr val="FF0066"/>
              </a:solidFill>
              <a:latin typeface="Calibri Light" panose="020F0302020204030204" pitchFamily="34" charset="0"/>
            </a:endParaRPr>
          </a:p>
          <a:p>
            <a:endParaRPr lang="en-GB" dirty="0" smtClean="0">
              <a:latin typeface="Calibri Light" panose="020F0302020204030204" pitchFamily="34" charset="0"/>
            </a:endParaRPr>
          </a:p>
          <a:p>
            <a:endParaRPr lang="en-GB" dirty="0" smtClean="0">
              <a:latin typeface="Calibri Light" panose="020F0302020204030204" pitchFamily="34" charset="0"/>
            </a:endParaRPr>
          </a:p>
          <a:p>
            <a:r>
              <a:rPr lang="en-GB" dirty="0" smtClean="0">
                <a:solidFill>
                  <a:srgbClr val="FF0000"/>
                </a:solidFill>
                <a:latin typeface="Calibri Light" panose="020F0302020204030204" pitchFamily="34" charset="0"/>
              </a:rPr>
              <a:t>.</a:t>
            </a:r>
            <a:endParaRPr lang="en-GB" dirty="0">
              <a:solidFill>
                <a:srgbClr val="FF0000"/>
              </a:solidFill>
              <a:latin typeface="Calibri Light" panose="020F0302020204030204" pitchFamily="34" charset="0"/>
            </a:endParaRPr>
          </a:p>
        </p:txBody>
      </p:sp>
      <p:pic>
        <p:nvPicPr>
          <p:cNvPr id="9" name="Picture 8" descr="C:\Users\JudithE\Downloads\M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6886" y="4164036"/>
            <a:ext cx="3695114" cy="2693964"/>
          </a:xfrm>
          <a:prstGeom prst="rect">
            <a:avLst/>
          </a:prstGeom>
          <a:noFill/>
          <a:ln>
            <a:noFill/>
          </a:ln>
        </p:spPr>
      </p:pic>
    </p:spTree>
    <p:extLst>
      <p:ext uri="{BB962C8B-B14F-4D97-AF65-F5344CB8AC3E}">
        <p14:creationId xmlns:p14="http://schemas.microsoft.com/office/powerpoint/2010/main" val="2152186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4945" y="135115"/>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Celebration Time </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7" name="Picture 6"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762978" y="0"/>
            <a:ext cx="2429021" cy="1400497"/>
          </a:xfrm>
          <a:prstGeom prst="rect">
            <a:avLst/>
          </a:prstGeom>
          <a:noFill/>
          <a:ln>
            <a:noFill/>
          </a:ln>
        </p:spPr>
      </p:pic>
      <p:sp>
        <p:nvSpPr>
          <p:cNvPr id="8" name="Rectangle 7"/>
          <p:cNvSpPr>
            <a:spLocks noChangeArrowheads="1"/>
          </p:cNvSpPr>
          <p:nvPr/>
        </p:nvSpPr>
        <p:spPr bwMode="auto">
          <a:xfrm>
            <a:off x="1911608" y="985280"/>
            <a:ext cx="844516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solidFill>
                  <a:srgbClr val="002060"/>
                </a:solidFill>
                <a:latin typeface="Calibri Light" panose="020F0302020204030204" pitchFamily="34" charset="0"/>
                <a:cs typeface="Calibri Light" panose="020F0302020204030204" pitchFamily="34" charset="0"/>
              </a:rPr>
              <a:t>Every day in Reception we have a ‘Celebration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This time allows the children to share positive</a:t>
            </a:r>
            <a:r>
              <a:rPr kumimoji="0" lang="en-US" altLang="en-US" b="1"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achievements with their class.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baseline="0" dirty="0" smtClean="0">
                <a:solidFill>
                  <a:srgbClr val="002060"/>
                </a:solidFill>
                <a:latin typeface="Calibri Light" panose="020F0302020204030204" pitchFamily="34" charset="0"/>
                <a:cs typeface="Calibri Light" panose="020F0302020204030204" pitchFamily="34" charset="0"/>
              </a:rPr>
              <a:t>It’s lovely for us to celebrate the whole child by having positive contributions</a:t>
            </a:r>
            <a:r>
              <a:rPr lang="en-US" altLang="en-US" b="1" dirty="0" smtClean="0">
                <a:solidFill>
                  <a:srgbClr val="002060"/>
                </a:solidFill>
                <a:latin typeface="Calibri Light" panose="020F0302020204030204" pitchFamily="34" charset="0"/>
                <a:cs typeface="Calibri Light" panose="020F0302020204030204" pitchFamily="34" charset="0"/>
              </a:rPr>
              <a:t> from home.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We</a:t>
            </a:r>
            <a:r>
              <a:rPr kumimoji="0" lang="en-US" altLang="en-US" b="1"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ask you to become involved by either communicating home achievements on Tapestry (please see the next slide) or by writing ‘Wow’ slips.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baseline="0" dirty="0" smtClean="0">
                <a:solidFill>
                  <a:srgbClr val="002060"/>
                </a:solidFill>
                <a:latin typeface="Calibri Light" panose="020F0302020204030204" pitchFamily="34" charset="0"/>
                <a:cs typeface="Calibri Light" panose="020F0302020204030204" pitchFamily="34" charset="0"/>
              </a:rPr>
              <a:t>Each</a:t>
            </a:r>
            <a:r>
              <a:rPr lang="en-US" altLang="en-US" b="1" dirty="0" smtClean="0">
                <a:solidFill>
                  <a:srgbClr val="002060"/>
                </a:solidFill>
                <a:latin typeface="Calibri Light" panose="020F0302020204030204" pitchFamily="34" charset="0"/>
                <a:cs typeface="Calibri Light" panose="020F0302020204030204" pitchFamily="34" charset="0"/>
              </a:rPr>
              <a:t> morning, parents can write a ‘Wow’ slip about something that their child has achieved at home and pop the slip in our Wow Box.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Then</a:t>
            </a:r>
            <a:r>
              <a:rPr kumimoji="0" lang="en-US" altLang="en-US" b="1"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at Celebration Time, the Wow Box is opened and we read the slips to the class.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baseline="0" dirty="0" smtClean="0">
                <a:solidFill>
                  <a:srgbClr val="002060"/>
                </a:solidFill>
                <a:latin typeface="Calibri Light" panose="020F0302020204030204" pitchFamily="34" charset="0"/>
                <a:cs typeface="Calibri Light" panose="020F0302020204030204" pitchFamily="34" charset="0"/>
              </a:rPr>
              <a:t>We</a:t>
            </a:r>
            <a:r>
              <a:rPr lang="en-US" altLang="en-US" b="1" dirty="0" smtClean="0">
                <a:solidFill>
                  <a:srgbClr val="002060"/>
                </a:solidFill>
                <a:latin typeface="Calibri Light" panose="020F0302020204030204" pitchFamily="34" charset="0"/>
                <a:cs typeface="Calibri Light" panose="020F0302020204030204" pitchFamily="34" charset="0"/>
              </a:rPr>
              <a:t> have had celebration time in reception for many years and the children really benefit from the positive response they receive from their class mates and staff.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Here</a:t>
            </a:r>
            <a:r>
              <a:rPr kumimoji="0" lang="en-US" altLang="en-US" b="1"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are some examples of ‘Wow’ moments.</a:t>
            </a:r>
            <a:endParaRPr kumimoji="0" lang="en-GB"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125392708"/>
              </p:ext>
            </p:extLst>
          </p:nvPr>
        </p:nvGraphicFramePr>
        <p:xfrm>
          <a:off x="2039814" y="4173679"/>
          <a:ext cx="7849774" cy="2377440"/>
        </p:xfrm>
        <a:graphic>
          <a:graphicData uri="http://schemas.openxmlformats.org/drawingml/2006/table">
            <a:tbl>
              <a:tblPr firstRow="1" bandRow="1">
                <a:tableStyleId>{F5AB1C69-6EDB-4FF4-983F-18BD219EF322}</a:tableStyleId>
              </a:tblPr>
              <a:tblGrid>
                <a:gridCol w="2665794">
                  <a:extLst>
                    <a:ext uri="{9D8B030D-6E8A-4147-A177-3AD203B41FA5}">
                      <a16:colId xmlns:a16="http://schemas.microsoft.com/office/drawing/2014/main" val="1336807581"/>
                    </a:ext>
                  </a:extLst>
                </a:gridCol>
                <a:gridCol w="2665794">
                  <a:extLst>
                    <a:ext uri="{9D8B030D-6E8A-4147-A177-3AD203B41FA5}">
                      <a16:colId xmlns:a16="http://schemas.microsoft.com/office/drawing/2014/main" val="4040724720"/>
                    </a:ext>
                  </a:extLst>
                </a:gridCol>
                <a:gridCol w="2518186">
                  <a:extLst>
                    <a:ext uri="{9D8B030D-6E8A-4147-A177-3AD203B41FA5}">
                      <a16:colId xmlns:a16="http://schemas.microsoft.com/office/drawing/2014/main" val="1669771975"/>
                    </a:ext>
                  </a:extLst>
                </a:gridCol>
              </a:tblGrid>
              <a:tr h="370840">
                <a:tc>
                  <a:txBody>
                    <a:bodyPr/>
                    <a:lstStyle/>
                    <a:p>
                      <a:pPr algn="ctr"/>
                      <a:r>
                        <a:rPr lang="en-US" b="1" dirty="0" smtClean="0">
                          <a:solidFill>
                            <a:srgbClr val="002060"/>
                          </a:solidFill>
                          <a:latin typeface="Calibri Light" panose="020F0302020204030204" pitchFamily="34" charset="0"/>
                          <a:cs typeface="Calibri Light" panose="020F0302020204030204" pitchFamily="34" charset="0"/>
                        </a:rPr>
                        <a:t>_______ learned to ride his/her bike with out</a:t>
                      </a:r>
                      <a:r>
                        <a:rPr lang="en-US" b="1" baseline="0" dirty="0" smtClean="0">
                          <a:solidFill>
                            <a:srgbClr val="002060"/>
                          </a:solidFill>
                          <a:latin typeface="Calibri Light" panose="020F0302020204030204" pitchFamily="34" charset="0"/>
                          <a:cs typeface="Calibri Light" panose="020F0302020204030204" pitchFamily="34" charset="0"/>
                        </a:rPr>
                        <a:t> </a:t>
                      </a:r>
                      <a:r>
                        <a:rPr lang="en-US" b="1" baseline="0" dirty="0" err="1" smtClean="0">
                          <a:solidFill>
                            <a:srgbClr val="002060"/>
                          </a:solidFill>
                          <a:latin typeface="Calibri Light" panose="020F0302020204030204" pitchFamily="34" charset="0"/>
                          <a:cs typeface="Calibri Light" panose="020F0302020204030204" pitchFamily="34" charset="0"/>
                        </a:rPr>
                        <a:t>stabilisers</a:t>
                      </a:r>
                      <a:r>
                        <a:rPr lang="en-US" b="1" baseline="0" dirty="0" smtClean="0">
                          <a:solidFill>
                            <a:srgbClr val="002060"/>
                          </a:solidFill>
                          <a:latin typeface="Calibri Light" panose="020F0302020204030204" pitchFamily="34" charset="0"/>
                          <a:cs typeface="Calibri Light" panose="020F0302020204030204" pitchFamily="34" charset="0"/>
                        </a:rPr>
                        <a:t> for the first time this weekend.</a:t>
                      </a:r>
                      <a:endParaRPr lang="en-GB" b="1" dirty="0">
                        <a:solidFill>
                          <a:srgbClr val="002060"/>
                        </a:solidFill>
                        <a:latin typeface="Calibri Light" panose="020F0302020204030204" pitchFamily="34" charset="0"/>
                        <a:cs typeface="Calibri Light" panose="020F0302020204030204" pitchFamily="34" charset="0"/>
                      </a:endParaRPr>
                    </a:p>
                  </a:txBody>
                  <a:tcPr/>
                </a:tc>
                <a:tc>
                  <a:txBody>
                    <a:bodyPr/>
                    <a:lstStyle/>
                    <a:p>
                      <a:r>
                        <a:rPr lang="en-US" b="1" dirty="0" smtClean="0">
                          <a:solidFill>
                            <a:srgbClr val="FF0000"/>
                          </a:solidFill>
                          <a:latin typeface="Calibri Light" panose="020F0302020204030204" pitchFamily="34" charset="0"/>
                          <a:cs typeface="Calibri Light" panose="020F0302020204030204" pitchFamily="34" charset="0"/>
                        </a:rPr>
                        <a:t>_________ helped plant some seeds with grandad at his allotment</a:t>
                      </a:r>
                      <a:r>
                        <a:rPr lang="en-US" b="1" baseline="0" dirty="0" smtClean="0">
                          <a:solidFill>
                            <a:srgbClr val="FF0000"/>
                          </a:solidFill>
                          <a:latin typeface="Calibri Light" panose="020F0302020204030204" pitchFamily="34" charset="0"/>
                          <a:cs typeface="Calibri Light" panose="020F0302020204030204" pitchFamily="34" charset="0"/>
                        </a:rPr>
                        <a:t> yesterday.</a:t>
                      </a:r>
                      <a:endParaRPr lang="en-GB" b="1" dirty="0">
                        <a:solidFill>
                          <a:srgbClr val="FF0000"/>
                        </a:solidFill>
                        <a:latin typeface="Calibri Light" panose="020F0302020204030204" pitchFamily="34" charset="0"/>
                        <a:cs typeface="Calibri Light" panose="020F0302020204030204" pitchFamily="34" charset="0"/>
                      </a:endParaRPr>
                    </a:p>
                  </a:txBody>
                  <a:tcPr/>
                </a:tc>
                <a:tc>
                  <a:txBody>
                    <a:bodyPr/>
                    <a:lstStyle/>
                    <a:p>
                      <a:r>
                        <a:rPr lang="en-US" b="1" dirty="0" smtClean="0">
                          <a:solidFill>
                            <a:srgbClr val="002060"/>
                          </a:solidFill>
                          <a:latin typeface="Calibri Light" panose="020F0302020204030204" pitchFamily="34" charset="0"/>
                          <a:cs typeface="Calibri Light" panose="020F0302020204030204" pitchFamily="34" charset="0"/>
                        </a:rPr>
                        <a:t>___________ helped to lay the table for dinner last night.</a:t>
                      </a:r>
                      <a:endParaRPr lang="en-GB" b="1" dirty="0">
                        <a:solidFill>
                          <a:srgbClr val="002060"/>
                        </a:solidFill>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599366480"/>
                  </a:ext>
                </a:extLst>
              </a:tr>
              <a:tr h="370840">
                <a:tc>
                  <a:txBody>
                    <a:bodyPr/>
                    <a:lstStyle/>
                    <a:p>
                      <a:r>
                        <a:rPr lang="en-US" b="1" dirty="0" smtClean="0">
                          <a:solidFill>
                            <a:srgbClr val="800080"/>
                          </a:solidFill>
                          <a:latin typeface="Calibri Light" panose="020F0302020204030204" pitchFamily="34" charset="0"/>
                          <a:cs typeface="Calibri Light" panose="020F0302020204030204" pitchFamily="34" charset="0"/>
                        </a:rPr>
                        <a:t>Yesterday at dinnertime, ________ ate broccoli for the first time and liked it.</a:t>
                      </a:r>
                      <a:endParaRPr lang="en-GB" b="1" dirty="0">
                        <a:solidFill>
                          <a:srgbClr val="800080"/>
                        </a:solidFill>
                        <a:latin typeface="Calibri Light" panose="020F0302020204030204" pitchFamily="34" charset="0"/>
                        <a:cs typeface="Calibri Light" panose="020F0302020204030204" pitchFamily="34" charset="0"/>
                      </a:endParaRPr>
                    </a:p>
                  </a:txBody>
                  <a:tcPr/>
                </a:tc>
                <a:tc>
                  <a:txBody>
                    <a:bodyPr/>
                    <a:lstStyle/>
                    <a:p>
                      <a:r>
                        <a:rPr lang="en-US" b="1" dirty="0" smtClean="0">
                          <a:solidFill>
                            <a:srgbClr val="FFC000"/>
                          </a:solidFill>
                          <a:latin typeface="Calibri Light" panose="020F0302020204030204" pitchFamily="34" charset="0"/>
                          <a:cs typeface="Calibri Light" panose="020F0302020204030204" pitchFamily="34" charset="0"/>
                        </a:rPr>
                        <a:t>_____________ helped to look after his brother when he fell over yesterday.</a:t>
                      </a:r>
                      <a:endParaRPr lang="en-GB" b="1" dirty="0">
                        <a:solidFill>
                          <a:srgbClr val="FFC000"/>
                        </a:solidFill>
                        <a:latin typeface="Calibri Light" panose="020F0302020204030204" pitchFamily="34" charset="0"/>
                        <a:cs typeface="Calibri Light" panose="020F0302020204030204" pitchFamily="34" charset="0"/>
                      </a:endParaRPr>
                    </a:p>
                  </a:txBody>
                  <a:tcPr/>
                </a:tc>
                <a:tc>
                  <a:txBody>
                    <a:bodyPr/>
                    <a:lstStyle/>
                    <a:p>
                      <a:r>
                        <a:rPr lang="en-US" b="1" dirty="0" smtClean="0">
                          <a:solidFill>
                            <a:srgbClr val="00B050"/>
                          </a:solidFill>
                          <a:latin typeface="Calibri Light" panose="020F0302020204030204" pitchFamily="34" charset="0"/>
                          <a:cs typeface="Calibri Light" panose="020F0302020204030204" pitchFamily="34" charset="0"/>
                        </a:rPr>
                        <a:t>____________ has learned to swim with</a:t>
                      </a:r>
                      <a:r>
                        <a:rPr lang="en-US" b="1" baseline="0" dirty="0" smtClean="0">
                          <a:solidFill>
                            <a:srgbClr val="00B050"/>
                          </a:solidFill>
                          <a:latin typeface="Calibri Light" panose="020F0302020204030204" pitchFamily="34" charset="0"/>
                          <a:cs typeface="Calibri Light" panose="020F0302020204030204" pitchFamily="34" charset="0"/>
                        </a:rPr>
                        <a:t> a float across the pool for the first time.</a:t>
                      </a:r>
                      <a:endParaRPr lang="en-GB" b="1" dirty="0">
                        <a:solidFill>
                          <a:srgbClr val="00B050"/>
                        </a:solidFill>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121629837"/>
                  </a:ext>
                </a:extLst>
              </a:tr>
            </a:tbl>
          </a:graphicData>
        </a:graphic>
      </p:graphicFrame>
      <p:pic>
        <p:nvPicPr>
          <p:cNvPr id="10" name="Picture 6" descr="Image result for Wow sl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88404"/>
            <a:ext cx="1911608" cy="126959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Download Star Blog Document - Colourful Stars Clipar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4031" y="86037"/>
            <a:ext cx="1161477" cy="10112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ownload Star Blog Document - Colourful Stars Clipar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2980" y="54576"/>
            <a:ext cx="1161477" cy="10112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899"/>
          <a:stretch/>
        </p:blipFill>
        <p:spPr bwMode="auto">
          <a:xfrm>
            <a:off x="2" y="2073065"/>
            <a:ext cx="1808774" cy="1317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ownload Star Blog Document - Colourful Stars Clipar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033" y="3946688"/>
            <a:ext cx="1161477" cy="101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930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ST logo small - FMS"/>
          <p:cNvPicPr/>
          <p:nvPr/>
        </p:nvPicPr>
        <p:blipFill>
          <a:blip r:embed="rId2">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pic>
        <p:nvPicPr>
          <p:cNvPr id="5" name="Picture 4" descr="Logo small colour"/>
          <p:cNvPicPr/>
          <p:nvPr/>
        </p:nvPicPr>
        <p:blipFill>
          <a:blip r:embed="rId3"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sp>
        <p:nvSpPr>
          <p:cNvPr id="7" name="Rectangle 6"/>
          <p:cNvSpPr/>
          <p:nvPr/>
        </p:nvSpPr>
        <p:spPr>
          <a:xfrm>
            <a:off x="1980027" y="40108"/>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Tapestry </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sp>
        <p:nvSpPr>
          <p:cNvPr id="8" name="Rectangle 7"/>
          <p:cNvSpPr/>
          <p:nvPr/>
        </p:nvSpPr>
        <p:spPr>
          <a:xfrm>
            <a:off x="2419643" y="634818"/>
            <a:ext cx="7457475" cy="6726329"/>
          </a:xfrm>
          <a:prstGeom prst="rect">
            <a:avLst/>
          </a:prstGeom>
        </p:spPr>
        <p:txBody>
          <a:bodyPr wrap="square">
            <a:spAutoFit/>
          </a:bodyPr>
          <a:lstStyle/>
          <a:p>
            <a:pPr>
              <a:lnSpc>
                <a:spcPct val="107000"/>
              </a:lnSpc>
              <a:spcAft>
                <a:spcPts val="800"/>
              </a:spcAft>
            </a:pPr>
            <a:r>
              <a:rPr 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Tapestry is an Online Learning Journal that we use in the Reception Year at St. Augustine’s School. It allows us to work in partnership with parents as we record details of your child’s learning during their time with us. It is a website that can be accessed on a PC or Laptop computer or can be downloaded as an App and used on a tablet or Smartphone</a:t>
            </a:r>
            <a:r>
              <a:rPr lang="en-US" b="1" dirty="0" smtClean="0">
                <a:solidFill>
                  <a:srgbClr val="002060"/>
                </a:solidFill>
                <a:latin typeface="Calibri Light" panose="020F0302020204030204" pitchFamily="34" charset="0"/>
                <a:ea typeface="Calibri" panose="020F0502020204030204" pitchFamily="34" charset="0"/>
                <a:cs typeface="Calibri Light" panose="020F0302020204030204" pitchFamily="34" charset="0"/>
              </a:rPr>
              <a:t>.</a:t>
            </a:r>
          </a:p>
          <a:p>
            <a:pPr>
              <a:lnSpc>
                <a:spcPct val="107000"/>
              </a:lnSpc>
              <a:spcAft>
                <a:spcPts val="800"/>
              </a:spcAft>
            </a:pPr>
            <a:r>
              <a:rPr lang="en-US" b="1" dirty="0">
                <a:solidFill>
                  <a:srgbClr val="002060"/>
                </a:solidFill>
                <a:latin typeface="Calibri Light" panose="020F0302020204030204" pitchFamily="34" charset="0"/>
                <a:cs typeface="Calibri Light" panose="020F0302020204030204" pitchFamily="34" charset="0"/>
              </a:rPr>
              <a:t>Tapestry enables Early Years Staff to upload photographs and observations of your child’s learning. You are then notified via an alert on your device that an addition has been made to your child’s Learning Journal. You can instantly access the observation and if you choose to, add a reply. The ease of the system allows us to also relate your child’s learning experiences to Learning Statements and Developmental Age Bands which you can instantly see, helping you see the progress your child is making in their 17 Areas of Learning. The example to the left shows a practitioner’s observation, the way it’s been related to the area of Physical Development in the 22-36 months age band and also a parent’s reply. </a:t>
            </a:r>
            <a:endParaRPr lang="en-US" b="1" dirty="0" smtClean="0">
              <a:solidFill>
                <a:srgbClr val="002060"/>
              </a:solidFill>
              <a:latin typeface="Calibri Light" panose="020F0302020204030204" pitchFamily="34" charset="0"/>
              <a:cs typeface="Calibri Light" panose="020F0302020204030204" pitchFamily="34" charset="0"/>
            </a:endParaRPr>
          </a:p>
          <a:p>
            <a:pPr>
              <a:lnSpc>
                <a:spcPct val="107000"/>
              </a:lnSpc>
              <a:spcAft>
                <a:spcPts val="800"/>
              </a:spcAft>
            </a:pPr>
            <a:r>
              <a:rPr lang="en-US" b="1" dirty="0" smtClean="0">
                <a:solidFill>
                  <a:srgbClr val="002060"/>
                </a:solidFill>
                <a:latin typeface="Calibri Light" panose="020F0302020204030204" pitchFamily="34" charset="0"/>
                <a:cs typeface="Calibri Light" panose="020F0302020204030204" pitchFamily="34" charset="0"/>
              </a:rPr>
              <a:t>We </a:t>
            </a:r>
            <a:r>
              <a:rPr lang="en-US" b="1" dirty="0">
                <a:solidFill>
                  <a:srgbClr val="002060"/>
                </a:solidFill>
                <a:latin typeface="Calibri Light" panose="020F0302020204030204" pitchFamily="34" charset="0"/>
                <a:cs typeface="Calibri Light" panose="020F0302020204030204" pitchFamily="34" charset="0"/>
              </a:rPr>
              <a:t>have been using the Online Learning Journal for a year now and it has been an excellent tool for us as practitioners and also for our parents who have valued the direct involvement in their child’s learning</a:t>
            </a:r>
            <a:r>
              <a:rPr lang="en-US" b="1" dirty="0" smtClean="0">
                <a:solidFill>
                  <a:srgbClr val="002060"/>
                </a:solidFill>
                <a:latin typeface="Calibri Light" panose="020F0302020204030204" pitchFamily="34" charset="0"/>
                <a:cs typeface="Calibri Light" panose="020F0302020204030204" pitchFamily="34" charset="0"/>
              </a:rPr>
              <a:t>.</a:t>
            </a:r>
          </a:p>
          <a:p>
            <a:pPr>
              <a:lnSpc>
                <a:spcPct val="107000"/>
              </a:lnSpc>
              <a:spcAft>
                <a:spcPts val="800"/>
              </a:spcAft>
            </a:pPr>
            <a:r>
              <a:rPr lang="en-US" b="1" dirty="0">
                <a:solidFill>
                  <a:srgbClr val="002060"/>
                </a:solidFill>
                <a:latin typeface="Calibri Light" panose="020F0302020204030204" pitchFamily="34" charset="0"/>
                <a:cs typeface="Calibri Light" panose="020F0302020204030204" pitchFamily="34" charset="0"/>
              </a:rPr>
              <a:t>We will be contacting you again in order to help you register on Tapestry, but in the meantime, if you’d like to learn more please go to: </a:t>
            </a:r>
            <a:r>
              <a:rPr lang="en-GB" b="1" u="sng" dirty="0">
                <a:latin typeface="Calibri Light" panose="020F0302020204030204" pitchFamily="34" charset="0"/>
                <a:cs typeface="Calibri Light" panose="020F0302020204030204" pitchFamily="34" charset="0"/>
                <a:hlinkClick r:id="rId4"/>
              </a:rPr>
              <a:t>https://tapestry.info/parents-carers.html</a:t>
            </a:r>
            <a:endParaRPr lang="en-GB" b="1" dirty="0">
              <a:latin typeface="Calibri Light" panose="020F0302020204030204" pitchFamily="34" charset="0"/>
              <a:cs typeface="Calibri Light" panose="020F0302020204030204" pitchFamily="34" charset="0"/>
            </a:endParaRPr>
          </a:p>
          <a:p>
            <a:pPr>
              <a:lnSpc>
                <a:spcPct val="107000"/>
              </a:lnSpc>
              <a:spcAft>
                <a:spcPts val="800"/>
              </a:spcAft>
            </a:pPr>
            <a:endParaRPr lang="en-GB" b="1" dirty="0">
              <a:solidFill>
                <a:srgbClr val="002060"/>
              </a:solidFill>
              <a:latin typeface="Calibri Light" panose="020F0302020204030204" pitchFamily="34" charset="0"/>
              <a:ea typeface="Calibri" panose="020F0502020204030204" pitchFamily="34" charset="0"/>
              <a:cs typeface="Calibri Light" panose="020F0302020204030204" pitchFamily="34" charset="0"/>
            </a:endParaRPr>
          </a:p>
        </p:txBody>
      </p:sp>
      <p:pic>
        <p:nvPicPr>
          <p:cNvPr id="9" name="Picture 8" descr="Tapestry Online Learning Journal - Wembdon Sunshiners Pre-School"/>
          <p:cNvPicPr/>
          <p:nvPr/>
        </p:nvPicPr>
        <p:blipFill>
          <a:blip r:embed="rId5">
            <a:extLst>
              <a:ext uri="{28A0092B-C50C-407E-A947-70E740481C1C}">
                <a14:useLocalDpi xmlns:a14="http://schemas.microsoft.com/office/drawing/2010/main" val="0"/>
              </a:ext>
            </a:extLst>
          </a:blip>
          <a:srcRect/>
          <a:stretch>
            <a:fillRect/>
          </a:stretch>
        </p:blipFill>
        <p:spPr bwMode="auto">
          <a:xfrm>
            <a:off x="1" y="1496290"/>
            <a:ext cx="2419644" cy="1049961"/>
          </a:xfrm>
          <a:prstGeom prst="rect">
            <a:avLst/>
          </a:prstGeom>
          <a:noFill/>
          <a:ln>
            <a:noFill/>
          </a:ln>
        </p:spPr>
      </p:pic>
      <p:pic>
        <p:nvPicPr>
          <p:cNvPr id="10" name="Picture 9" descr="My views on using online learning journal, Tapestry – Rock My ..."/>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37811" y="2993938"/>
            <a:ext cx="2193495" cy="3487052"/>
          </a:xfrm>
          <a:prstGeom prst="rect">
            <a:avLst/>
          </a:prstGeom>
          <a:noFill/>
          <a:ln>
            <a:noFill/>
          </a:ln>
        </p:spPr>
      </p:pic>
    </p:spTree>
    <p:extLst>
      <p:ext uri="{BB962C8B-B14F-4D97-AF65-F5344CB8AC3E}">
        <p14:creationId xmlns:p14="http://schemas.microsoft.com/office/powerpoint/2010/main" val="1298558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5" name="Picture 4"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sp>
        <p:nvSpPr>
          <p:cNvPr id="6" name="Rectangle 5"/>
          <p:cNvSpPr/>
          <p:nvPr/>
        </p:nvSpPr>
        <p:spPr>
          <a:xfrm>
            <a:off x="1980027" y="40108"/>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Uniform</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sp>
        <p:nvSpPr>
          <p:cNvPr id="7" name="Rectangle 6"/>
          <p:cNvSpPr/>
          <p:nvPr/>
        </p:nvSpPr>
        <p:spPr>
          <a:xfrm>
            <a:off x="1621644" y="425470"/>
            <a:ext cx="8401608" cy="3139321"/>
          </a:xfrm>
          <a:prstGeom prst="rect">
            <a:avLst/>
          </a:prstGeom>
        </p:spPr>
        <p:txBody>
          <a:bodyPr wrap="square">
            <a:spAutoFit/>
          </a:bodyPr>
          <a:lstStyle/>
          <a:p>
            <a:endParaRPr lang="en-GB" u="sng" dirty="0"/>
          </a:p>
          <a:p>
            <a:r>
              <a:rPr lang="en-GB" b="1" dirty="0">
                <a:solidFill>
                  <a:srgbClr val="002060"/>
                </a:solidFill>
                <a:latin typeface="Calibri Light" panose="020F0302020204030204" pitchFamily="34" charset="0"/>
                <a:cs typeface="Calibri Light" panose="020F0302020204030204" pitchFamily="34" charset="0"/>
              </a:rPr>
              <a:t>You will </a:t>
            </a:r>
            <a:r>
              <a:rPr lang="en-GB" b="1" dirty="0" smtClean="0">
                <a:solidFill>
                  <a:srgbClr val="002060"/>
                </a:solidFill>
                <a:latin typeface="Calibri Light" panose="020F0302020204030204" pitchFamily="34" charset="0"/>
                <a:cs typeface="Calibri Light" panose="020F0302020204030204" pitchFamily="34" charset="0"/>
              </a:rPr>
              <a:t>see clear guidance </a:t>
            </a:r>
            <a:r>
              <a:rPr lang="en-GB" b="1" dirty="0">
                <a:solidFill>
                  <a:srgbClr val="002060"/>
                </a:solidFill>
                <a:latin typeface="Calibri Light" panose="020F0302020204030204" pitchFamily="34" charset="0"/>
                <a:cs typeface="Calibri Light" panose="020F0302020204030204" pitchFamily="34" charset="0"/>
              </a:rPr>
              <a:t>in your </a:t>
            </a:r>
            <a:r>
              <a:rPr lang="en-GB" b="1" dirty="0" smtClean="0">
                <a:solidFill>
                  <a:srgbClr val="002060"/>
                </a:solidFill>
                <a:latin typeface="Calibri Light" panose="020F0302020204030204" pitchFamily="34" charset="0"/>
                <a:cs typeface="Calibri Light" panose="020F0302020204030204" pitchFamily="34" charset="0"/>
              </a:rPr>
              <a:t>Welcome </a:t>
            </a:r>
            <a:r>
              <a:rPr lang="en-GB" b="1" dirty="0">
                <a:solidFill>
                  <a:srgbClr val="002060"/>
                </a:solidFill>
                <a:latin typeface="Calibri Light" panose="020F0302020204030204" pitchFamily="34" charset="0"/>
                <a:cs typeface="Calibri Light" panose="020F0302020204030204" pitchFamily="34" charset="0"/>
              </a:rPr>
              <a:t>pack </a:t>
            </a:r>
            <a:r>
              <a:rPr lang="en-GB" b="1" dirty="0" smtClean="0">
                <a:solidFill>
                  <a:srgbClr val="002060"/>
                </a:solidFill>
                <a:latin typeface="Calibri Light" panose="020F0302020204030204" pitchFamily="34" charset="0"/>
                <a:cs typeface="Calibri Light" panose="020F0302020204030204" pitchFamily="34" charset="0"/>
              </a:rPr>
              <a:t>on </a:t>
            </a:r>
            <a:r>
              <a:rPr lang="en-GB" b="1" dirty="0">
                <a:solidFill>
                  <a:srgbClr val="002060"/>
                </a:solidFill>
                <a:latin typeface="Calibri Light" panose="020F0302020204030204" pitchFamily="34" charset="0"/>
                <a:cs typeface="Calibri Light" panose="020F0302020204030204" pitchFamily="34" charset="0"/>
              </a:rPr>
              <a:t>school uniform.</a:t>
            </a:r>
          </a:p>
          <a:p>
            <a:r>
              <a:rPr lang="en-GB" b="1" dirty="0">
                <a:solidFill>
                  <a:srgbClr val="002060"/>
                </a:solidFill>
                <a:latin typeface="Calibri Light" panose="020F0302020204030204" pitchFamily="34" charset="0"/>
                <a:cs typeface="Calibri Light" panose="020F0302020204030204" pitchFamily="34" charset="0"/>
              </a:rPr>
              <a:t>We ask that when you send your child to school in </a:t>
            </a:r>
            <a:r>
              <a:rPr lang="en-GB" b="1" dirty="0" smtClean="0">
                <a:solidFill>
                  <a:srgbClr val="002060"/>
                </a:solidFill>
                <a:latin typeface="Calibri Light" panose="020F0302020204030204" pitchFamily="34" charset="0"/>
                <a:cs typeface="Calibri Light" panose="020F0302020204030204" pitchFamily="34" charset="0"/>
              </a:rPr>
              <a:t>Autumn, </a:t>
            </a:r>
            <a:r>
              <a:rPr lang="en-GB" b="1" dirty="0">
                <a:solidFill>
                  <a:srgbClr val="002060"/>
                </a:solidFill>
                <a:latin typeface="Calibri Light" panose="020F0302020204030204" pitchFamily="34" charset="0"/>
                <a:cs typeface="Calibri Light" panose="020F0302020204030204" pitchFamily="34" charset="0"/>
              </a:rPr>
              <a:t>you have every item of </a:t>
            </a:r>
            <a:r>
              <a:rPr lang="en-GB" b="1" dirty="0" smtClean="0">
                <a:solidFill>
                  <a:srgbClr val="002060"/>
                </a:solidFill>
                <a:latin typeface="Calibri Light" panose="020F0302020204030204" pitchFamily="34" charset="0"/>
                <a:cs typeface="Calibri Light" panose="020F0302020204030204" pitchFamily="34" charset="0"/>
              </a:rPr>
              <a:t>School </a:t>
            </a:r>
            <a:r>
              <a:rPr lang="en-GB" b="1" dirty="0">
                <a:solidFill>
                  <a:srgbClr val="002060"/>
                </a:solidFill>
                <a:latin typeface="Calibri Light" panose="020F0302020204030204" pitchFamily="34" charset="0"/>
                <a:cs typeface="Calibri Light" panose="020F0302020204030204" pitchFamily="34" charset="0"/>
              </a:rPr>
              <a:t>uniform clearly named, including your child’s shoes.</a:t>
            </a:r>
          </a:p>
          <a:p>
            <a:r>
              <a:rPr lang="en-GB" b="1" dirty="0">
                <a:solidFill>
                  <a:srgbClr val="002060"/>
                </a:solidFill>
                <a:latin typeface="Calibri Light" panose="020F0302020204030204" pitchFamily="34" charset="0"/>
                <a:cs typeface="Calibri Light" panose="020F0302020204030204" pitchFamily="34" charset="0"/>
              </a:rPr>
              <a:t>As you can appreciate, school uniform is expensive and when we teach the children </a:t>
            </a:r>
            <a:r>
              <a:rPr lang="en-GB" b="1" dirty="0" smtClean="0">
                <a:solidFill>
                  <a:srgbClr val="002060"/>
                </a:solidFill>
                <a:latin typeface="Calibri Light" panose="020F0302020204030204" pitchFamily="34" charset="0"/>
                <a:cs typeface="Calibri Light" panose="020F0302020204030204" pitchFamily="34" charset="0"/>
              </a:rPr>
              <a:t>become </a:t>
            </a:r>
            <a:r>
              <a:rPr lang="en-GB" b="1" dirty="0">
                <a:solidFill>
                  <a:srgbClr val="002060"/>
                </a:solidFill>
                <a:latin typeface="Calibri Light" panose="020F0302020204030204" pitchFamily="34" charset="0"/>
                <a:cs typeface="Calibri Light" panose="020F0302020204030204" pitchFamily="34" charset="0"/>
              </a:rPr>
              <a:t>warm and need to take of their cardigan or jumper, or when they are </a:t>
            </a:r>
            <a:r>
              <a:rPr lang="en-GB" b="1" dirty="0" smtClean="0">
                <a:solidFill>
                  <a:srgbClr val="002060"/>
                </a:solidFill>
                <a:latin typeface="Calibri Light" panose="020F0302020204030204" pitchFamily="34" charset="0"/>
                <a:cs typeface="Calibri Light" panose="020F0302020204030204" pitchFamily="34" charset="0"/>
              </a:rPr>
              <a:t>dressing for </a:t>
            </a:r>
            <a:r>
              <a:rPr lang="en-GB" b="1" dirty="0">
                <a:solidFill>
                  <a:srgbClr val="002060"/>
                </a:solidFill>
                <a:latin typeface="Calibri Light" panose="020F0302020204030204" pitchFamily="34" charset="0"/>
                <a:cs typeface="Calibri Light" panose="020F0302020204030204" pitchFamily="34" charset="0"/>
              </a:rPr>
              <a:t>PE, everything needs to be named.</a:t>
            </a:r>
          </a:p>
          <a:p>
            <a:r>
              <a:rPr lang="en-GB" b="1" dirty="0">
                <a:solidFill>
                  <a:srgbClr val="002060"/>
                </a:solidFill>
                <a:latin typeface="Calibri Light" panose="020F0302020204030204" pitchFamily="34" charset="0"/>
                <a:cs typeface="Calibri Light" panose="020F0302020204030204" pitchFamily="34" charset="0"/>
              </a:rPr>
              <a:t>Please note that you will not need to buy your child a reading </a:t>
            </a:r>
            <a:r>
              <a:rPr lang="en-GB" b="1" dirty="0" smtClean="0">
                <a:solidFill>
                  <a:srgbClr val="002060"/>
                </a:solidFill>
                <a:latin typeface="Calibri Light" panose="020F0302020204030204" pitchFamily="34" charset="0"/>
                <a:cs typeface="Calibri Light" panose="020F0302020204030204" pitchFamily="34" charset="0"/>
              </a:rPr>
              <a:t>bag</a:t>
            </a:r>
            <a:r>
              <a:rPr lang="en-GB" b="1" dirty="0">
                <a:solidFill>
                  <a:srgbClr val="002060"/>
                </a:solidFill>
                <a:latin typeface="Calibri Light" panose="020F0302020204030204" pitchFamily="34" charset="0"/>
                <a:cs typeface="Calibri Light" panose="020F0302020204030204" pitchFamily="34" charset="0"/>
              </a:rPr>
              <a:t> </a:t>
            </a:r>
            <a:r>
              <a:rPr lang="en-GB" b="1" dirty="0" smtClean="0">
                <a:solidFill>
                  <a:srgbClr val="002060"/>
                </a:solidFill>
                <a:latin typeface="Calibri Light" panose="020F0302020204030204" pitchFamily="34" charset="0"/>
                <a:cs typeface="Calibri Light" panose="020F0302020204030204" pitchFamily="34" charset="0"/>
              </a:rPr>
              <a:t>as FOSA (Friends of St. Augustine’s Group of Parents) provide these as a welcome gift to you.</a:t>
            </a:r>
            <a:endParaRPr lang="en-GB" b="1" dirty="0">
              <a:solidFill>
                <a:srgbClr val="002060"/>
              </a:solidFill>
              <a:latin typeface="Calibri Light" panose="020F0302020204030204" pitchFamily="34" charset="0"/>
              <a:cs typeface="Calibri Light" panose="020F0302020204030204" pitchFamily="34" charset="0"/>
            </a:endParaRPr>
          </a:p>
          <a:p>
            <a:r>
              <a:rPr lang="en-GB" b="1" dirty="0" smtClean="0">
                <a:solidFill>
                  <a:srgbClr val="002060"/>
                </a:solidFill>
                <a:latin typeface="Calibri Light" panose="020F0302020204030204" pitchFamily="34" charset="0"/>
                <a:cs typeface="Calibri Light" panose="020F0302020204030204" pitchFamily="34" charset="0"/>
              </a:rPr>
              <a:t>We </a:t>
            </a:r>
            <a:r>
              <a:rPr lang="en-GB" b="1" dirty="0">
                <a:solidFill>
                  <a:srgbClr val="002060"/>
                </a:solidFill>
                <a:latin typeface="Calibri Light" panose="020F0302020204030204" pitchFamily="34" charset="0"/>
                <a:cs typeface="Calibri Light" panose="020F0302020204030204" pitchFamily="34" charset="0"/>
              </a:rPr>
              <a:t>name these and give them to your </a:t>
            </a:r>
            <a:r>
              <a:rPr lang="en-GB" b="1" dirty="0" smtClean="0">
                <a:solidFill>
                  <a:srgbClr val="002060"/>
                </a:solidFill>
                <a:latin typeface="Calibri Light" panose="020F0302020204030204" pitchFamily="34" charset="0"/>
                <a:cs typeface="Calibri Light" panose="020F0302020204030204" pitchFamily="34" charset="0"/>
              </a:rPr>
              <a:t>child.</a:t>
            </a:r>
          </a:p>
          <a:p>
            <a:endParaRPr lang="en-GB" b="1" dirty="0">
              <a:solidFill>
                <a:srgbClr val="002060"/>
              </a:solidFill>
              <a:latin typeface="Calibri Light" panose="020F0302020204030204" pitchFamily="34" charset="0"/>
              <a:cs typeface="Calibri Light" panose="020F0302020204030204" pitchFamily="34" charset="0"/>
            </a:endParaRPr>
          </a:p>
        </p:txBody>
      </p:sp>
      <p:pic>
        <p:nvPicPr>
          <p:cNvPr id="11266" name="Picture 2" descr="Iron on School Name Labels for Uniform, Simple to Use Name Tap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5889" y="1390582"/>
            <a:ext cx="1737339" cy="1737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75653" y="3780234"/>
            <a:ext cx="8201465" cy="3077766"/>
          </a:xfrm>
          <a:prstGeom prst="rect">
            <a:avLst/>
          </a:prstGeom>
          <a:noFill/>
        </p:spPr>
        <p:txBody>
          <a:bodyPr wrap="square" rtlCol="0">
            <a:spAutoFit/>
          </a:bodyPr>
          <a:lstStyle/>
          <a:p>
            <a:endParaRPr lang="en-GB" b="1" u="sng" dirty="0" smtClean="0">
              <a:solidFill>
                <a:srgbClr val="002060"/>
              </a:solidFill>
              <a:latin typeface="Calibri Light" panose="020F0302020204030204" pitchFamily="34" charset="0"/>
              <a:cs typeface="Calibri Light" panose="020F0302020204030204" pitchFamily="34" charset="0"/>
            </a:endParaRPr>
          </a:p>
          <a:p>
            <a:r>
              <a:rPr lang="en-GB" b="1" dirty="0" smtClean="0">
                <a:solidFill>
                  <a:srgbClr val="002060"/>
                </a:solidFill>
                <a:latin typeface="Calibri Light" panose="020F0302020204030204" pitchFamily="34" charset="0"/>
                <a:cs typeface="Calibri Light" panose="020F0302020204030204" pitchFamily="34" charset="0"/>
              </a:rPr>
              <a:t>Information about your entitlement to Free School Meals is in your Welcome pack. We ask that when you fill in your hot meal order form, you complete it with your child, so they are happy with the choices you have made.</a:t>
            </a:r>
          </a:p>
          <a:p>
            <a:r>
              <a:rPr lang="en-GB" b="1" dirty="0" smtClean="0">
                <a:solidFill>
                  <a:srgbClr val="002060"/>
                </a:solidFill>
                <a:latin typeface="Calibri Light" panose="020F0302020204030204" pitchFamily="34" charset="0"/>
                <a:cs typeface="Calibri Light" panose="020F0302020204030204" pitchFamily="34" charset="0"/>
              </a:rPr>
              <a:t>If you choose to provide your child with a packed lunch, discuss the contents of the lunch with your child to avoid upset.</a:t>
            </a:r>
          </a:p>
          <a:p>
            <a:r>
              <a:rPr lang="en-GB" b="1" dirty="0" smtClean="0">
                <a:solidFill>
                  <a:srgbClr val="002060"/>
                </a:solidFill>
                <a:latin typeface="Calibri Light" panose="020F0302020204030204" pitchFamily="34" charset="0"/>
                <a:cs typeface="Calibri Light" panose="020F0302020204030204" pitchFamily="34" charset="0"/>
              </a:rPr>
              <a:t>We provide your child with a piece of fruit for the afternoon, but we ask that you give them a named piece of fruit for the morning. </a:t>
            </a:r>
          </a:p>
          <a:p>
            <a:r>
              <a:rPr lang="en-US" b="1" dirty="0" smtClean="0">
                <a:solidFill>
                  <a:srgbClr val="002060"/>
                </a:solidFill>
                <a:latin typeface="Calibri Light" panose="020F0302020204030204" pitchFamily="34" charset="0"/>
                <a:cs typeface="Calibri Light" panose="020F0302020204030204" pitchFamily="34" charset="0"/>
              </a:rPr>
              <a:t>We also ask that your child has a clearly named drink bottle that they can drink from throughout the day.</a:t>
            </a:r>
            <a:endParaRPr lang="en-GB" b="1" dirty="0" smtClean="0">
              <a:solidFill>
                <a:srgbClr val="002060"/>
              </a:solidFill>
              <a:latin typeface="Calibri Light" panose="020F0302020204030204" pitchFamily="34" charset="0"/>
              <a:cs typeface="Calibri Light" panose="020F0302020204030204" pitchFamily="34" charset="0"/>
            </a:endParaRPr>
          </a:p>
          <a:p>
            <a:endParaRPr lang="en-GB" sz="1400" dirty="0" smtClean="0"/>
          </a:p>
        </p:txBody>
      </p:sp>
      <p:sp>
        <p:nvSpPr>
          <p:cNvPr id="10" name="Rectangle 9"/>
          <p:cNvSpPr/>
          <p:nvPr/>
        </p:nvSpPr>
        <p:spPr>
          <a:xfrm>
            <a:off x="1873902" y="3420873"/>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Free School Meals, Fruit and Drinks</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11268" name="Picture 4" descr="https://encrypted-tbn0.gstatic.com/images?q=tbn%3AANd9GcQqrVLckSJ1fLY4kYKhgs6JnJGXNduZALTJTrPn3rDlqSzIaFOi3P6Av9WZ_g&amp;usqp=C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9376" y="4450446"/>
            <a:ext cx="1737340" cy="173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905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8975" y="1438093"/>
            <a:ext cx="11908901" cy="5201424"/>
          </a:xfrm>
          <a:prstGeom prst="rect">
            <a:avLst/>
          </a:prstGeom>
          <a:noFill/>
          <a:ln w="9525">
            <a:noFill/>
            <a:miter lim="800000"/>
            <a:headEnd/>
            <a:tailEnd/>
          </a:ln>
          <a:effectLst/>
        </p:spPr>
        <p:txBody>
          <a:bodyPr wrap="square">
            <a:spAutoFit/>
          </a:bodyPr>
          <a:lstStyle/>
          <a:p>
            <a:r>
              <a:rPr lang="en-GB" sz="1600" b="1" dirty="0" smtClean="0">
                <a:solidFill>
                  <a:srgbClr val="002060"/>
                </a:solidFill>
                <a:latin typeface="Calibri Light" panose="020F0302020204030204" pitchFamily="34" charset="0"/>
              </a:rPr>
              <a:t>As </a:t>
            </a:r>
            <a:r>
              <a:rPr lang="en-GB" sz="1600" b="1" dirty="0">
                <a:solidFill>
                  <a:srgbClr val="002060"/>
                </a:solidFill>
                <a:latin typeface="Calibri Light" panose="020F0302020204030204" pitchFamily="34" charset="0"/>
              </a:rPr>
              <a:t>you can appreciate it is extremely important for us to know the arrangements you set up</a:t>
            </a:r>
          </a:p>
          <a:p>
            <a:r>
              <a:rPr lang="en-GB" sz="1600" b="1" dirty="0" smtClean="0">
                <a:solidFill>
                  <a:srgbClr val="002060"/>
                </a:solidFill>
                <a:latin typeface="Calibri Light" panose="020F0302020204030204" pitchFamily="34" charset="0"/>
              </a:rPr>
              <a:t>to </a:t>
            </a:r>
            <a:r>
              <a:rPr lang="en-GB" sz="1600" b="1" dirty="0">
                <a:solidFill>
                  <a:srgbClr val="002060"/>
                </a:solidFill>
                <a:latin typeface="Calibri Light" panose="020F0302020204030204" pitchFamily="34" charset="0"/>
              </a:rPr>
              <a:t>have your child collected at the end of the day. If you know you will not be collecting your</a:t>
            </a:r>
          </a:p>
          <a:p>
            <a:r>
              <a:rPr lang="en-GB" sz="1600" b="1" dirty="0" smtClean="0">
                <a:solidFill>
                  <a:srgbClr val="002060"/>
                </a:solidFill>
                <a:latin typeface="Calibri Light" panose="020F0302020204030204" pitchFamily="34" charset="0"/>
              </a:rPr>
              <a:t>child </a:t>
            </a:r>
            <a:r>
              <a:rPr lang="en-GB" sz="1600" b="1" dirty="0">
                <a:solidFill>
                  <a:srgbClr val="002060"/>
                </a:solidFill>
                <a:latin typeface="Calibri Light" panose="020F0302020204030204" pitchFamily="34" charset="0"/>
              </a:rPr>
              <a:t>in person</a:t>
            </a:r>
            <a:r>
              <a:rPr lang="en-GB" sz="1600" b="1" dirty="0" smtClean="0">
                <a:solidFill>
                  <a:srgbClr val="002060"/>
                </a:solidFill>
                <a:latin typeface="Calibri Light" panose="020F0302020204030204" pitchFamily="34" charset="0"/>
              </a:rPr>
              <a:t>, </a:t>
            </a:r>
            <a:r>
              <a:rPr lang="en-GB" sz="1600" b="1" dirty="0">
                <a:solidFill>
                  <a:srgbClr val="002060"/>
                </a:solidFill>
                <a:latin typeface="Calibri Light" panose="020F0302020204030204" pitchFamily="34" charset="0"/>
              </a:rPr>
              <a:t>inform us at the beginning of the </a:t>
            </a:r>
            <a:r>
              <a:rPr lang="en-GB" sz="1600" b="1" dirty="0" smtClean="0">
                <a:solidFill>
                  <a:srgbClr val="002060"/>
                </a:solidFill>
                <a:latin typeface="Calibri Light" panose="020F0302020204030204" pitchFamily="34" charset="0"/>
              </a:rPr>
              <a:t>day who you have arranged to collect your</a:t>
            </a:r>
            <a:endParaRPr lang="en-GB" sz="1600" b="1" dirty="0">
              <a:solidFill>
                <a:srgbClr val="002060"/>
              </a:solidFill>
              <a:latin typeface="Calibri Light" panose="020F0302020204030204" pitchFamily="34" charset="0"/>
            </a:endParaRPr>
          </a:p>
          <a:p>
            <a:r>
              <a:rPr lang="en-GB" sz="1600" b="1" dirty="0" smtClean="0">
                <a:solidFill>
                  <a:srgbClr val="002060"/>
                </a:solidFill>
                <a:latin typeface="Calibri Light" panose="020F0302020204030204" pitchFamily="34" charset="0"/>
              </a:rPr>
              <a:t>child</a:t>
            </a:r>
            <a:r>
              <a:rPr lang="en-GB" sz="1600" b="1" dirty="0">
                <a:solidFill>
                  <a:srgbClr val="002060"/>
                </a:solidFill>
                <a:latin typeface="Calibri Light" panose="020F0302020204030204" pitchFamily="34" charset="0"/>
              </a:rPr>
              <a:t>. If arrangements change during the day, please ring the school office</a:t>
            </a:r>
            <a:r>
              <a:rPr lang="en-GB" sz="1600" b="1" dirty="0" smtClean="0">
                <a:solidFill>
                  <a:srgbClr val="002060"/>
                </a:solidFill>
                <a:latin typeface="Calibri Light" panose="020F0302020204030204" pitchFamily="34" charset="0"/>
              </a:rPr>
              <a:t>. The school phone number is</a:t>
            </a:r>
          </a:p>
          <a:p>
            <a:pPr algn="ctr"/>
            <a:r>
              <a:rPr lang="en-GB" sz="1600" b="1" dirty="0" smtClean="0">
                <a:solidFill>
                  <a:srgbClr val="002060"/>
                </a:solidFill>
                <a:latin typeface="Calibri Light" panose="020F0302020204030204" pitchFamily="34" charset="0"/>
              </a:rPr>
              <a:t> </a:t>
            </a:r>
            <a:r>
              <a:rPr lang="en-GB" sz="2800" b="1" dirty="0" smtClean="0">
                <a:solidFill>
                  <a:srgbClr val="002060"/>
                </a:solidFill>
                <a:latin typeface="Calibri Light" panose="020F0302020204030204" pitchFamily="34" charset="0"/>
              </a:rPr>
              <a:t>01305 782600.</a:t>
            </a:r>
          </a:p>
          <a:p>
            <a:r>
              <a:rPr lang="en-GB" sz="1600" b="1" dirty="0" smtClean="0">
                <a:solidFill>
                  <a:srgbClr val="002060"/>
                </a:solidFill>
                <a:latin typeface="Calibri Light" panose="020F0302020204030204" pitchFamily="34" charset="0"/>
              </a:rPr>
              <a:t>If your child is absent, please inform us before school, either by Parent Mail (please see the Parent Mail Section in your</a:t>
            </a:r>
          </a:p>
          <a:p>
            <a:r>
              <a:rPr lang="en-GB" sz="1600" b="1" dirty="0" smtClean="0">
                <a:solidFill>
                  <a:srgbClr val="002060"/>
                </a:solidFill>
                <a:latin typeface="Calibri Light" panose="020F0302020204030204" pitchFamily="34" charset="0"/>
              </a:rPr>
              <a:t>welcome pack,) or by leaving a telephone message. We need to know the reason for your child’s absence every day that </a:t>
            </a:r>
          </a:p>
          <a:p>
            <a:r>
              <a:rPr lang="en-GB" sz="1600" b="1" dirty="0" smtClean="0">
                <a:solidFill>
                  <a:srgbClr val="002060"/>
                </a:solidFill>
                <a:latin typeface="Calibri Light" panose="020F0302020204030204" pitchFamily="34" charset="0"/>
              </a:rPr>
              <a:t>they are away.</a:t>
            </a:r>
            <a:r>
              <a:rPr lang="en-GB" sz="1600" b="1" dirty="0">
                <a:solidFill>
                  <a:srgbClr val="002060"/>
                </a:solidFill>
                <a:latin typeface="Calibri Light" panose="020F0302020204030204" pitchFamily="34" charset="0"/>
              </a:rPr>
              <a:t> </a:t>
            </a:r>
            <a:r>
              <a:rPr lang="en-GB" sz="1600" b="1" dirty="0" smtClean="0">
                <a:solidFill>
                  <a:srgbClr val="002060"/>
                </a:solidFill>
                <a:latin typeface="Calibri Light" panose="020F0302020204030204" pitchFamily="34" charset="0"/>
              </a:rPr>
              <a:t>Similarly</a:t>
            </a:r>
            <a:r>
              <a:rPr lang="en-GB" sz="1600" b="1" dirty="0">
                <a:solidFill>
                  <a:srgbClr val="002060"/>
                </a:solidFill>
                <a:latin typeface="Calibri Light" panose="020F0302020204030204" pitchFamily="34" charset="0"/>
              </a:rPr>
              <a:t>, it is essential that we know of any medical conditions your child may </a:t>
            </a:r>
            <a:r>
              <a:rPr lang="en-GB" sz="1600" b="1" dirty="0" smtClean="0">
                <a:solidFill>
                  <a:srgbClr val="002060"/>
                </a:solidFill>
                <a:latin typeface="Calibri Light" panose="020F0302020204030204" pitchFamily="34" charset="0"/>
              </a:rPr>
              <a:t>have</a:t>
            </a:r>
            <a:r>
              <a:rPr lang="en-GB" sz="1600" b="1" dirty="0">
                <a:solidFill>
                  <a:srgbClr val="002060"/>
                </a:solidFill>
                <a:latin typeface="Calibri Light" panose="020F0302020204030204" pitchFamily="34" charset="0"/>
              </a:rPr>
              <a:t> </a:t>
            </a:r>
            <a:r>
              <a:rPr lang="en-GB" sz="1600" b="1" dirty="0" smtClean="0">
                <a:solidFill>
                  <a:srgbClr val="002060"/>
                </a:solidFill>
                <a:latin typeface="Calibri Light" panose="020F0302020204030204" pitchFamily="34" charset="0"/>
              </a:rPr>
              <a:t>as soon as possible please.</a:t>
            </a:r>
            <a:endParaRPr lang="en-GB" sz="1600" b="1" dirty="0">
              <a:solidFill>
                <a:srgbClr val="002060"/>
              </a:solidFill>
              <a:latin typeface="Calibri Light" panose="020F0302020204030204" pitchFamily="34" charset="0"/>
            </a:endParaRPr>
          </a:p>
          <a:p>
            <a:endParaRPr lang="en-GB" sz="1600" b="1" dirty="0">
              <a:solidFill>
                <a:srgbClr val="002060"/>
              </a:solidFill>
              <a:latin typeface="Calibri Light" panose="020F0302020204030204" pitchFamily="34" charset="0"/>
            </a:endParaRPr>
          </a:p>
          <a:p>
            <a:r>
              <a:rPr lang="en-GB" sz="1600" b="1" dirty="0" smtClean="0">
                <a:solidFill>
                  <a:srgbClr val="002060"/>
                </a:solidFill>
                <a:latin typeface="Calibri Light" panose="020F0302020204030204" pitchFamily="34" charset="0"/>
              </a:rPr>
              <a:t>Your </a:t>
            </a:r>
            <a:r>
              <a:rPr lang="en-GB" sz="1600" b="1" dirty="0">
                <a:solidFill>
                  <a:srgbClr val="002060"/>
                </a:solidFill>
                <a:latin typeface="Calibri Light" panose="020F0302020204030204" pitchFamily="34" charset="0"/>
              </a:rPr>
              <a:t>child’s reading </a:t>
            </a:r>
            <a:r>
              <a:rPr lang="en-GB" sz="1600" b="1" dirty="0" smtClean="0">
                <a:solidFill>
                  <a:srgbClr val="002060"/>
                </a:solidFill>
                <a:latin typeface="Calibri Light" panose="020F0302020204030204" pitchFamily="34" charset="0"/>
              </a:rPr>
              <a:t>book bag contains a Reading Record Book which also acts as a valuable form of communication. We expect </a:t>
            </a:r>
            <a:r>
              <a:rPr lang="en-GB" sz="1600" b="1" dirty="0">
                <a:solidFill>
                  <a:srgbClr val="002060"/>
                </a:solidFill>
                <a:latin typeface="Calibri Light" panose="020F0302020204030204" pitchFamily="34" charset="0"/>
              </a:rPr>
              <a:t>you to check </a:t>
            </a:r>
            <a:r>
              <a:rPr lang="en-GB" sz="1600" b="1" dirty="0" smtClean="0">
                <a:solidFill>
                  <a:srgbClr val="002060"/>
                </a:solidFill>
                <a:latin typeface="Calibri Light" panose="020F0302020204030204" pitchFamily="34" charset="0"/>
              </a:rPr>
              <a:t>this </a:t>
            </a:r>
            <a:r>
              <a:rPr lang="en-GB" sz="1600" b="1" dirty="0">
                <a:solidFill>
                  <a:srgbClr val="002060"/>
                </a:solidFill>
                <a:latin typeface="Calibri Light" panose="020F0302020204030204" pitchFamily="34" charset="0"/>
              </a:rPr>
              <a:t>every </a:t>
            </a:r>
            <a:r>
              <a:rPr lang="en-GB" sz="1600" b="1" dirty="0" smtClean="0">
                <a:solidFill>
                  <a:srgbClr val="002060"/>
                </a:solidFill>
                <a:latin typeface="Calibri Light" panose="020F0302020204030204" pitchFamily="34" charset="0"/>
              </a:rPr>
              <a:t>night in case of messages we need to give you or of important forms or letters.</a:t>
            </a:r>
            <a:endParaRPr lang="en-GB" sz="1600" b="1" dirty="0">
              <a:solidFill>
                <a:srgbClr val="002060"/>
              </a:solidFill>
              <a:latin typeface="Calibri Light" panose="020F0302020204030204" pitchFamily="34" charset="0"/>
            </a:endParaRPr>
          </a:p>
          <a:p>
            <a:endParaRPr lang="en-GB" sz="1600" b="1" dirty="0">
              <a:solidFill>
                <a:srgbClr val="002060"/>
              </a:solidFill>
              <a:latin typeface="Calibri Light" panose="020F0302020204030204" pitchFamily="34" charset="0"/>
            </a:endParaRPr>
          </a:p>
          <a:p>
            <a:r>
              <a:rPr lang="en-GB" sz="1600" b="1" dirty="0" smtClean="0">
                <a:solidFill>
                  <a:srgbClr val="002060"/>
                </a:solidFill>
                <a:latin typeface="Calibri Light" panose="020F0302020204030204" pitchFamily="34" charset="0"/>
              </a:rPr>
              <a:t>We are available to discuss your child’s progress informally</a:t>
            </a:r>
            <a:r>
              <a:rPr lang="en-GB" sz="1600" b="1" dirty="0">
                <a:solidFill>
                  <a:srgbClr val="002060"/>
                </a:solidFill>
                <a:latin typeface="Calibri Light" panose="020F0302020204030204" pitchFamily="34" charset="0"/>
              </a:rPr>
              <a:t> </a:t>
            </a:r>
            <a:r>
              <a:rPr lang="en-GB" sz="1600" b="1" dirty="0" smtClean="0">
                <a:solidFill>
                  <a:srgbClr val="002060"/>
                </a:solidFill>
                <a:latin typeface="Calibri Light" panose="020F0302020204030204" pitchFamily="34" charset="0"/>
              </a:rPr>
              <a:t>at a mutually convenient time and also hold </a:t>
            </a:r>
            <a:r>
              <a:rPr lang="en-GB" sz="1600" b="1" dirty="0">
                <a:solidFill>
                  <a:srgbClr val="002060"/>
                </a:solidFill>
                <a:latin typeface="Calibri Light" panose="020F0302020204030204" pitchFamily="34" charset="0"/>
              </a:rPr>
              <a:t>termly </a:t>
            </a:r>
            <a:r>
              <a:rPr lang="en-GB" sz="1600" b="1" dirty="0" smtClean="0">
                <a:solidFill>
                  <a:srgbClr val="002060"/>
                </a:solidFill>
                <a:latin typeface="Calibri Light" panose="020F0302020204030204" pitchFamily="34" charset="0"/>
              </a:rPr>
              <a:t>Child/Parent/Teacher </a:t>
            </a:r>
            <a:r>
              <a:rPr lang="en-GB" sz="1600" b="1" dirty="0">
                <a:solidFill>
                  <a:srgbClr val="002060"/>
                </a:solidFill>
                <a:latin typeface="Calibri Light" panose="020F0302020204030204" pitchFamily="34" charset="0"/>
              </a:rPr>
              <a:t>meetings to discuss your child’s progress</a:t>
            </a:r>
            <a:r>
              <a:rPr lang="en-GB" sz="1600" b="1" dirty="0" smtClean="0">
                <a:solidFill>
                  <a:srgbClr val="002060"/>
                </a:solidFill>
                <a:latin typeface="Calibri Light" panose="020F0302020204030204" pitchFamily="34" charset="0"/>
              </a:rPr>
              <a:t>. The dates of these meetings along with all significant dates in the Autumn term will be shared with you when your child starts school.</a:t>
            </a:r>
          </a:p>
          <a:p>
            <a:endParaRPr lang="en-US" sz="1600" b="1" dirty="0">
              <a:solidFill>
                <a:srgbClr val="002060"/>
              </a:solidFill>
              <a:latin typeface="Calibri Light" panose="020F0302020204030204" pitchFamily="34" charset="0"/>
            </a:endParaRPr>
          </a:p>
          <a:p>
            <a:r>
              <a:rPr lang="en-US" sz="1600" b="1" dirty="0" smtClean="0">
                <a:solidFill>
                  <a:srgbClr val="002060"/>
                </a:solidFill>
                <a:latin typeface="Calibri Light" panose="020F0302020204030204" pitchFamily="34" charset="0"/>
              </a:rPr>
              <a:t>We thank you once again for choosing to send your child to St. Augustine’s School and we look forward  to working with you and getting to know your child. </a:t>
            </a:r>
          </a:p>
          <a:p>
            <a:endParaRPr lang="en-US" sz="1600" b="1" dirty="0">
              <a:solidFill>
                <a:srgbClr val="002060"/>
              </a:solidFill>
              <a:latin typeface="Calibri Light" panose="020F0302020204030204" pitchFamily="34" charset="0"/>
            </a:endParaRPr>
          </a:p>
          <a:p>
            <a:r>
              <a:rPr lang="en-US" sz="1600" b="1" u="sng" dirty="0" smtClean="0">
                <a:solidFill>
                  <a:srgbClr val="002060"/>
                </a:solidFill>
                <a:latin typeface="Calibri Light" panose="020F0302020204030204" pitchFamily="34" charset="0"/>
              </a:rPr>
              <a:t>Please do contact us on the phone number above with any queries or for further information.</a:t>
            </a:r>
            <a:endParaRPr lang="en-GB" sz="1600" b="1" u="sng" dirty="0">
              <a:solidFill>
                <a:srgbClr val="002060"/>
              </a:solidFill>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8" y="0"/>
            <a:ext cx="2314881" cy="1378633"/>
          </a:xfrm>
          <a:prstGeom prst="rect">
            <a:avLst/>
          </a:prstGeom>
          <a:noFill/>
          <a:ln>
            <a:noFill/>
          </a:ln>
        </p:spPr>
      </p:pic>
      <p:sp>
        <p:nvSpPr>
          <p:cNvPr id="7" name="Rectangle 6"/>
          <p:cNvSpPr/>
          <p:nvPr/>
        </p:nvSpPr>
        <p:spPr>
          <a:xfrm>
            <a:off x="1980027" y="-53809"/>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Communication</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12290" name="Picture 2" descr="ParentMail — Sutton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7117" y="1498343"/>
            <a:ext cx="2287443" cy="171350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 St Augustine's Primary School Xmas... - Bella Ceramic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844" y="470595"/>
            <a:ext cx="425767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600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5" name="Picture 4"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
        <p:nvSpPr>
          <p:cNvPr id="6" name="Rectangle 5"/>
          <p:cNvSpPr/>
          <p:nvPr/>
        </p:nvSpPr>
        <p:spPr>
          <a:xfrm>
            <a:off x="1730326" y="2002770"/>
            <a:ext cx="7891656" cy="4708981"/>
          </a:xfrm>
          <a:prstGeom prst="rect">
            <a:avLst/>
          </a:prstGeom>
        </p:spPr>
        <p:txBody>
          <a:bodyPr wrap="square">
            <a:spAutoFit/>
          </a:bodyPr>
          <a:lstStyle/>
          <a:p>
            <a:pPr lvl="0" defTabSz="914400" eaLnBrk="0" fontAlgn="base" hangingPunct="0">
              <a:spcBef>
                <a:spcPct val="0"/>
              </a:spcBef>
              <a:spcAft>
                <a:spcPct val="0"/>
              </a:spcAft>
            </a:pPr>
            <a:r>
              <a:rPr lang="en-GB"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The Catholic Life of our school is at the heart of everything we do</a:t>
            </a:r>
            <a:r>
              <a:rPr lang="en-GB" altLang="en-US" b="1" dirty="0" smtClean="0">
                <a:solidFill>
                  <a:srgbClr val="002060"/>
                </a:solidFill>
                <a:latin typeface="Calibri Light" panose="020F0302020204030204" pitchFamily="34" charset="0"/>
                <a:ea typeface="Calibri" panose="020F0502020204030204" pitchFamily="34" charset="0"/>
                <a:cs typeface="Calibri Light" panose="020F0302020204030204" pitchFamily="34" charset="0"/>
              </a:rPr>
              <a:t>.</a:t>
            </a:r>
          </a:p>
          <a:p>
            <a:pPr marL="285750" lvl="0" indent="-285750" defTabSz="914400" eaLnBrk="0" fontAlgn="base" hangingPunct="0">
              <a:spcBef>
                <a:spcPct val="0"/>
              </a:spcBef>
              <a:spcAft>
                <a:spcPct val="0"/>
              </a:spcAft>
              <a:buFont typeface="Arial" panose="020B0604020202020204" pitchFamily="34" charset="0"/>
              <a:buChar char="•"/>
            </a:pPr>
            <a:endParaRPr lang="en-GB" altLang="en-US" b="1" dirty="0">
              <a:solidFill>
                <a:srgbClr val="002060"/>
              </a:solidFill>
              <a:latin typeface="Calibri Light" panose="020F0302020204030204" pitchFamily="34" charset="0"/>
              <a:cs typeface="Calibri Light" panose="020F0302020204030204" pitchFamily="34" charset="0"/>
            </a:endParaRPr>
          </a:p>
          <a:p>
            <a:pPr lvl="0" defTabSz="914400" eaLnBrk="0" fontAlgn="base" hangingPunct="0">
              <a:spcBef>
                <a:spcPct val="0"/>
              </a:spcBef>
              <a:spcAft>
                <a:spcPct val="0"/>
              </a:spcAft>
            </a:pPr>
            <a:r>
              <a:rPr lang="en-GB"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Our school mission statement is our prayer.</a:t>
            </a:r>
            <a:r>
              <a:rPr lang="en-US"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 </a:t>
            </a:r>
            <a:endParaRPr lang="en-US" altLang="en-US" b="1" dirty="0" smtClean="0">
              <a:solidFill>
                <a:srgbClr val="002060"/>
              </a:solidFill>
              <a:latin typeface="Calibri Light" panose="020F0302020204030204" pitchFamily="34" charset="0"/>
              <a:ea typeface="Calibri" panose="020F0502020204030204" pitchFamily="34" charset="0"/>
              <a:cs typeface="Calibri Light" panose="020F0302020204030204" pitchFamily="34" charset="0"/>
            </a:endParaRPr>
          </a:p>
          <a:p>
            <a:pPr marL="285750" lvl="0" indent="-285750" defTabSz="914400" eaLnBrk="0" fontAlgn="base" hangingPunct="0">
              <a:spcBef>
                <a:spcPct val="0"/>
              </a:spcBef>
              <a:spcAft>
                <a:spcPct val="0"/>
              </a:spcAft>
              <a:buFont typeface="Arial" panose="020B0604020202020204" pitchFamily="34" charset="0"/>
              <a:buChar char="•"/>
            </a:pPr>
            <a:endParaRPr lang="en-GB" altLang="en-US" b="1" dirty="0">
              <a:solidFill>
                <a:srgbClr val="002060"/>
              </a:solidFill>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400"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‘Lead us Lord,</a:t>
            </a:r>
            <a:endParaRPr lang="en-GB" altLang="en-US" sz="2400" b="1" dirty="0">
              <a:solidFill>
                <a:srgbClr val="002060"/>
              </a:solidFill>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400"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To Act Justly,</a:t>
            </a:r>
            <a:endParaRPr lang="en-GB" altLang="en-US" sz="2400" b="1" dirty="0">
              <a:solidFill>
                <a:srgbClr val="002060"/>
              </a:solidFill>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400"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To Love Tenderly,</a:t>
            </a:r>
            <a:endParaRPr lang="en-GB" altLang="en-US" sz="2400" b="1" dirty="0">
              <a:solidFill>
                <a:srgbClr val="002060"/>
              </a:solidFill>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400"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To walk humbly. </a:t>
            </a:r>
            <a:endParaRPr lang="en-GB" altLang="en-US" sz="2400" b="1" dirty="0">
              <a:solidFill>
                <a:srgbClr val="002060"/>
              </a:solidFill>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400"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Amen</a:t>
            </a:r>
            <a:r>
              <a:rPr lang="en-GB" altLang="en-US" sz="2400" b="1" dirty="0" smtClean="0">
                <a:solidFill>
                  <a:srgbClr val="002060"/>
                </a:solidFill>
                <a:latin typeface="Calibri Light" panose="020F0302020204030204" pitchFamily="34" charset="0"/>
                <a:ea typeface="Calibri" panose="020F0502020204030204" pitchFamily="34" charset="0"/>
                <a:cs typeface="Calibri Light" panose="020F0302020204030204" pitchFamily="34" charset="0"/>
              </a:rPr>
              <a:t>.’</a:t>
            </a:r>
          </a:p>
          <a:p>
            <a:pPr lvl="0" algn="ctr" defTabSz="914400" eaLnBrk="0" fontAlgn="base" hangingPunct="0">
              <a:spcBef>
                <a:spcPct val="0"/>
              </a:spcBef>
              <a:spcAft>
                <a:spcPct val="0"/>
              </a:spcAft>
            </a:pPr>
            <a:endParaRPr lang="en-GB" altLang="en-US" b="1" dirty="0">
              <a:solidFill>
                <a:srgbClr val="002060"/>
              </a:solidFill>
              <a:latin typeface="Calibri Light" panose="020F0302020204030204" pitchFamily="34" charset="0"/>
              <a:cs typeface="Calibri Light" panose="020F0302020204030204" pitchFamily="34" charset="0"/>
            </a:endParaRPr>
          </a:p>
          <a:p>
            <a:pPr lvl="0" defTabSz="914400" eaLnBrk="0" fontAlgn="base" hangingPunct="0">
              <a:spcBef>
                <a:spcPct val="0"/>
              </a:spcBef>
              <a:spcAft>
                <a:spcPct val="0"/>
              </a:spcAft>
            </a:pPr>
            <a:r>
              <a:rPr lang="en-GB"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We ask the Lord to lead us in our relationships with one another and in to lead us in all our work at school.  </a:t>
            </a:r>
            <a:endParaRPr lang="en-GB" altLang="en-US" b="1" dirty="0" smtClean="0">
              <a:solidFill>
                <a:srgbClr val="002060"/>
              </a:solidFill>
              <a:latin typeface="Calibri Light" panose="020F0302020204030204" pitchFamily="34" charset="0"/>
              <a:ea typeface="Calibri" panose="020F0502020204030204" pitchFamily="34" charset="0"/>
              <a:cs typeface="Calibri Light" panose="020F0302020204030204" pitchFamily="34" charset="0"/>
            </a:endParaRPr>
          </a:p>
          <a:p>
            <a:pPr lvl="0" defTabSz="914400" eaLnBrk="0" fontAlgn="base" hangingPunct="0">
              <a:spcBef>
                <a:spcPct val="0"/>
              </a:spcBef>
              <a:spcAft>
                <a:spcPct val="0"/>
              </a:spcAft>
            </a:pPr>
            <a:r>
              <a:rPr lang="en-US" altLang="en-US" b="1" dirty="0" smtClean="0">
                <a:solidFill>
                  <a:srgbClr val="002060"/>
                </a:solidFill>
                <a:latin typeface="Calibri Light" panose="020F0302020204030204" pitchFamily="34" charset="0"/>
                <a:cs typeface="Calibri Light" panose="020F0302020204030204" pitchFamily="34" charset="0"/>
              </a:rPr>
              <a:t>We are proud to form part of Our Lady Star of the Sea Parish and work closely with Father Stephen and Deacon Geoffrey .</a:t>
            </a:r>
          </a:p>
          <a:p>
            <a:pPr lvl="0" defTabSz="914400" eaLnBrk="0" fontAlgn="base" hangingPunct="0">
              <a:spcBef>
                <a:spcPct val="0"/>
              </a:spcBef>
              <a:spcAft>
                <a:spcPct val="0"/>
              </a:spcAft>
            </a:pPr>
            <a:r>
              <a:rPr lang="en-GB" altLang="en-US" b="1" dirty="0" smtClean="0">
                <a:solidFill>
                  <a:srgbClr val="002060"/>
                </a:solidFill>
                <a:latin typeface="Calibri Light" panose="020F0302020204030204" pitchFamily="34" charset="0"/>
                <a:ea typeface="Calibri" panose="020F0502020204030204" pitchFamily="34" charset="0"/>
                <a:cs typeface="Calibri Light" panose="020F0302020204030204" pitchFamily="34" charset="0"/>
              </a:rPr>
              <a:t>Our </a:t>
            </a:r>
            <a:r>
              <a:rPr lang="en-GB" altLang="en-US" b="1" dirty="0">
                <a:solidFill>
                  <a:srgbClr val="002060"/>
                </a:solidFill>
                <a:latin typeface="Calibri Light" panose="020F0302020204030204" pitchFamily="34" charset="0"/>
                <a:ea typeface="Calibri" panose="020F0502020204030204" pitchFamily="34" charset="0"/>
                <a:cs typeface="Calibri Light" panose="020F0302020204030204" pitchFamily="34" charset="0"/>
              </a:rPr>
              <a:t>Catholic Life encompasses our work in RE and also the Worship Life of our school.</a:t>
            </a:r>
            <a:endParaRPr lang="en-GB" altLang="en-US" b="1" dirty="0">
              <a:solidFill>
                <a:srgbClr val="002060"/>
              </a:solidFill>
              <a:latin typeface="Calibri Light" panose="020F0302020204030204" pitchFamily="34" charset="0"/>
              <a:cs typeface="Calibri Light" panose="020F0302020204030204" pitchFamily="34" charset="0"/>
            </a:endParaRPr>
          </a:p>
        </p:txBody>
      </p:sp>
      <p:pic>
        <p:nvPicPr>
          <p:cNvPr id="7" name="Picture 6" descr="Image result for jesus the good shepher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5033" y="3074648"/>
            <a:ext cx="1477109" cy="1872472"/>
          </a:xfrm>
          <a:prstGeom prst="rect">
            <a:avLst/>
          </a:prstGeom>
          <a:noFill/>
          <a:ln>
            <a:noFill/>
          </a:ln>
        </p:spPr>
      </p:pic>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506682" y="-82852"/>
            <a:ext cx="7897091" cy="166199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Catholic Life</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r>
              <a:rPr lang="en-GB" sz="3400" b="1" dirty="0" smtClean="0">
                <a:solidFill>
                  <a:srgbClr val="FFC000"/>
                </a:solidFill>
                <a:latin typeface="Calibri Light" panose="020F0302020204030204" pitchFamily="34" charset="0"/>
              </a:rPr>
              <a:t>and </a:t>
            </a:r>
            <a:r>
              <a:rPr lang="en-GB" sz="3400" b="1" dirty="0" smtClean="0">
                <a:solidFill>
                  <a:srgbClr val="FF0000"/>
                </a:solidFill>
                <a:latin typeface="Calibri Light" panose="020F0302020204030204" pitchFamily="34" charset="0"/>
              </a:rPr>
              <a:t/>
            </a:r>
            <a:br>
              <a:rPr lang="en-GB" sz="3400" b="1" dirty="0" smtClean="0">
                <a:solidFill>
                  <a:srgbClr val="FF0000"/>
                </a:solidFill>
                <a:latin typeface="Calibri Light" panose="020F0302020204030204" pitchFamily="34" charset="0"/>
              </a:rPr>
            </a:br>
            <a:r>
              <a:rPr lang="en-GB" sz="3400" b="1" dirty="0" smtClean="0">
                <a:solidFill>
                  <a:srgbClr val="002060"/>
                </a:solidFill>
                <a:latin typeface="Calibri Light" panose="020F0302020204030204" pitchFamily="34" charset="0"/>
              </a:rPr>
              <a:t>Our School Mission Statement </a:t>
            </a:r>
            <a:endParaRPr lang="en-GB" sz="3400" dirty="0">
              <a:solidFill>
                <a:srgbClr val="002060"/>
              </a:solidFill>
              <a:latin typeface="Calibri Light" panose="020F0302020204030204" pitchFamily="34" charset="0"/>
            </a:endParaRPr>
          </a:p>
        </p:txBody>
      </p:sp>
      <p:pic>
        <p:nvPicPr>
          <p:cNvPr id="16" name="Picture 5" descr="gold_christian_cross_svg"/>
          <p:cNvPicPr>
            <a:picLocks noChangeAspect="1" noChangeArrowheads="1"/>
          </p:cNvPicPr>
          <p:nvPr/>
        </p:nvPicPr>
        <p:blipFill>
          <a:blip r:embed="rId5"/>
          <a:srcRect/>
          <a:stretch>
            <a:fillRect/>
          </a:stretch>
        </p:blipFill>
        <p:spPr bwMode="auto">
          <a:xfrm>
            <a:off x="8196150" y="1002323"/>
            <a:ext cx="1425832" cy="1619376"/>
          </a:xfrm>
          <a:prstGeom prst="rect">
            <a:avLst/>
          </a:prstGeom>
          <a:noFill/>
        </p:spPr>
      </p:pic>
      <p:pic>
        <p:nvPicPr>
          <p:cNvPr id="17" name="Picture 16" descr="Image result for st joseph's church weymouth"/>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2898" y="3093423"/>
            <a:ext cx="2522855" cy="1892300"/>
          </a:xfrm>
          <a:prstGeom prst="rect">
            <a:avLst/>
          </a:prstGeom>
          <a:noFill/>
          <a:ln>
            <a:noFill/>
          </a:ln>
        </p:spPr>
      </p:pic>
    </p:spTree>
    <p:extLst>
      <p:ext uri="{BB962C8B-B14F-4D97-AF65-F5344CB8AC3E}">
        <p14:creationId xmlns:p14="http://schemas.microsoft.com/office/powerpoint/2010/main" val="267496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301" y="408697"/>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Our Gospel Values</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
        <p:nvSpPr>
          <p:cNvPr id="7" name="Rectangle 6"/>
          <p:cNvSpPr/>
          <p:nvPr/>
        </p:nvSpPr>
        <p:spPr>
          <a:xfrm>
            <a:off x="3554489" y="1703150"/>
            <a:ext cx="4506817" cy="1754326"/>
          </a:xfrm>
          <a:prstGeom prst="rect">
            <a:avLst/>
          </a:prstGeom>
        </p:spPr>
        <p:txBody>
          <a:bodyPr wrap="square">
            <a:spAutoFit/>
          </a:bodyPr>
          <a:lstStyle/>
          <a:p>
            <a:pPr lvl="0" defTabSz="914400" eaLnBrk="0" fontAlgn="base" hangingPunct="0">
              <a:spcBef>
                <a:spcPct val="0"/>
              </a:spcBef>
              <a:spcAft>
                <a:spcPct val="0"/>
              </a:spcAft>
            </a:pPr>
            <a:r>
              <a:rPr lang="en-US" altLang="en-US" b="1" dirty="0" smtClean="0">
                <a:solidFill>
                  <a:srgbClr val="002060"/>
                </a:solidFill>
                <a:latin typeface="Calibri Light" panose="020F0302020204030204" pitchFamily="34" charset="0"/>
                <a:cs typeface="Calibri Light" panose="020F0302020204030204" pitchFamily="34" charset="0"/>
              </a:rPr>
              <a:t>Our Gospel Values are important to the Catholic </a:t>
            </a:r>
            <a:r>
              <a:rPr lang="en-US" altLang="en-US" b="1" dirty="0">
                <a:solidFill>
                  <a:srgbClr val="002060"/>
                </a:solidFill>
                <a:latin typeface="Calibri Light" panose="020F0302020204030204" pitchFamily="34" charset="0"/>
                <a:cs typeface="Calibri Light" panose="020F0302020204030204" pitchFamily="34" charset="0"/>
              </a:rPr>
              <a:t>L</a:t>
            </a:r>
            <a:r>
              <a:rPr lang="en-US" altLang="en-US" b="1" dirty="0" smtClean="0">
                <a:solidFill>
                  <a:srgbClr val="002060"/>
                </a:solidFill>
                <a:latin typeface="Calibri Light" panose="020F0302020204030204" pitchFamily="34" charset="0"/>
                <a:cs typeface="Calibri Light" panose="020F0302020204030204" pitchFamily="34" charset="0"/>
              </a:rPr>
              <a:t>ife of our school.</a:t>
            </a:r>
          </a:p>
          <a:p>
            <a:pPr lvl="0" defTabSz="914400" eaLnBrk="0" fontAlgn="base" hangingPunct="0">
              <a:spcBef>
                <a:spcPct val="0"/>
              </a:spcBef>
              <a:spcAft>
                <a:spcPct val="0"/>
              </a:spcAft>
            </a:pPr>
            <a:r>
              <a:rPr lang="en-US" altLang="en-US" b="1" dirty="0" smtClean="0">
                <a:solidFill>
                  <a:srgbClr val="002060"/>
                </a:solidFill>
                <a:latin typeface="Calibri Light" panose="020F0302020204030204" pitchFamily="34" charset="0"/>
                <a:cs typeface="Calibri Light" panose="020F0302020204030204" pitchFamily="34" charset="0"/>
              </a:rPr>
              <a:t>They are the qualities that underpin the way we approach our life at school.</a:t>
            </a:r>
          </a:p>
          <a:p>
            <a:pPr lvl="0" defTabSz="914400" eaLnBrk="0" fontAlgn="base" hangingPunct="0">
              <a:spcBef>
                <a:spcPct val="0"/>
              </a:spcBef>
              <a:spcAft>
                <a:spcPct val="0"/>
              </a:spcAft>
            </a:pPr>
            <a:r>
              <a:rPr lang="en-US" altLang="en-US" b="1" dirty="0" smtClean="0">
                <a:solidFill>
                  <a:srgbClr val="002060"/>
                </a:solidFill>
                <a:latin typeface="Calibri Light" panose="020F0302020204030204" pitchFamily="34" charset="0"/>
                <a:cs typeface="Calibri Light" panose="020F0302020204030204" pitchFamily="34" charset="0"/>
              </a:rPr>
              <a:t>Here are our Gospel Values displayed on our school certificates.</a:t>
            </a:r>
            <a:endParaRPr lang="en-GB" altLang="en-US" b="1" dirty="0">
              <a:solidFill>
                <a:srgbClr val="002060"/>
              </a:solidFill>
              <a:latin typeface="Calibri Light" panose="020F0302020204030204" pitchFamily="34" charset="0"/>
              <a:cs typeface="Calibri Light" panose="020F0302020204030204" pitchFamily="34" charset="0"/>
            </a:endParaRPr>
          </a:p>
        </p:txBody>
      </p:sp>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l="33974" t="11118" r="34135" b="11345"/>
          <a:stretch>
            <a:fillRect/>
          </a:stretch>
        </p:blipFill>
        <p:spPr bwMode="auto">
          <a:xfrm>
            <a:off x="44207" y="1743759"/>
            <a:ext cx="1739900" cy="23780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4"/>
          <p:cNvPicPr>
            <a:picLocks noChangeAspect="1" noChangeArrowheads="1"/>
          </p:cNvPicPr>
          <p:nvPr/>
        </p:nvPicPr>
        <p:blipFill>
          <a:blip r:embed="rId5">
            <a:extLst>
              <a:ext uri="{28A0092B-C50C-407E-A947-70E740481C1C}">
                <a14:useLocalDpi xmlns:a14="http://schemas.microsoft.com/office/drawing/2010/main" val="0"/>
              </a:ext>
            </a:extLst>
          </a:blip>
          <a:srcRect l="33813" t="10547" r="33974" b="10776"/>
          <a:stretch>
            <a:fillRect/>
          </a:stretch>
        </p:blipFill>
        <p:spPr bwMode="auto">
          <a:xfrm>
            <a:off x="1846485" y="1710628"/>
            <a:ext cx="1781175" cy="24447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0"/>
          <p:cNvPicPr>
            <a:picLocks noChangeAspect="1" noChangeArrowheads="1"/>
          </p:cNvPicPr>
          <p:nvPr/>
        </p:nvPicPr>
        <p:blipFill>
          <a:blip r:embed="rId6">
            <a:extLst>
              <a:ext uri="{28A0092B-C50C-407E-A947-70E740481C1C}">
                <a14:useLocalDpi xmlns:a14="http://schemas.microsoft.com/office/drawing/2010/main" val="0"/>
              </a:ext>
            </a:extLst>
          </a:blip>
          <a:srcRect l="33974" t="10832" r="34135" b="10776"/>
          <a:stretch>
            <a:fillRect/>
          </a:stretch>
        </p:blipFill>
        <p:spPr bwMode="auto">
          <a:xfrm>
            <a:off x="1856010" y="4314455"/>
            <a:ext cx="1771650" cy="2446337"/>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l="34134" t="10832" r="33975" b="11916"/>
          <a:stretch>
            <a:fillRect/>
          </a:stretch>
        </p:blipFill>
        <p:spPr bwMode="auto">
          <a:xfrm>
            <a:off x="10280200" y="1683434"/>
            <a:ext cx="17907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l="33974" t="9978" r="34135" b="10776"/>
          <a:stretch>
            <a:fillRect/>
          </a:stretch>
        </p:blipFill>
        <p:spPr bwMode="auto">
          <a:xfrm>
            <a:off x="8287008" y="4290645"/>
            <a:ext cx="1767489" cy="24725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34134" t="10547" r="33975" b="10490"/>
          <a:stretch>
            <a:fillRect/>
          </a:stretch>
        </p:blipFill>
        <p:spPr bwMode="auto">
          <a:xfrm>
            <a:off x="8287009" y="1694713"/>
            <a:ext cx="1767488" cy="2450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rotWithShape="1">
          <a:blip r:embed="rId10" cstate="print">
            <a:extLst>
              <a:ext uri="{28A0092B-C50C-407E-A947-70E740481C1C}">
                <a14:useLocalDpi xmlns:a14="http://schemas.microsoft.com/office/drawing/2010/main" val="0"/>
              </a:ext>
            </a:extLst>
          </a:blip>
          <a:srcRect l="34201" t="9886" r="34163" b="11027"/>
          <a:stretch/>
        </p:blipFill>
        <p:spPr bwMode="auto">
          <a:xfrm>
            <a:off x="32616" y="4290646"/>
            <a:ext cx="1739900" cy="2470146"/>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11" cstate="print">
            <a:extLst>
              <a:ext uri="{28A0092B-C50C-407E-A947-70E740481C1C}">
                <a14:useLocalDpi xmlns:a14="http://schemas.microsoft.com/office/drawing/2010/main" val="0"/>
              </a:ext>
            </a:extLst>
          </a:blip>
          <a:srcRect l="33560" t="9886" r="33735" b="11027"/>
          <a:stretch/>
        </p:blipFill>
        <p:spPr bwMode="auto">
          <a:xfrm>
            <a:off x="10280200" y="4290646"/>
            <a:ext cx="1790700" cy="2470146"/>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3554489" y="4515479"/>
            <a:ext cx="4598716" cy="2308324"/>
          </a:xfrm>
          <a:prstGeom prst="rect">
            <a:avLst/>
          </a:prstGeom>
        </p:spPr>
        <p:txBody>
          <a:bodyPr wrap="square">
            <a:spAutoFit/>
          </a:bodyPr>
          <a:lstStyle/>
          <a:p>
            <a:pPr lvl="0" defTabSz="914400" eaLnBrk="0" fontAlgn="base" hangingPunct="0">
              <a:spcBef>
                <a:spcPct val="0"/>
              </a:spcBef>
              <a:spcAft>
                <a:spcPct val="0"/>
              </a:spcAft>
            </a:pPr>
            <a:r>
              <a:rPr lang="en-GB" b="1" dirty="0">
                <a:solidFill>
                  <a:srgbClr val="002060"/>
                </a:solidFill>
                <a:latin typeface="Calibri Light" panose="020F0302020204030204" pitchFamily="34" charset="0"/>
                <a:cs typeface="Calibri Light" panose="020F0302020204030204" pitchFamily="34" charset="0"/>
              </a:rPr>
              <a:t>We start each week with a whole school Liturgy and during this worship time, focus on a gospel value to incorporate into our learning during that week. The children who demonstrate the gospel values are awarded Gospel Value certificates every two weeks and their achievements in relation to the values are rewarded in Celebration assembly.</a:t>
            </a:r>
            <a:endParaRPr lang="en-GB" altLang="en-US" b="1" dirty="0">
              <a:solidFill>
                <a:srgbClr val="002060"/>
              </a:solidFill>
              <a:latin typeface="Calibri Light" panose="020F0302020204030204" pitchFamily="34" charset="0"/>
              <a:cs typeface="Calibri Light" panose="020F0302020204030204" pitchFamily="34" charset="0"/>
            </a:endParaRPr>
          </a:p>
        </p:txBody>
      </p:sp>
      <p:pic>
        <p:nvPicPr>
          <p:cNvPr id="20" name="Picture 5" descr="gold_christian_cross_svg"/>
          <p:cNvPicPr>
            <a:picLocks noChangeAspect="1" noChangeArrowheads="1"/>
          </p:cNvPicPr>
          <p:nvPr/>
        </p:nvPicPr>
        <p:blipFill>
          <a:blip r:embed="rId12"/>
          <a:srcRect/>
          <a:stretch>
            <a:fillRect/>
          </a:stretch>
        </p:blipFill>
        <p:spPr bwMode="auto">
          <a:xfrm>
            <a:off x="5145451" y="3028879"/>
            <a:ext cx="1425832" cy="1619376"/>
          </a:xfrm>
          <a:prstGeom prst="rect">
            <a:avLst/>
          </a:prstGeom>
          <a:noFill/>
        </p:spPr>
      </p:pic>
    </p:spTree>
    <p:extLst>
      <p:ext uri="{BB962C8B-B14F-4D97-AF65-F5344CB8AC3E}">
        <p14:creationId xmlns:p14="http://schemas.microsoft.com/office/powerpoint/2010/main" val="2623513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402401"/>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Laudato Si’ – On Care for our Common Home</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sp>
        <p:nvSpPr>
          <p:cNvPr id="5" name="Rectangle 2"/>
          <p:cNvSpPr>
            <a:spLocks noChangeArrowheads="1"/>
          </p:cNvSpPr>
          <p:nvPr/>
        </p:nvSpPr>
        <p:spPr bwMode="auto">
          <a:xfrm>
            <a:off x="4009714" y="1550074"/>
            <a:ext cx="12440688" cy="48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097" name="Picture 1" descr="Image result for laudato 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4" y="1628954"/>
            <a:ext cx="3080825" cy="43665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179299" y="1738638"/>
            <a:ext cx="765705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1"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Laudato Si-On Care for the Common Home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1"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An Encyclical Letter from Pope Francis</a:t>
            </a:r>
            <a:r>
              <a:rPr kumimoji="0" lang="en-GB" altLang="en-US" b="1" i="1" strike="noStrike" cap="none" normalizeH="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 </a:t>
            </a:r>
            <a:r>
              <a:rPr kumimoji="0" lang="en-GB" altLang="en-US" b="1" i="1"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on Care for our World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1" u="sng"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We find opportunities through our topic teaching and through explicit RE lessons, to learn about, explore and discuss ways to care for one another and how we as caretakers of our world can learn to care for the environment. The children are encouraged to be mindful of the way they use resources responsibly and are careful in the way they consider energy use both at school and in their own homes.</a:t>
            </a:r>
          </a:p>
          <a:p>
            <a:pPr marR="0" lvl="0" algn="l" defTabSz="914400" rtl="0" eaLnBrk="0" fontAlgn="base" latinLnBrk="0" hangingPunct="0">
              <a:lnSpc>
                <a:spcPct val="100000"/>
              </a:lnSpc>
              <a:spcBef>
                <a:spcPct val="0"/>
              </a:spcBef>
              <a:spcAft>
                <a:spcPct val="0"/>
              </a:spcAft>
              <a:buClrTx/>
              <a:buSzTx/>
              <a:tabLst/>
            </a:pPr>
            <a:endParaRPr kumimoji="0" lang="en-GB"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smtClean="0">
                <a:ln>
                  <a:noFill/>
                </a:ln>
                <a:solidFill>
                  <a:srgbClr val="002060"/>
                </a:solidFill>
                <a:effectLst/>
                <a:latin typeface="Calibri Light" panose="020F0302020204030204" pitchFamily="34" charset="0"/>
                <a:ea typeface="Calibri" panose="020F0502020204030204" pitchFamily="34" charset="0"/>
                <a:cs typeface="Calibri Light" panose="020F0302020204030204" pitchFamily="34" charset="0"/>
              </a:rPr>
              <a:t>Our curriculum is designed to allow children from Reception to Year 6 to consider how we all have a responsibility to care for our home, our planet, our common home.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p:txBody>
      </p:sp>
      <p:pic>
        <p:nvPicPr>
          <p:cNvPr id="8" name="Picture 7" descr="Logo small colour"/>
          <p:cNvPicPr/>
          <p:nvPr/>
        </p:nvPicPr>
        <p:blipFill>
          <a:blip r:embed="rId3"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9" name="Picture 8" descr="CAST logo small - FMS"/>
          <p:cNvPicPr/>
          <p:nvPr/>
        </p:nvPicPr>
        <p:blipFill>
          <a:blip r:embed="rId4">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pic>
        <p:nvPicPr>
          <p:cNvPr id="10" name="Picture 5" descr="gold_christian_cross_svg"/>
          <p:cNvPicPr>
            <a:picLocks noChangeAspect="1" noChangeArrowheads="1"/>
          </p:cNvPicPr>
          <p:nvPr/>
        </p:nvPicPr>
        <p:blipFill>
          <a:blip r:embed="rId5"/>
          <a:srcRect/>
          <a:stretch>
            <a:fillRect/>
          </a:stretch>
        </p:blipFill>
        <p:spPr bwMode="auto">
          <a:xfrm>
            <a:off x="3620628" y="5083880"/>
            <a:ext cx="1425832" cy="1619376"/>
          </a:xfrm>
          <a:prstGeom prst="rect">
            <a:avLst/>
          </a:prstGeom>
          <a:noFill/>
        </p:spPr>
      </p:pic>
      <p:pic>
        <p:nvPicPr>
          <p:cNvPr id="4101" name="Picture 5" descr="Laudato si' inspires new communication project - Vatican New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0152" y="5050302"/>
            <a:ext cx="2937715" cy="165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89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60859" y="1541174"/>
            <a:ext cx="7657058"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smtClean="0">
                <a:solidFill>
                  <a:srgbClr val="002060"/>
                </a:solidFill>
                <a:latin typeface="Calibri Light" panose="020F0302020204030204" pitchFamily="34" charset="0"/>
              </a:rPr>
              <a:t>The school day starts between </a:t>
            </a:r>
            <a:r>
              <a:rPr lang="en-GB" b="1" dirty="0">
                <a:solidFill>
                  <a:srgbClr val="002060"/>
                </a:solidFill>
                <a:latin typeface="Calibri Light" panose="020F0302020204030204" pitchFamily="34" charset="0"/>
              </a:rPr>
              <a:t>8.40 and 8.55</a:t>
            </a:r>
            <a:r>
              <a:rPr lang="en-GB" b="1" dirty="0" smtClean="0">
                <a:solidFill>
                  <a:srgbClr val="002060"/>
                </a:solidFill>
                <a:latin typeface="Calibri Light" panose="020F0302020204030204" pitchFamily="34" charset="0"/>
              </a:rPr>
              <a:t>. </a:t>
            </a:r>
          </a:p>
          <a:p>
            <a:r>
              <a:rPr lang="en-GB" b="1" dirty="0" smtClean="0">
                <a:solidFill>
                  <a:srgbClr val="002060"/>
                </a:solidFill>
                <a:latin typeface="Calibri Light" panose="020F0302020204030204" pitchFamily="34" charset="0"/>
              </a:rPr>
              <a:t>A </a:t>
            </a:r>
            <a:r>
              <a:rPr lang="en-GB" b="1" dirty="0">
                <a:solidFill>
                  <a:srgbClr val="002060"/>
                </a:solidFill>
                <a:latin typeface="Calibri Light" panose="020F0302020204030204" pitchFamily="34" charset="0"/>
              </a:rPr>
              <a:t>member of staff will greet you at the </a:t>
            </a:r>
            <a:r>
              <a:rPr lang="en-GB" b="1" dirty="0" smtClean="0">
                <a:solidFill>
                  <a:srgbClr val="002060"/>
                </a:solidFill>
                <a:latin typeface="Calibri Light" panose="020F0302020204030204" pitchFamily="34" charset="0"/>
              </a:rPr>
              <a:t>door </a:t>
            </a:r>
            <a:r>
              <a:rPr lang="en-GB" b="1" dirty="0">
                <a:solidFill>
                  <a:srgbClr val="002060"/>
                </a:solidFill>
                <a:latin typeface="Calibri Light" panose="020F0302020204030204" pitchFamily="34" charset="0"/>
              </a:rPr>
              <a:t>and explain where you are required to place your child’s coat, PE kit, lunchbox  and backpack (if they have one.)</a:t>
            </a:r>
          </a:p>
          <a:p>
            <a:r>
              <a:rPr lang="en-GB" b="1" dirty="0">
                <a:solidFill>
                  <a:srgbClr val="002060"/>
                </a:solidFill>
                <a:latin typeface="Calibri Light" panose="020F0302020204030204" pitchFamily="34" charset="0"/>
              </a:rPr>
              <a:t>The children will then bring their named fruit and named drink bottle into the classroom where </a:t>
            </a:r>
            <a:r>
              <a:rPr lang="en-GB" b="1" dirty="0" smtClean="0">
                <a:solidFill>
                  <a:srgbClr val="002060"/>
                </a:solidFill>
                <a:latin typeface="Calibri Light" panose="020F0302020204030204" pitchFamily="34" charset="0"/>
              </a:rPr>
              <a:t>they </a:t>
            </a:r>
            <a:r>
              <a:rPr lang="en-GB" b="1" dirty="0">
                <a:solidFill>
                  <a:srgbClr val="002060"/>
                </a:solidFill>
                <a:latin typeface="Calibri Light" panose="020F0302020204030204" pitchFamily="34" charset="0"/>
              </a:rPr>
              <a:t>will go into a tray.</a:t>
            </a:r>
          </a:p>
          <a:p>
            <a:r>
              <a:rPr lang="en-GB" b="1" dirty="0">
                <a:solidFill>
                  <a:srgbClr val="002060"/>
                </a:solidFill>
                <a:latin typeface="Calibri Light" panose="020F0302020204030204" pitchFamily="34" charset="0"/>
              </a:rPr>
              <a:t>Every day onwards the children will carry their drink, fruit and book bag into the room.</a:t>
            </a:r>
          </a:p>
          <a:p>
            <a:pPr lvl="0"/>
            <a:r>
              <a:rPr lang="en-GB" b="1" dirty="0">
                <a:solidFill>
                  <a:srgbClr val="002060"/>
                </a:solidFill>
                <a:latin typeface="Calibri Light" panose="020F0302020204030204" pitchFamily="34" charset="0"/>
              </a:rPr>
              <a:t>The settling in period between 8.40 and 8.55 every morning when in the Autumn term, you may like to spend time with your chid as </a:t>
            </a:r>
            <a:r>
              <a:rPr lang="en-GB" b="1" dirty="0" smtClean="0">
                <a:solidFill>
                  <a:srgbClr val="002060"/>
                </a:solidFill>
                <a:latin typeface="Calibri Light" panose="020F0302020204030204" pitchFamily="34" charset="0"/>
              </a:rPr>
              <a:t>they </a:t>
            </a:r>
            <a:r>
              <a:rPr lang="en-GB" b="1" dirty="0">
                <a:solidFill>
                  <a:srgbClr val="002060"/>
                </a:solidFill>
                <a:latin typeface="Calibri Light" panose="020F0302020204030204" pitchFamily="34" charset="0"/>
              </a:rPr>
              <a:t>come into the room. We ask that you leave at 8.55 as this is when we settle the children to start their learning.</a:t>
            </a:r>
          </a:p>
          <a:p>
            <a:r>
              <a:rPr lang="en-GB" b="1" dirty="0">
                <a:solidFill>
                  <a:srgbClr val="002060"/>
                </a:solidFill>
                <a:latin typeface="Calibri Light" panose="020F0302020204030204" pitchFamily="34" charset="0"/>
              </a:rPr>
              <a:t>Throughout your child’s day at school, they will continue to access </a:t>
            </a:r>
          </a:p>
          <a:p>
            <a:r>
              <a:rPr lang="en-GB" b="1" dirty="0">
                <a:solidFill>
                  <a:srgbClr val="002060"/>
                </a:solidFill>
                <a:latin typeface="Calibri Light" panose="020F0302020204030204" pitchFamily="34" charset="0"/>
              </a:rPr>
              <a:t>practical experiences as they did in preschool settings. The children continue to follow the Early Foundation Stage </a:t>
            </a:r>
            <a:r>
              <a:rPr lang="en-GB" b="1" dirty="0" smtClean="0">
                <a:solidFill>
                  <a:srgbClr val="002060"/>
                </a:solidFill>
                <a:latin typeface="Calibri Light" panose="020F0302020204030204" pitchFamily="34" charset="0"/>
              </a:rPr>
              <a:t>Curriculum </a:t>
            </a:r>
            <a:r>
              <a:rPr lang="en-GB" b="1" dirty="0">
                <a:solidFill>
                  <a:srgbClr val="002060"/>
                </a:solidFill>
                <a:latin typeface="Calibri Light" panose="020F0302020204030204" pitchFamily="34" charset="0"/>
              </a:rPr>
              <a:t>with its focus on the children being active learners as they embark on child-initiated play situations as well as adult led learning.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p:txBody>
      </p:sp>
      <p:sp>
        <p:nvSpPr>
          <p:cNvPr id="5" name="Rectangle 4"/>
          <p:cNvSpPr/>
          <p:nvPr/>
        </p:nvSpPr>
        <p:spPr>
          <a:xfrm>
            <a:off x="1600200" y="402401"/>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When your child starts school</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6" name="Picture 5" descr="C:\Users\JudithE\Downloads\art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2" y="5167477"/>
            <a:ext cx="2116455" cy="1586865"/>
          </a:xfrm>
          <a:prstGeom prst="rect">
            <a:avLst/>
          </a:prstGeom>
          <a:noFill/>
          <a:ln>
            <a:noFill/>
          </a:ln>
        </p:spPr>
      </p:pic>
      <p:pic>
        <p:nvPicPr>
          <p:cNvPr id="7" name="Picture 6" descr="Logo small colour"/>
          <p:cNvPicPr/>
          <p:nvPr/>
        </p:nvPicPr>
        <p:blipFill>
          <a:blip r:embed="rId3"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8" name="Picture 7" descr="CAST logo small - FMS"/>
          <p:cNvPicPr/>
          <p:nvPr/>
        </p:nvPicPr>
        <p:blipFill>
          <a:blip r:embed="rId4">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pic>
        <p:nvPicPr>
          <p:cNvPr id="9" name="Picture 8" descr="C:\Users\JudithE\Downloads\DT3.jpg"/>
          <p:cNvPicPr/>
          <p:nvPr/>
        </p:nvPicPr>
        <p:blipFill rotWithShape="1">
          <a:blip r:embed="rId5" cstate="print">
            <a:extLst>
              <a:ext uri="{28A0092B-C50C-407E-A947-70E740481C1C}">
                <a14:useLocalDpi xmlns:a14="http://schemas.microsoft.com/office/drawing/2010/main" val="0"/>
              </a:ext>
            </a:extLst>
          </a:blip>
          <a:srcRect l="7095" t="9009" r="21959" b="8108"/>
          <a:stretch/>
        </p:blipFill>
        <p:spPr bwMode="auto">
          <a:xfrm>
            <a:off x="106803" y="1588499"/>
            <a:ext cx="2129366" cy="1955845"/>
          </a:xfrm>
          <a:prstGeom prst="rect">
            <a:avLst/>
          </a:prstGeom>
          <a:noFill/>
          <a:ln>
            <a:noFill/>
          </a:ln>
          <a:extLst>
            <a:ext uri="{53640926-AAD7-44D8-BBD7-CCE9431645EC}">
              <a14:shadowObscured xmlns:a14="http://schemas.microsoft.com/office/drawing/2010/main"/>
            </a:ext>
          </a:extLst>
        </p:spPr>
      </p:pic>
      <p:pic>
        <p:nvPicPr>
          <p:cNvPr id="10" name="Picture 9" descr="C:\Users\JudithE\Downloads\reading.jpg"/>
          <p:cNvPicPr/>
          <p:nvPr/>
        </p:nvPicPr>
        <p:blipFill rotWithShape="1">
          <a:blip r:embed="rId6" cstate="print">
            <a:extLst>
              <a:ext uri="{28A0092B-C50C-407E-A947-70E740481C1C}">
                <a14:useLocalDpi xmlns:a14="http://schemas.microsoft.com/office/drawing/2010/main" val="0"/>
              </a:ext>
            </a:extLst>
          </a:blip>
          <a:srcRect l="20313" t="24166" r="9375" b="30417"/>
          <a:stretch/>
        </p:blipFill>
        <p:spPr bwMode="auto">
          <a:xfrm>
            <a:off x="9621981" y="5753686"/>
            <a:ext cx="2443409" cy="1021910"/>
          </a:xfrm>
          <a:prstGeom prst="rect">
            <a:avLst/>
          </a:prstGeom>
          <a:noFill/>
          <a:ln>
            <a:noFill/>
          </a:ln>
          <a:extLst>
            <a:ext uri="{53640926-AAD7-44D8-BBD7-CCE9431645EC}">
              <a14:shadowObscured xmlns:a14="http://schemas.microsoft.com/office/drawing/2010/main"/>
            </a:ext>
          </a:extLst>
        </p:spPr>
      </p:pic>
      <p:pic>
        <p:nvPicPr>
          <p:cNvPr id="11" name="Picture 10" descr="C:\Users\JudithE\Downloads\P4.jpg"/>
          <p:cNvPicPr/>
          <p:nvPr/>
        </p:nvPicPr>
        <p:blipFill rotWithShape="1">
          <a:blip r:embed="rId7" cstate="print">
            <a:extLst>
              <a:ext uri="{28A0092B-C50C-407E-A947-70E740481C1C}">
                <a14:useLocalDpi xmlns:a14="http://schemas.microsoft.com/office/drawing/2010/main" val="0"/>
              </a:ext>
            </a:extLst>
          </a:blip>
          <a:srcRect l="17594" t="7901" r="-7643" b="-7901"/>
          <a:stretch/>
        </p:blipFill>
        <p:spPr bwMode="auto">
          <a:xfrm>
            <a:off x="10086109" y="1620563"/>
            <a:ext cx="2154505" cy="1780496"/>
          </a:xfrm>
          <a:prstGeom prst="rect">
            <a:avLst/>
          </a:prstGeom>
          <a:noFill/>
          <a:ln>
            <a:noFill/>
          </a:ln>
        </p:spPr>
      </p:pic>
    </p:spTree>
    <p:extLst>
      <p:ext uri="{BB962C8B-B14F-4D97-AF65-F5344CB8AC3E}">
        <p14:creationId xmlns:p14="http://schemas.microsoft.com/office/powerpoint/2010/main" val="2956654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0877" y="261724"/>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Our Curriculum</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
        <p:nvSpPr>
          <p:cNvPr id="7" name="TextBox 6"/>
          <p:cNvSpPr txBox="1"/>
          <p:nvPr/>
        </p:nvSpPr>
        <p:spPr>
          <a:xfrm>
            <a:off x="1740877" y="896126"/>
            <a:ext cx="9318705" cy="2862322"/>
          </a:xfrm>
          <a:prstGeom prst="rect">
            <a:avLst/>
          </a:prstGeom>
          <a:noFill/>
        </p:spPr>
        <p:txBody>
          <a:bodyPr wrap="none" rtlCol="0">
            <a:spAutoFit/>
          </a:bodyPr>
          <a:lstStyle/>
          <a:p>
            <a:r>
              <a:rPr lang="en-GB" b="1" u="sng" dirty="0" smtClean="0"/>
              <a:t>A Creative Curriculum</a:t>
            </a:r>
          </a:p>
          <a:p>
            <a:endParaRPr lang="en-GB" b="1" u="sng" dirty="0" smtClean="0"/>
          </a:p>
          <a:p>
            <a:r>
              <a:rPr lang="en-GB" b="1" dirty="0" smtClean="0">
                <a:solidFill>
                  <a:srgbClr val="002060"/>
                </a:solidFill>
                <a:latin typeface="Calibri Light" panose="020F0302020204030204" pitchFamily="34" charset="0"/>
                <a:cs typeface="Calibri Light" panose="020F0302020204030204" pitchFamily="34" charset="0"/>
              </a:rPr>
              <a:t>Using Laudato Si’ as our curriculum driver, each year group incorporates a  range of topics</a:t>
            </a:r>
          </a:p>
          <a:p>
            <a:r>
              <a:rPr lang="en-GB" b="1" dirty="0" smtClean="0">
                <a:solidFill>
                  <a:srgbClr val="002060"/>
                </a:solidFill>
                <a:latin typeface="Calibri Light" panose="020F0302020204030204" pitchFamily="34" charset="0"/>
                <a:cs typeface="Calibri Light" panose="020F0302020204030204" pitchFamily="34" charset="0"/>
              </a:rPr>
              <a:t>which helps us teach about care for our common home, whilst also ensuring we teach our children </a:t>
            </a:r>
          </a:p>
          <a:p>
            <a:r>
              <a:rPr lang="en-GB" b="1" dirty="0" smtClean="0">
                <a:solidFill>
                  <a:srgbClr val="002060"/>
                </a:solidFill>
                <a:latin typeface="Calibri Light" panose="020F0302020204030204" pitchFamily="34" charset="0"/>
                <a:cs typeface="Calibri Light" panose="020F0302020204030204" pitchFamily="34" charset="0"/>
              </a:rPr>
              <a:t>progressive  key skills and knowledge.</a:t>
            </a:r>
          </a:p>
          <a:p>
            <a:r>
              <a:rPr lang="en-US" b="1" dirty="0" smtClean="0">
                <a:solidFill>
                  <a:srgbClr val="002060"/>
                </a:solidFill>
                <a:latin typeface="Calibri Light" panose="020F0302020204030204" pitchFamily="34" charset="0"/>
                <a:cs typeface="Calibri Light" panose="020F0302020204030204" pitchFamily="34" charset="0"/>
              </a:rPr>
              <a:t>This year in Reception 2019-2020, our topics were as follows:</a:t>
            </a:r>
          </a:p>
          <a:p>
            <a:endParaRPr lang="en-US" b="1" dirty="0">
              <a:solidFill>
                <a:srgbClr val="002060"/>
              </a:solidFill>
              <a:latin typeface="Calibri Light" panose="020F0302020204030204" pitchFamily="34" charset="0"/>
              <a:cs typeface="Calibri Light" panose="020F0302020204030204" pitchFamily="34" charset="0"/>
            </a:endParaRPr>
          </a:p>
          <a:p>
            <a:endParaRPr lang="en-US" b="1" dirty="0" smtClean="0">
              <a:solidFill>
                <a:srgbClr val="002060"/>
              </a:solidFill>
              <a:latin typeface="Calibri Light" panose="020F0302020204030204" pitchFamily="34" charset="0"/>
              <a:cs typeface="Calibri Light" panose="020F0302020204030204" pitchFamily="34" charset="0"/>
            </a:endParaRPr>
          </a:p>
          <a:p>
            <a:endParaRPr lang="en-US" b="1" dirty="0" smtClean="0">
              <a:solidFill>
                <a:srgbClr val="002060"/>
              </a:solidFill>
              <a:latin typeface="Calibri Light" panose="020F0302020204030204" pitchFamily="34" charset="0"/>
              <a:cs typeface="Calibri Light" panose="020F0302020204030204" pitchFamily="34" charset="0"/>
            </a:endParaRPr>
          </a:p>
          <a:p>
            <a:endParaRPr lang="en-GB" b="1" dirty="0" smtClean="0">
              <a:solidFill>
                <a:srgbClr val="002060"/>
              </a:solidFill>
              <a:latin typeface="Calibri Light" panose="020F0302020204030204" pitchFamily="34" charset="0"/>
              <a:cs typeface="Calibri Light" panose="020F03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39384972"/>
              </p:ext>
            </p:extLst>
          </p:nvPr>
        </p:nvGraphicFramePr>
        <p:xfrm>
          <a:off x="1867487" y="2618803"/>
          <a:ext cx="5731841" cy="3840480"/>
        </p:xfrm>
        <a:graphic>
          <a:graphicData uri="http://schemas.openxmlformats.org/drawingml/2006/table">
            <a:tbl>
              <a:tblPr firstRow="1" bandRow="1">
                <a:tableStyleId>{5C22544A-7EE6-4342-B048-85BDC9FD1C3A}</a:tableStyleId>
              </a:tblPr>
              <a:tblGrid>
                <a:gridCol w="1951664">
                  <a:extLst>
                    <a:ext uri="{9D8B030D-6E8A-4147-A177-3AD203B41FA5}">
                      <a16:colId xmlns:a16="http://schemas.microsoft.com/office/drawing/2014/main" val="1219389364"/>
                    </a:ext>
                  </a:extLst>
                </a:gridCol>
                <a:gridCol w="3780177">
                  <a:extLst>
                    <a:ext uri="{9D8B030D-6E8A-4147-A177-3AD203B41FA5}">
                      <a16:colId xmlns:a16="http://schemas.microsoft.com/office/drawing/2014/main" val="2028631666"/>
                    </a:ext>
                  </a:extLst>
                </a:gridCol>
              </a:tblGrid>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Autumn 1</a:t>
                      </a:r>
                    </a:p>
                    <a:p>
                      <a:endParaRPr lang="en-GB" b="1" dirty="0">
                        <a:solidFill>
                          <a:srgbClr val="00206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Our Wonderful World</a:t>
                      </a:r>
                    </a:p>
                    <a:p>
                      <a:endParaRPr lang="en-GB" b="1" dirty="0">
                        <a:solidFill>
                          <a:srgbClr val="002060"/>
                        </a:solidFill>
                      </a:endParaRPr>
                    </a:p>
                  </a:txBody>
                  <a:tcPr/>
                </a:tc>
                <a:extLst>
                  <a:ext uri="{0D108BD9-81ED-4DB2-BD59-A6C34878D82A}">
                    <a16:rowId xmlns:a16="http://schemas.microsoft.com/office/drawing/2014/main" val="568546634"/>
                  </a:ext>
                </a:extLst>
              </a:tr>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Autumn 2 </a:t>
                      </a:r>
                    </a:p>
                    <a:p>
                      <a:endParaRPr lang="en-GB" b="1" dirty="0">
                        <a:solidFill>
                          <a:srgbClr val="00206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Helping Heroes</a:t>
                      </a:r>
                    </a:p>
                    <a:p>
                      <a:endParaRPr lang="en-GB" b="1" dirty="0">
                        <a:solidFill>
                          <a:srgbClr val="002060"/>
                        </a:solidFill>
                      </a:endParaRPr>
                    </a:p>
                  </a:txBody>
                  <a:tcPr/>
                </a:tc>
                <a:extLst>
                  <a:ext uri="{0D108BD9-81ED-4DB2-BD59-A6C34878D82A}">
                    <a16:rowId xmlns:a16="http://schemas.microsoft.com/office/drawing/2014/main" val="1307284510"/>
                  </a:ext>
                </a:extLst>
              </a:tr>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Spring 1</a:t>
                      </a:r>
                    </a:p>
                    <a:p>
                      <a:endParaRPr lang="en-GB" b="1" dirty="0">
                        <a:solidFill>
                          <a:srgbClr val="00206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Once upon a Time</a:t>
                      </a:r>
                    </a:p>
                    <a:p>
                      <a:endParaRPr lang="en-GB" b="1" dirty="0">
                        <a:solidFill>
                          <a:srgbClr val="002060"/>
                        </a:solidFill>
                      </a:endParaRPr>
                    </a:p>
                  </a:txBody>
                  <a:tcPr/>
                </a:tc>
                <a:extLst>
                  <a:ext uri="{0D108BD9-81ED-4DB2-BD59-A6C34878D82A}">
                    <a16:rowId xmlns:a16="http://schemas.microsoft.com/office/drawing/2014/main" val="1040546680"/>
                  </a:ext>
                </a:extLst>
              </a:tr>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Spring 2</a:t>
                      </a:r>
                    </a:p>
                    <a:p>
                      <a:endParaRPr lang="en-GB" b="1" dirty="0">
                        <a:solidFill>
                          <a:srgbClr val="002060"/>
                        </a:solidFill>
                      </a:endParaRPr>
                    </a:p>
                  </a:txBody>
                  <a:tcPr/>
                </a:tc>
                <a:tc>
                  <a:txBody>
                    <a:bodyPr/>
                    <a:lstStyle/>
                    <a:p>
                      <a:pPr fontAlgn="t"/>
                      <a:r>
                        <a:rPr lang="en-GB" b="1" dirty="0" smtClean="0">
                          <a:solidFill>
                            <a:srgbClr val="002060"/>
                          </a:solidFill>
                        </a:rPr>
                        <a:t>Take a Trip Around the World</a:t>
                      </a:r>
                    </a:p>
                    <a:p>
                      <a:endParaRPr lang="en-GB" b="1" dirty="0">
                        <a:solidFill>
                          <a:srgbClr val="002060"/>
                        </a:solidFill>
                      </a:endParaRPr>
                    </a:p>
                  </a:txBody>
                  <a:tcPr/>
                </a:tc>
                <a:extLst>
                  <a:ext uri="{0D108BD9-81ED-4DB2-BD59-A6C34878D82A}">
                    <a16:rowId xmlns:a16="http://schemas.microsoft.com/office/drawing/2014/main" val="4089224509"/>
                  </a:ext>
                </a:extLst>
              </a:tr>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Summer 1</a:t>
                      </a:r>
                    </a:p>
                    <a:p>
                      <a:endParaRPr lang="en-GB" b="1" dirty="0">
                        <a:solidFill>
                          <a:srgbClr val="00206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Get, Set, Grow</a:t>
                      </a:r>
                    </a:p>
                    <a:p>
                      <a:endParaRPr lang="en-GB" b="1" dirty="0">
                        <a:solidFill>
                          <a:srgbClr val="002060"/>
                        </a:solidFill>
                      </a:endParaRPr>
                    </a:p>
                  </a:txBody>
                  <a:tcPr/>
                </a:tc>
                <a:extLst>
                  <a:ext uri="{0D108BD9-81ED-4DB2-BD59-A6C34878D82A}">
                    <a16:rowId xmlns:a16="http://schemas.microsoft.com/office/drawing/2014/main" val="927702353"/>
                  </a:ext>
                </a:extLst>
              </a:tr>
              <a:tr h="620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Summer 2</a:t>
                      </a:r>
                    </a:p>
                    <a:p>
                      <a:endParaRPr lang="en-GB" b="1" dirty="0">
                        <a:solidFill>
                          <a:srgbClr val="00206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Growing Up and Moving On.</a:t>
                      </a:r>
                    </a:p>
                    <a:p>
                      <a:endParaRPr lang="en-GB" b="1" dirty="0">
                        <a:solidFill>
                          <a:srgbClr val="002060"/>
                        </a:solidFill>
                      </a:endParaRPr>
                    </a:p>
                  </a:txBody>
                  <a:tcPr/>
                </a:tc>
                <a:extLst>
                  <a:ext uri="{0D108BD9-81ED-4DB2-BD59-A6C34878D82A}">
                    <a16:rowId xmlns:a16="http://schemas.microsoft.com/office/drawing/2014/main" val="152761189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95931660"/>
              </p:ext>
            </p:extLst>
          </p:nvPr>
        </p:nvGraphicFramePr>
        <p:xfrm>
          <a:off x="7757551" y="2618803"/>
          <a:ext cx="3721686" cy="3840480"/>
        </p:xfrm>
        <a:graphic>
          <a:graphicData uri="http://schemas.openxmlformats.org/drawingml/2006/table">
            <a:tbl>
              <a:tblPr firstRow="1" bandRow="1">
                <a:tableStyleId>{5C22544A-7EE6-4342-B048-85BDC9FD1C3A}</a:tableStyleId>
              </a:tblPr>
              <a:tblGrid>
                <a:gridCol w="3721686">
                  <a:extLst>
                    <a:ext uri="{9D8B030D-6E8A-4147-A177-3AD203B41FA5}">
                      <a16:colId xmlns:a16="http://schemas.microsoft.com/office/drawing/2014/main" val="2720687461"/>
                    </a:ext>
                  </a:extLst>
                </a:gridCol>
              </a:tblGrid>
              <a:tr h="3840480">
                <a:tc>
                  <a:txBody>
                    <a:bodyPr/>
                    <a:lstStyle/>
                    <a:p>
                      <a:r>
                        <a:rPr lang="en-US" dirty="0" smtClean="0"/>
                        <a:t>For more information on how we teach Religious Education, English, </a:t>
                      </a:r>
                      <a:r>
                        <a:rPr lang="en-US" dirty="0" err="1" smtClean="0"/>
                        <a:t>Maths</a:t>
                      </a:r>
                      <a:r>
                        <a:rPr lang="en-US" dirty="0" smtClean="0"/>
                        <a:t>, Science, Information Technology ,Physical Education, History, Geography, Art, Design</a:t>
                      </a:r>
                      <a:r>
                        <a:rPr lang="en-US" baseline="0" dirty="0" smtClean="0"/>
                        <a:t> and Technology, Music and Personal, Health and Social Education in the Early Years, please look at the Curriculum section of your Welcome Pack in the New Parent’s Tab on the School Website.</a:t>
                      </a:r>
                      <a:endParaRPr lang="en-GB" dirty="0"/>
                    </a:p>
                  </a:txBody>
                  <a:tcPr/>
                </a:tc>
                <a:extLst>
                  <a:ext uri="{0D108BD9-81ED-4DB2-BD59-A6C34878D82A}">
                    <a16:rowId xmlns:a16="http://schemas.microsoft.com/office/drawing/2014/main" val="4120761642"/>
                  </a:ext>
                </a:extLst>
              </a:tr>
            </a:tbl>
          </a:graphicData>
        </a:graphic>
      </p:graphicFrame>
    </p:spTree>
    <p:extLst>
      <p:ext uri="{BB962C8B-B14F-4D97-AF65-F5344CB8AC3E}">
        <p14:creationId xmlns:p14="http://schemas.microsoft.com/office/powerpoint/2010/main" val="1927830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0877" y="261724"/>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Forest School</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sp>
        <p:nvSpPr>
          <p:cNvPr id="5" name="TextBox 4"/>
          <p:cNvSpPr txBox="1"/>
          <p:nvPr/>
        </p:nvSpPr>
        <p:spPr>
          <a:xfrm>
            <a:off x="1740878" y="880441"/>
            <a:ext cx="7346852" cy="5632311"/>
          </a:xfrm>
          <a:prstGeom prst="rect">
            <a:avLst/>
          </a:prstGeom>
          <a:noFill/>
        </p:spPr>
        <p:txBody>
          <a:bodyPr wrap="square" rtlCol="0">
            <a:spAutoFit/>
          </a:bodyPr>
          <a:lstStyle/>
          <a:p>
            <a:r>
              <a:rPr lang="en-GB" b="1" u="sng" dirty="0" smtClean="0"/>
              <a:t>A Creative Curriculum</a:t>
            </a:r>
          </a:p>
          <a:p>
            <a:endParaRPr lang="en-GB" b="1" u="sng" dirty="0" smtClean="0"/>
          </a:p>
          <a:p>
            <a:r>
              <a:rPr lang="en-US" b="1" dirty="0" smtClean="0">
                <a:solidFill>
                  <a:srgbClr val="002060"/>
                </a:solidFill>
                <a:latin typeface="Calibri Light" panose="020F0302020204030204" pitchFamily="34" charset="0"/>
                <a:cs typeface="Calibri Light" panose="020F0302020204030204" pitchFamily="34" charset="0"/>
              </a:rPr>
              <a:t>As well as the curriculum opportunities we have already outlined, we are fortunate enough at St. Augustine’s School to have 2 members of Staff who are Forest School Practitioners.</a:t>
            </a:r>
          </a:p>
          <a:p>
            <a:endParaRPr lang="en-US" b="1" dirty="0">
              <a:solidFill>
                <a:srgbClr val="002060"/>
              </a:solidFill>
              <a:latin typeface="Calibri Light" panose="020F0302020204030204" pitchFamily="34" charset="0"/>
              <a:cs typeface="Calibri Light" panose="020F0302020204030204" pitchFamily="34" charset="0"/>
            </a:endParaRPr>
          </a:p>
          <a:p>
            <a:endParaRPr lang="en-US" b="1" dirty="0" smtClean="0">
              <a:solidFill>
                <a:srgbClr val="002060"/>
              </a:solidFill>
              <a:latin typeface="Calibri Light" panose="020F0302020204030204" pitchFamily="34" charset="0"/>
              <a:cs typeface="Calibri Light" panose="020F0302020204030204" pitchFamily="34" charset="0"/>
            </a:endParaRPr>
          </a:p>
          <a:p>
            <a:r>
              <a:rPr lang="en-GB" b="1" dirty="0" smtClean="0">
                <a:solidFill>
                  <a:srgbClr val="002060"/>
                </a:solidFill>
                <a:latin typeface="Calibri Light" panose="020F0302020204030204" pitchFamily="34" charset="0"/>
              </a:rPr>
              <a:t>During </a:t>
            </a:r>
            <a:r>
              <a:rPr lang="en-GB" b="1" dirty="0">
                <a:solidFill>
                  <a:srgbClr val="002060"/>
                </a:solidFill>
                <a:latin typeface="Calibri Light" panose="020F0302020204030204" pitchFamily="34" charset="0"/>
              </a:rPr>
              <a:t>the year, the children </a:t>
            </a:r>
            <a:r>
              <a:rPr lang="en-GB" b="1" dirty="0" smtClean="0">
                <a:solidFill>
                  <a:srgbClr val="002060"/>
                </a:solidFill>
                <a:latin typeface="Calibri Light" panose="020F0302020204030204" pitchFamily="34" charset="0"/>
              </a:rPr>
              <a:t>are </a:t>
            </a:r>
            <a:r>
              <a:rPr lang="en-GB" b="1" dirty="0">
                <a:solidFill>
                  <a:srgbClr val="002060"/>
                </a:solidFill>
                <a:latin typeface="Calibri Light" panose="020F0302020204030204" pitchFamily="34" charset="0"/>
              </a:rPr>
              <a:t>given outdoor learning opportunities and </a:t>
            </a:r>
          </a:p>
          <a:p>
            <a:r>
              <a:rPr lang="en-GB" b="1" dirty="0" smtClean="0">
                <a:solidFill>
                  <a:srgbClr val="002060"/>
                </a:solidFill>
                <a:latin typeface="Calibri Light" panose="020F0302020204030204" pitchFamily="34" charset="0"/>
              </a:rPr>
              <a:t>have </a:t>
            </a:r>
            <a:r>
              <a:rPr lang="en-GB" b="1" dirty="0">
                <a:solidFill>
                  <a:srgbClr val="002060"/>
                </a:solidFill>
                <a:latin typeface="Calibri Light" panose="020F0302020204030204" pitchFamily="34" charset="0"/>
              </a:rPr>
              <a:t>the </a:t>
            </a:r>
            <a:r>
              <a:rPr lang="en-GB" b="1" dirty="0" smtClean="0">
                <a:solidFill>
                  <a:srgbClr val="002060"/>
                </a:solidFill>
                <a:latin typeface="Calibri Light" panose="020F0302020204030204" pitchFamily="34" charset="0"/>
              </a:rPr>
              <a:t>opportunity </a:t>
            </a:r>
            <a:r>
              <a:rPr lang="en-GB" b="1" dirty="0">
                <a:solidFill>
                  <a:srgbClr val="002060"/>
                </a:solidFill>
                <a:latin typeface="Calibri Light" panose="020F0302020204030204" pitchFamily="34" charset="0"/>
              </a:rPr>
              <a:t>to participate in Forest School activities.</a:t>
            </a:r>
          </a:p>
          <a:p>
            <a:r>
              <a:rPr lang="en-GB" b="1" dirty="0">
                <a:solidFill>
                  <a:srgbClr val="002060"/>
                </a:solidFill>
                <a:latin typeface="Calibri Light" panose="020F0302020204030204" pitchFamily="34" charset="0"/>
              </a:rPr>
              <a:t>Forest School teaches children many important life </a:t>
            </a:r>
            <a:r>
              <a:rPr lang="en-GB" b="1" dirty="0" smtClean="0">
                <a:solidFill>
                  <a:srgbClr val="002060"/>
                </a:solidFill>
                <a:latin typeface="Calibri Light" panose="020F0302020204030204" pitchFamily="34" charset="0"/>
              </a:rPr>
              <a:t>skills.</a:t>
            </a:r>
          </a:p>
          <a:p>
            <a:r>
              <a:rPr lang="en-US" b="1" dirty="0" smtClean="0">
                <a:solidFill>
                  <a:srgbClr val="002060"/>
                </a:solidFill>
                <a:latin typeface="Calibri Light" panose="020F0302020204030204" pitchFamily="34" charset="0"/>
              </a:rPr>
              <a:t>These include:</a:t>
            </a:r>
            <a:endParaRPr lang="en-GB" b="1" dirty="0">
              <a:solidFill>
                <a:srgbClr val="002060"/>
              </a:solidFill>
              <a:latin typeface="Calibri Light" panose="020F0302020204030204" pitchFamily="34" charset="0"/>
            </a:endParaRPr>
          </a:p>
          <a:p>
            <a:pPr marL="285750" indent="-285750">
              <a:buFont typeface="Arial" panose="020B0604020202020204" pitchFamily="34" charset="0"/>
              <a:buChar char="•"/>
            </a:pPr>
            <a:r>
              <a:rPr lang="en-GB" b="1" dirty="0">
                <a:solidFill>
                  <a:srgbClr val="002060"/>
                </a:solidFill>
                <a:latin typeface="Calibri Light" panose="020F0302020204030204" pitchFamily="34" charset="0"/>
              </a:rPr>
              <a:t>l</a:t>
            </a:r>
            <a:r>
              <a:rPr lang="en-GB" b="1" dirty="0" smtClean="0">
                <a:solidFill>
                  <a:srgbClr val="002060"/>
                </a:solidFill>
                <a:latin typeface="Calibri Light" panose="020F0302020204030204" pitchFamily="34" charset="0"/>
              </a:rPr>
              <a:t>earning to work </a:t>
            </a:r>
            <a:r>
              <a:rPr lang="en-GB" b="1" dirty="0">
                <a:solidFill>
                  <a:srgbClr val="002060"/>
                </a:solidFill>
                <a:latin typeface="Calibri Light" panose="020F0302020204030204" pitchFamily="34" charset="0"/>
              </a:rPr>
              <a:t>safely in the </a:t>
            </a:r>
            <a:r>
              <a:rPr lang="en-GB" b="1" dirty="0" smtClean="0">
                <a:solidFill>
                  <a:srgbClr val="002060"/>
                </a:solidFill>
                <a:latin typeface="Calibri Light" panose="020F0302020204030204" pitchFamily="34" charset="0"/>
              </a:rPr>
              <a:t>outdoors</a:t>
            </a:r>
          </a:p>
          <a:p>
            <a:pPr marL="285750" indent="-285750">
              <a:buFont typeface="Arial" panose="020B0604020202020204" pitchFamily="34" charset="0"/>
              <a:buChar char="•"/>
            </a:pPr>
            <a:r>
              <a:rPr lang="en-GB" b="1" dirty="0" smtClean="0">
                <a:solidFill>
                  <a:srgbClr val="002060"/>
                </a:solidFill>
                <a:latin typeface="Calibri Light" panose="020F0302020204030204" pitchFamily="34" charset="0"/>
              </a:rPr>
              <a:t>learning </a:t>
            </a:r>
            <a:r>
              <a:rPr lang="en-GB" b="1" dirty="0">
                <a:solidFill>
                  <a:srgbClr val="002060"/>
                </a:solidFill>
                <a:latin typeface="Calibri Light" panose="020F0302020204030204" pitchFamily="34" charset="0"/>
              </a:rPr>
              <a:t>to work as part of a team, problem solving, </a:t>
            </a:r>
          </a:p>
          <a:p>
            <a:pPr marL="285750" indent="-285750">
              <a:buFont typeface="Arial" panose="020B0604020202020204" pitchFamily="34" charset="0"/>
              <a:buChar char="•"/>
            </a:pPr>
            <a:r>
              <a:rPr lang="en-GB" b="1" dirty="0">
                <a:solidFill>
                  <a:srgbClr val="002060"/>
                </a:solidFill>
                <a:latin typeface="Calibri Light" panose="020F0302020204030204" pitchFamily="34" charset="0"/>
              </a:rPr>
              <a:t>caring for the </a:t>
            </a:r>
            <a:r>
              <a:rPr lang="en-GB" b="1" dirty="0" smtClean="0">
                <a:solidFill>
                  <a:srgbClr val="002060"/>
                </a:solidFill>
                <a:latin typeface="Calibri Light" panose="020F0302020204030204" pitchFamily="34" charset="0"/>
              </a:rPr>
              <a:t>environment</a:t>
            </a:r>
          </a:p>
          <a:p>
            <a:pPr marL="285750" indent="-285750">
              <a:buFont typeface="Arial" panose="020B0604020202020204" pitchFamily="34" charset="0"/>
              <a:buChar char="•"/>
            </a:pPr>
            <a:r>
              <a:rPr lang="en-GB" b="1" dirty="0" smtClean="0">
                <a:solidFill>
                  <a:srgbClr val="002060"/>
                </a:solidFill>
                <a:latin typeface="Calibri Light" panose="020F0302020204030204" pitchFamily="34" charset="0"/>
              </a:rPr>
              <a:t>working </a:t>
            </a:r>
            <a:r>
              <a:rPr lang="en-GB" b="1" dirty="0">
                <a:solidFill>
                  <a:srgbClr val="002060"/>
                </a:solidFill>
                <a:latin typeface="Calibri Light" panose="020F0302020204030204" pitchFamily="34" charset="0"/>
              </a:rPr>
              <a:t>with </a:t>
            </a:r>
            <a:r>
              <a:rPr lang="en-GB" b="1" dirty="0" smtClean="0">
                <a:solidFill>
                  <a:srgbClr val="002060"/>
                </a:solidFill>
                <a:latin typeface="Calibri Light" panose="020F0302020204030204" pitchFamily="34" charset="0"/>
              </a:rPr>
              <a:t>tools</a:t>
            </a:r>
          </a:p>
          <a:p>
            <a:pPr marL="285750" indent="-285750">
              <a:buFont typeface="Arial" panose="020B0604020202020204" pitchFamily="34" charset="0"/>
              <a:buChar char="•"/>
            </a:pPr>
            <a:r>
              <a:rPr lang="en-GB" b="1" dirty="0" smtClean="0">
                <a:solidFill>
                  <a:srgbClr val="002060"/>
                </a:solidFill>
                <a:latin typeface="Calibri Light" panose="020F0302020204030204" pitchFamily="34" charset="0"/>
              </a:rPr>
              <a:t>using natural </a:t>
            </a:r>
            <a:r>
              <a:rPr lang="en-GB" b="1" dirty="0">
                <a:solidFill>
                  <a:srgbClr val="002060"/>
                </a:solidFill>
                <a:latin typeface="Calibri Light" panose="020F0302020204030204" pitchFamily="34" charset="0"/>
              </a:rPr>
              <a:t>resources in an imaginative way.</a:t>
            </a:r>
          </a:p>
          <a:p>
            <a:r>
              <a:rPr lang="en-GB" b="1" dirty="0">
                <a:solidFill>
                  <a:srgbClr val="002060"/>
                </a:solidFill>
                <a:latin typeface="Calibri Light" panose="020F0302020204030204" pitchFamily="34" charset="0"/>
              </a:rPr>
              <a:t>The opportunities for making cross curricular links is endless and </a:t>
            </a:r>
            <a:endParaRPr lang="en-GB" b="1" dirty="0" smtClean="0">
              <a:solidFill>
                <a:srgbClr val="002060"/>
              </a:solidFill>
              <a:latin typeface="Calibri Light" panose="020F0302020204030204" pitchFamily="34" charset="0"/>
            </a:endParaRPr>
          </a:p>
          <a:p>
            <a:r>
              <a:rPr lang="en-GB" b="1" dirty="0" smtClean="0">
                <a:solidFill>
                  <a:srgbClr val="002060"/>
                </a:solidFill>
                <a:latin typeface="Calibri Light" panose="020F0302020204030204" pitchFamily="34" charset="0"/>
              </a:rPr>
              <a:t>our </a:t>
            </a:r>
            <a:r>
              <a:rPr lang="en-GB" b="1" dirty="0">
                <a:solidFill>
                  <a:srgbClr val="002060"/>
                </a:solidFill>
                <a:latin typeface="Calibri Light" panose="020F0302020204030204" pitchFamily="34" charset="0"/>
              </a:rPr>
              <a:t>children </a:t>
            </a:r>
            <a:r>
              <a:rPr lang="en-GB" b="1" dirty="0" smtClean="0">
                <a:solidFill>
                  <a:srgbClr val="002060"/>
                </a:solidFill>
                <a:latin typeface="Calibri Light" panose="020F0302020204030204" pitchFamily="34" charset="0"/>
              </a:rPr>
              <a:t>in Reception  </a:t>
            </a:r>
            <a:r>
              <a:rPr lang="en-GB" b="1" dirty="0">
                <a:solidFill>
                  <a:srgbClr val="002060"/>
                </a:solidFill>
                <a:latin typeface="Calibri Light" panose="020F0302020204030204" pitchFamily="34" charset="0"/>
              </a:rPr>
              <a:t>really </a:t>
            </a:r>
            <a:r>
              <a:rPr lang="en-GB" b="1" dirty="0" smtClean="0">
                <a:solidFill>
                  <a:srgbClr val="002060"/>
                </a:solidFill>
                <a:latin typeface="Calibri Light" panose="020F0302020204030204" pitchFamily="34" charset="0"/>
              </a:rPr>
              <a:t>enjoy </a:t>
            </a:r>
            <a:r>
              <a:rPr lang="en-GB" b="1" dirty="0">
                <a:solidFill>
                  <a:srgbClr val="002060"/>
                </a:solidFill>
                <a:latin typeface="Calibri Light" panose="020F0302020204030204" pitchFamily="34" charset="0"/>
              </a:rPr>
              <a:t>learning in the </a:t>
            </a:r>
            <a:r>
              <a:rPr lang="en-GB" b="1" dirty="0" smtClean="0">
                <a:solidFill>
                  <a:srgbClr val="002060"/>
                </a:solidFill>
                <a:latin typeface="Calibri Light" panose="020F0302020204030204" pitchFamily="34" charset="0"/>
              </a:rPr>
              <a:t>outdoor </a:t>
            </a:r>
          </a:p>
          <a:p>
            <a:r>
              <a:rPr lang="en-GB" b="1" dirty="0" smtClean="0">
                <a:solidFill>
                  <a:srgbClr val="002060"/>
                </a:solidFill>
                <a:latin typeface="Calibri Light" panose="020F0302020204030204" pitchFamily="34" charset="0"/>
              </a:rPr>
              <a:t>environment.</a:t>
            </a:r>
            <a:endParaRPr lang="en-GB" b="1" dirty="0">
              <a:solidFill>
                <a:srgbClr val="002060"/>
              </a:solidFill>
              <a:latin typeface="Calibri Light" panose="020F0302020204030204" pitchFamily="34" charset="0"/>
            </a:endParaRPr>
          </a:p>
          <a:p>
            <a:endParaRPr lang="en-GB" b="1" dirty="0" smtClean="0">
              <a:solidFill>
                <a:srgbClr val="002060"/>
              </a:solidFill>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6330" y="1511633"/>
            <a:ext cx="2730472" cy="1638283"/>
          </a:xfrm>
          <a:prstGeom prst="rect">
            <a:avLst/>
          </a:prstGeom>
        </p:spPr>
      </p:pic>
      <p:pic>
        <p:nvPicPr>
          <p:cNvPr id="7" name="Picture 6" descr="Logo small colour"/>
          <p:cNvPicPr/>
          <p:nvPr/>
        </p:nvPicPr>
        <p:blipFill>
          <a:blip r:embed="rId3"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8" name="Picture 7" descr="CAST logo small - FMS"/>
          <p:cNvPicPr/>
          <p:nvPr/>
        </p:nvPicPr>
        <p:blipFill>
          <a:blip r:embed="rId4">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7480"/>
          <a:stretch/>
        </p:blipFill>
        <p:spPr>
          <a:xfrm>
            <a:off x="9440859" y="3211223"/>
            <a:ext cx="2725943" cy="1767802"/>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7475"/>
          <a:stretch/>
        </p:blipFill>
        <p:spPr>
          <a:xfrm>
            <a:off x="9436330" y="5071021"/>
            <a:ext cx="2755670" cy="1786979"/>
          </a:xfrm>
          <a:prstGeom prst="rect">
            <a:avLst/>
          </a:prstGeom>
        </p:spPr>
      </p:pic>
    </p:spTree>
    <p:extLst>
      <p:ext uri="{BB962C8B-B14F-4D97-AF65-F5344CB8AC3E}">
        <p14:creationId xmlns:p14="http://schemas.microsoft.com/office/powerpoint/2010/main" val="4256285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0877" y="261724"/>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Parents In Partnership</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762978" y="0"/>
            <a:ext cx="2429021" cy="1400497"/>
          </a:xfrm>
          <a:prstGeom prst="rect">
            <a:avLst/>
          </a:prstGeom>
          <a:noFill/>
          <a:ln>
            <a:noFill/>
          </a:ln>
        </p:spPr>
      </p:pic>
      <p:sp>
        <p:nvSpPr>
          <p:cNvPr id="7" name="Rectangle 6"/>
          <p:cNvSpPr>
            <a:spLocks noChangeArrowheads="1"/>
          </p:cNvSpPr>
          <p:nvPr/>
        </p:nvSpPr>
        <p:spPr bwMode="auto">
          <a:xfrm>
            <a:off x="1458846" y="966146"/>
            <a:ext cx="8445168"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b="1" dirty="0" smtClean="0">
                <a:solidFill>
                  <a:srgbClr val="002060"/>
                </a:solidFill>
                <a:latin typeface="Calibri Light" panose="020F0302020204030204" pitchFamily="34" charset="0"/>
              </a:rPr>
              <a:t>We believe that forming a strong partnership between Parents and School is fundamental in ensuring that children receive the best possible provision in their primary education.</a:t>
            </a:r>
          </a:p>
          <a:p>
            <a:r>
              <a:rPr lang="en-US" sz="1600" b="1" dirty="0" smtClean="0">
                <a:solidFill>
                  <a:srgbClr val="002060"/>
                </a:solidFill>
                <a:latin typeface="Calibri Light" panose="020F0302020204030204" pitchFamily="34" charset="0"/>
              </a:rPr>
              <a:t>We work hard at St. Augustine’s School to involve parents in every part of the children’s learning journey.</a:t>
            </a:r>
          </a:p>
          <a:p>
            <a:r>
              <a:rPr lang="en-US" sz="1600" b="1" dirty="0" smtClean="0">
                <a:solidFill>
                  <a:srgbClr val="002060"/>
                </a:solidFill>
                <a:latin typeface="Calibri Light" panose="020F0302020204030204" pitchFamily="34" charset="0"/>
              </a:rPr>
              <a:t>To help us in this work, communication is key and so every week teachers provide parents with a ‘PIP’ (Parents in Partnership) Newsletter/Task. </a:t>
            </a:r>
          </a:p>
          <a:p>
            <a:r>
              <a:rPr lang="en-US" sz="1600" b="1" dirty="0" smtClean="0">
                <a:solidFill>
                  <a:srgbClr val="002060"/>
                </a:solidFill>
                <a:latin typeface="Calibri Light" panose="020F0302020204030204" pitchFamily="34" charset="0"/>
              </a:rPr>
              <a:t>In Reception this weekly newsletter informs parents of upcoming events or to say thank you for support for particular school events and also provides information about what has been studied during the previous week. </a:t>
            </a:r>
          </a:p>
          <a:p>
            <a:r>
              <a:rPr lang="en-US" sz="1600" b="1" dirty="0" smtClean="0">
                <a:solidFill>
                  <a:srgbClr val="002060"/>
                </a:solidFill>
                <a:latin typeface="Calibri Light" panose="020F0302020204030204" pitchFamily="34" charset="0"/>
              </a:rPr>
              <a:t>Practical tasks are then provided to help parents support their children’s learning.</a:t>
            </a:r>
          </a:p>
          <a:p>
            <a:r>
              <a:rPr lang="en-US" sz="1600" b="1" dirty="0" smtClean="0">
                <a:solidFill>
                  <a:srgbClr val="002060"/>
                </a:solidFill>
                <a:latin typeface="Calibri Light" panose="020F0302020204030204" pitchFamily="34" charset="0"/>
              </a:rPr>
              <a:t>These tasks complement the children’s home/school reading </a:t>
            </a:r>
            <a:r>
              <a:rPr lang="en-US" sz="1600" b="1" dirty="0" err="1" smtClean="0">
                <a:solidFill>
                  <a:srgbClr val="002060"/>
                </a:solidFill>
                <a:latin typeface="Calibri Light" panose="020F0302020204030204" pitchFamily="34" charset="0"/>
              </a:rPr>
              <a:t>programme</a:t>
            </a:r>
            <a:r>
              <a:rPr lang="en-US" sz="1600" b="1" dirty="0" smtClean="0">
                <a:solidFill>
                  <a:srgbClr val="002060"/>
                </a:solidFill>
                <a:latin typeface="Calibri Light" panose="020F0302020204030204" pitchFamily="34" charset="0"/>
              </a:rPr>
              <a:t> (details of which are on the next slide.)</a:t>
            </a:r>
          </a:p>
          <a:p>
            <a:endParaRPr lang="en-US" sz="1600" b="1" dirty="0" smtClean="0">
              <a:solidFill>
                <a:srgbClr val="002060"/>
              </a:solidFill>
              <a:latin typeface="Calibri Light" panose="020F0302020204030204" pitchFamily="34" charset="0"/>
            </a:endParaRPr>
          </a:p>
          <a:p>
            <a:r>
              <a:rPr lang="en-US" sz="1600" b="1" dirty="0" smtClean="0">
                <a:solidFill>
                  <a:srgbClr val="002060"/>
                </a:solidFill>
                <a:latin typeface="Calibri Light" panose="020F0302020204030204" pitchFamily="34" charset="0"/>
              </a:rPr>
              <a:t>Please follow the following link to see an example of the PIP Newsletter.</a:t>
            </a:r>
          </a:p>
          <a:p>
            <a:endParaRPr lang="en-US" sz="1600" b="1" dirty="0">
              <a:solidFill>
                <a:srgbClr val="002060"/>
              </a:solidFill>
              <a:latin typeface="Calibri Light" panose="020F0302020204030204" pitchFamily="34" charset="0"/>
            </a:endParaRPr>
          </a:p>
          <a:p>
            <a:r>
              <a:rPr lang="en-GB" sz="1600" b="1" dirty="0">
                <a:hlinkClick r:id="rId4"/>
              </a:rPr>
              <a:t>file:///C:/Users/JudithE/Downloads/Spring_2_Week_2.pdf</a:t>
            </a:r>
            <a:endParaRPr lang="en-US" sz="1600" b="1" dirty="0" smtClean="0">
              <a:solidFill>
                <a:srgbClr val="002060"/>
              </a:solidFill>
              <a:latin typeface="Calibri Light" panose="020F0302020204030204" pitchFamily="34" charset="0"/>
            </a:endParaRPr>
          </a:p>
          <a:p>
            <a:endParaRPr lang="en-US" sz="1600" b="1" dirty="0" smtClean="0">
              <a:solidFill>
                <a:srgbClr val="002060"/>
              </a:solidFill>
              <a:latin typeface="Calibri Light" panose="020F0302020204030204" pitchFamily="34" charset="0"/>
            </a:endParaRPr>
          </a:p>
          <a:p>
            <a:r>
              <a:rPr lang="en-US" sz="1600" b="1" dirty="0" smtClean="0">
                <a:solidFill>
                  <a:srgbClr val="002060"/>
                </a:solidFill>
                <a:latin typeface="Calibri Light" panose="020F0302020204030204" pitchFamily="34" charset="0"/>
              </a:rPr>
              <a:t>The PIPs are given on a weekly basis, printed out and placed in the children’s reading book bags, but are also available on the school website so that if you misplace a letter or if your child is absent during a particular week, you can always access the letters.</a:t>
            </a:r>
          </a:p>
          <a:p>
            <a:endParaRPr lang="en-US" sz="1600" b="1" dirty="0">
              <a:solidFill>
                <a:srgbClr val="002060"/>
              </a:solidFill>
              <a:latin typeface="Calibri Light" panose="020F0302020204030204" pitchFamily="34" charset="0"/>
            </a:endParaRPr>
          </a:p>
          <a:p>
            <a:r>
              <a:rPr lang="en-US" sz="1600" b="1" dirty="0" smtClean="0">
                <a:solidFill>
                  <a:srgbClr val="002060"/>
                </a:solidFill>
                <a:latin typeface="Calibri Light" panose="020F0302020204030204" pitchFamily="34" charset="0"/>
              </a:rPr>
              <a:t>We actively encourage parents to inform us of how their child has responded to a PIP Task either via Tapestry, our online Learning Journey (Information Slide later in this presentation) or via a note to us.</a:t>
            </a:r>
            <a:endParaRPr lang="en-GB" sz="1600" b="1" dirty="0">
              <a:solidFill>
                <a:srgbClr val="002060"/>
              </a:solidFill>
              <a:latin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p:txBody>
      </p:sp>
      <p:pic>
        <p:nvPicPr>
          <p:cNvPr id="5122" name="Picture 2" descr="Mother's Day Handprint Poems » Mother's Day » Surfnetk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5540" y="1490019"/>
            <a:ext cx="2342730" cy="18717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856209" y="2715487"/>
            <a:ext cx="2324935" cy="646331"/>
          </a:xfrm>
          <a:prstGeom prst="rect">
            <a:avLst/>
          </a:prstGeom>
          <a:noFill/>
        </p:spPr>
        <p:txBody>
          <a:bodyPr wrap="square" rtlCol="0">
            <a:spAutoFit/>
          </a:bodyPr>
          <a:lstStyle/>
          <a:p>
            <a:r>
              <a:rPr lang="en-US" dirty="0" smtClean="0"/>
              <a:t>Parents in Partnership</a:t>
            </a:r>
            <a:endParaRPr lang="en-GB" dirty="0"/>
          </a:p>
        </p:txBody>
      </p:sp>
    </p:spTree>
    <p:extLst>
      <p:ext uri="{BB962C8B-B14F-4D97-AF65-F5344CB8AC3E}">
        <p14:creationId xmlns:p14="http://schemas.microsoft.com/office/powerpoint/2010/main" val="1528104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4945" y="135115"/>
            <a:ext cx="7897091" cy="113877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The Home/School Reading Partnership </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762978" y="0"/>
            <a:ext cx="2429021" cy="1400497"/>
          </a:xfrm>
          <a:prstGeom prst="rect">
            <a:avLst/>
          </a:prstGeom>
          <a:noFill/>
          <a:ln>
            <a:noFill/>
          </a:ln>
        </p:spPr>
      </p:pic>
      <p:sp>
        <p:nvSpPr>
          <p:cNvPr id="7" name="Rectangle 6"/>
          <p:cNvSpPr>
            <a:spLocks noChangeArrowheads="1"/>
          </p:cNvSpPr>
          <p:nvPr/>
        </p:nvSpPr>
        <p:spPr bwMode="auto">
          <a:xfrm>
            <a:off x="1480906" y="603443"/>
            <a:ext cx="8445168"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When</a:t>
            </a:r>
            <a:r>
              <a:rPr kumimoji="0" lang="en-US" altLang="en-US" b="1"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your child starts at St. Augustine’s School, we give them a Reading Book Bag.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baseline="0" dirty="0" smtClean="0">
                <a:solidFill>
                  <a:srgbClr val="002060"/>
                </a:solidFill>
                <a:latin typeface="Calibri Light" panose="020F0302020204030204" pitchFamily="34" charset="0"/>
                <a:cs typeface="Calibri Light" panose="020F0302020204030204" pitchFamily="34" charset="0"/>
              </a:rPr>
              <a:t>Inside</a:t>
            </a:r>
            <a:r>
              <a:rPr lang="en-US" altLang="en-US" b="1" dirty="0" smtClean="0">
                <a:solidFill>
                  <a:srgbClr val="002060"/>
                </a:solidFill>
                <a:latin typeface="Calibri Light" panose="020F0302020204030204" pitchFamily="34" charset="0"/>
                <a:cs typeface="Calibri Light" panose="020F0302020204030204" pitchFamily="34" charset="0"/>
              </a:rPr>
              <a:t> the bag they are given 4 reading books to share with you throughout the week. You will be informed on which day of the week we change your child’s books. We will give you a reading record book which allows us and you to write how your child has responded to a particular book.</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solidFill>
                  <a:srgbClr val="002060"/>
                </a:solidFill>
                <a:latin typeface="Calibri Light" panose="020F0302020204030204" pitchFamily="34" charset="0"/>
                <a:cs typeface="Calibri Light" panose="020F0302020204030204" pitchFamily="34" charset="0"/>
              </a:rPr>
              <a:t>3 of the books will be from a Reading Scheme and will be of a level that we have assessed suits your child’s learning needs.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The 4</a:t>
            </a:r>
            <a:r>
              <a:rPr kumimoji="0" lang="en-US" altLang="en-US" b="1" i="0" u="none" strike="noStrike" cap="none" normalizeH="0" baseline="30000" dirty="0" smtClean="0">
                <a:ln>
                  <a:noFill/>
                </a:ln>
                <a:solidFill>
                  <a:srgbClr val="002060"/>
                </a:solidFill>
                <a:effectLst/>
                <a:latin typeface="Calibri Light" panose="020F0302020204030204" pitchFamily="34" charset="0"/>
                <a:cs typeface="Calibri Light" panose="020F0302020204030204" pitchFamily="34" charset="0"/>
              </a:rPr>
              <a:t>th</a:t>
            </a: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 book will be a book that your child chooses from the clas</a:t>
            </a:r>
            <a:r>
              <a:rPr lang="en-US" altLang="en-US" b="1" dirty="0" smtClean="0">
                <a:solidFill>
                  <a:srgbClr val="002060"/>
                </a:solidFill>
                <a:latin typeface="Calibri Light" panose="020F0302020204030204" pitchFamily="34" charset="0"/>
                <a:cs typeface="Calibri Light" panose="020F0302020204030204" pitchFamily="34" charset="0"/>
              </a:rPr>
              <a:t>s library and is purely chosen for enjoyment.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By</a:t>
            </a:r>
            <a:r>
              <a:rPr kumimoji="0" lang="en-US" altLang="en-US" b="1"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working in this way, your child can share their books with you regularly during the week and by repeating a story, can learn it really well.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baseline="0" dirty="0" smtClean="0">
                <a:solidFill>
                  <a:srgbClr val="002060"/>
                </a:solidFill>
                <a:latin typeface="Calibri Light" panose="020F0302020204030204" pitchFamily="34" charset="0"/>
                <a:cs typeface="Calibri Light" panose="020F0302020204030204" pitchFamily="34" charset="0"/>
              </a:rPr>
              <a:t>It</a:t>
            </a:r>
            <a:r>
              <a:rPr lang="en-US" altLang="en-US" b="1" dirty="0" smtClean="0">
                <a:solidFill>
                  <a:srgbClr val="002060"/>
                </a:solidFill>
                <a:latin typeface="Calibri Light" panose="020F0302020204030204" pitchFamily="34" charset="0"/>
                <a:cs typeface="Calibri Light" panose="020F0302020204030204" pitchFamily="34" charset="0"/>
              </a:rPr>
              <a:t> also gives you the opportunity to focus on specific reading skills with your child such 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rPr>
              <a:t>Storytelling, discussing characters and</a:t>
            </a:r>
            <a:r>
              <a:rPr kumimoji="0" lang="en-US" altLang="en-US" b="1" i="0" u="none" strike="noStrike" cap="none" normalizeH="0" dirty="0" smtClean="0">
                <a:ln>
                  <a:noFill/>
                </a:ln>
                <a:solidFill>
                  <a:srgbClr val="002060"/>
                </a:solidFill>
                <a:effectLst/>
                <a:latin typeface="Calibri Light" panose="020F0302020204030204" pitchFamily="34" charset="0"/>
                <a:cs typeface="Calibri Light" panose="020F0302020204030204" pitchFamily="34" charset="0"/>
              </a:rPr>
              <a:t> settings, predicting events, looking at particular letters and sounds being taught in class at that time and looking for ‘trick’ words.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baseline="0" dirty="0" smtClean="0">
                <a:solidFill>
                  <a:srgbClr val="002060"/>
                </a:solidFill>
                <a:latin typeface="Calibri Light" panose="020F0302020204030204" pitchFamily="34" charset="0"/>
                <a:cs typeface="Calibri Light" panose="020F0302020204030204" pitchFamily="34" charset="0"/>
              </a:rPr>
              <a:t>We use ‘Story</a:t>
            </a:r>
            <a:r>
              <a:rPr lang="en-US" altLang="en-US" b="1" dirty="0" smtClean="0">
                <a:solidFill>
                  <a:srgbClr val="002060"/>
                </a:solidFill>
                <a:latin typeface="Calibri Light" panose="020F0302020204030204" pitchFamily="34" charset="0"/>
                <a:cs typeface="Calibri Light" panose="020F0302020204030204" pitchFamily="34" charset="0"/>
              </a:rPr>
              <a:t> T</a:t>
            </a:r>
            <a:r>
              <a:rPr lang="en-US" altLang="en-US" b="1" baseline="0" dirty="0" smtClean="0">
                <a:solidFill>
                  <a:srgbClr val="002060"/>
                </a:solidFill>
                <a:latin typeface="Calibri Light" panose="020F0302020204030204" pitchFamily="34" charset="0"/>
                <a:cs typeface="Calibri Light" panose="020F0302020204030204" pitchFamily="34" charset="0"/>
              </a:rPr>
              <a:t>ime Phonics’ to help us teach phonics in reception and you may link to find out more about this scheme before your child starts school by following this link:</a:t>
            </a:r>
          </a:p>
          <a:p>
            <a:pPr lvl="0" defTabSz="914400" eaLnBrk="0" fontAlgn="base" hangingPunct="0">
              <a:spcBef>
                <a:spcPct val="0"/>
              </a:spcBef>
              <a:spcAft>
                <a:spcPct val="0"/>
              </a:spcAft>
            </a:pPr>
            <a:r>
              <a:rPr lang="en-GB" dirty="0">
                <a:hlinkClick r:id="rId4"/>
              </a:rPr>
              <a:t>https://</a:t>
            </a:r>
            <a:r>
              <a:rPr lang="en-GB" dirty="0" smtClean="0">
                <a:hlinkClick r:id="rId4"/>
              </a:rPr>
              <a:t>www.tts-group.co.uk/StoryTime+Phonics.html</a:t>
            </a:r>
            <a:endParaRPr lang="en-GB" dirty="0" smtClean="0"/>
          </a:p>
          <a:p>
            <a:pPr lvl="0" defTabSz="914400" eaLnBrk="0" fontAlgn="base" hangingPunct="0">
              <a:spcBef>
                <a:spcPct val="0"/>
              </a:spcBef>
              <a:spcAft>
                <a:spcPct val="0"/>
              </a:spcAft>
            </a:pPr>
            <a:endParaRPr lang="en-US" dirty="0"/>
          </a:p>
          <a:p>
            <a:pPr lvl="0" defTabSz="914400" eaLnBrk="0" fontAlgn="base" hangingPunct="0">
              <a:spcBef>
                <a:spcPct val="0"/>
              </a:spcBef>
              <a:spcAft>
                <a:spcPct val="0"/>
              </a:spcAft>
            </a:pPr>
            <a:r>
              <a:rPr lang="en-US" b="1" dirty="0" smtClean="0">
                <a:solidFill>
                  <a:srgbClr val="002060"/>
                </a:solidFill>
                <a:latin typeface="Calibri Light" panose="020F0302020204030204" pitchFamily="34" charset="0"/>
                <a:cs typeface="Calibri Light" panose="020F0302020204030204" pitchFamily="34" charset="0"/>
              </a:rPr>
              <a:t>We believe that teaching phonics using real books is an excellent </a:t>
            </a:r>
          </a:p>
          <a:p>
            <a:pPr lvl="0" defTabSz="914400" eaLnBrk="0" fontAlgn="base" hangingPunct="0">
              <a:spcBef>
                <a:spcPct val="0"/>
              </a:spcBef>
              <a:spcAft>
                <a:spcPct val="0"/>
              </a:spcAft>
            </a:pPr>
            <a:r>
              <a:rPr lang="en-US" b="1" dirty="0" smtClean="0">
                <a:solidFill>
                  <a:srgbClr val="002060"/>
                </a:solidFill>
                <a:latin typeface="Calibri Light" panose="020F0302020204030204" pitchFamily="34" charset="0"/>
                <a:cs typeface="Calibri Light" panose="020F0302020204030204" pitchFamily="34" charset="0"/>
              </a:rPr>
              <a:t>way for children to really engage and makes learning fun.</a:t>
            </a:r>
            <a:endParaRPr lang="en-GB" b="1" dirty="0" smtClean="0">
              <a:solidFill>
                <a:srgbClr val="002060"/>
              </a:solidFill>
              <a:latin typeface="Calibri Light" panose="020F0302020204030204" pitchFamily="34" charset="0"/>
              <a:cs typeface="Calibri Light" panose="020F0302020204030204" pitchFamily="34" charset="0"/>
            </a:endParaRPr>
          </a:p>
          <a:p>
            <a:pPr lvl="0" defTabSz="914400" eaLnBrk="0" fontAlgn="base" hangingPunct="0">
              <a:spcBef>
                <a:spcPct val="0"/>
              </a:spcBef>
              <a:spcAft>
                <a:spcPct val="0"/>
              </a:spcAft>
            </a:pPr>
            <a:endParaRPr kumimoji="0" lang="en-GB"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p:txBody>
      </p:sp>
      <p:pic>
        <p:nvPicPr>
          <p:cNvPr id="8194"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2031" y="4917000"/>
            <a:ext cx="548640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956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348</TotalTime>
  <Words>2573</Words>
  <Application>Microsoft Office PowerPoint</Application>
  <PresentationFormat>Widescreen</PresentationFormat>
  <Paragraphs>169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Evans</dc:creator>
  <cp:lastModifiedBy>Katie Bladon</cp:lastModifiedBy>
  <cp:revision>29</cp:revision>
  <dcterms:created xsi:type="dcterms:W3CDTF">2020-05-27T08:54:50Z</dcterms:created>
  <dcterms:modified xsi:type="dcterms:W3CDTF">2020-05-28T08:03:52Z</dcterms:modified>
</cp:coreProperties>
</file>