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75" r:id="rId3"/>
    <p:sldId id="269" r:id="rId4"/>
    <p:sldId id="270" r:id="rId5"/>
    <p:sldId id="271" r:id="rId6"/>
    <p:sldId id="257" r:id="rId7"/>
    <p:sldId id="258" r:id="rId8"/>
    <p:sldId id="259" r:id="rId9"/>
    <p:sldId id="273"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59" d="100"/>
          <a:sy n="59"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C5C4E7-3E8E-44EE-9755-5A3A9368873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389424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355417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550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303617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179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3817875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5C4E7-3E8E-44EE-9755-5A3A9368873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1976025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5C4E7-3E8E-44EE-9755-5A3A9368873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23360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5C4E7-3E8E-44EE-9755-5A3A9368873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51971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67589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C5C4E7-3E8E-44EE-9755-5A3A93688735}"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2713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C5C4E7-3E8E-44EE-9755-5A3A93688735}"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135027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C5C4E7-3E8E-44EE-9755-5A3A93688735}"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42023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5C4E7-3E8E-44EE-9755-5A3A93688735}"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77978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C5C4E7-3E8E-44EE-9755-5A3A93688735}"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118842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EE9287-C93C-4A90-B6D5-8C7F389EB234}" type="slidenum">
              <a:rPr lang="en-GB" smtClean="0"/>
              <a:t>‹#›</a:t>
            </a:fld>
            <a:endParaRPr lang="en-GB"/>
          </a:p>
        </p:txBody>
      </p:sp>
      <p:sp>
        <p:nvSpPr>
          <p:cNvPr id="5" name="Date Placeholder 4"/>
          <p:cNvSpPr>
            <a:spLocks noGrp="1"/>
          </p:cNvSpPr>
          <p:nvPr>
            <p:ph type="dt" sz="half" idx="10"/>
          </p:nvPr>
        </p:nvSpPr>
        <p:spPr/>
        <p:txBody>
          <a:bodyPr/>
          <a:lstStyle/>
          <a:p>
            <a:fld id="{0DC5C4E7-3E8E-44EE-9755-5A3A93688735}" type="datetimeFigureOut">
              <a:rPr lang="en-GB" smtClean="0"/>
              <a:t>17/09/2020</a:t>
            </a:fld>
            <a:endParaRPr lang="en-GB"/>
          </a:p>
        </p:txBody>
      </p:sp>
    </p:spTree>
    <p:extLst>
      <p:ext uri="{BB962C8B-B14F-4D97-AF65-F5344CB8AC3E}">
        <p14:creationId xmlns:p14="http://schemas.microsoft.com/office/powerpoint/2010/main" val="166380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C5C4E7-3E8E-44EE-9755-5A3A93688735}" type="datetimeFigureOut">
              <a:rPr lang="en-GB" smtClean="0"/>
              <a:t>17/09/2020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EE9287-C93C-4A90-B6D5-8C7F389EB234}" type="slidenum">
              <a:rPr lang="en-GB" smtClean="0"/>
              <a:t>‹#›</a:t>
            </a:fld>
            <a:endParaRPr lang="en-GB"/>
          </a:p>
        </p:txBody>
      </p:sp>
    </p:spTree>
    <p:extLst>
      <p:ext uri="{BB962C8B-B14F-4D97-AF65-F5344CB8AC3E}">
        <p14:creationId xmlns:p14="http://schemas.microsoft.com/office/powerpoint/2010/main" val="427211989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tts-group.co.uk/StoryTime+Phonic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staugustines.dorset.sch.uk/website/letters/504439"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882001" y="132294"/>
            <a:ext cx="1249362" cy="1231699"/>
          </a:xfrm>
          <a:prstGeom prst="rect">
            <a:avLst/>
          </a:prstGeom>
          <a:noFill/>
          <a:ln>
            <a:noFill/>
          </a:ln>
        </p:spPr>
      </p:pic>
      <p:pic>
        <p:nvPicPr>
          <p:cNvPr id="5" name="Picture 4"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
        <p:nvSpPr>
          <p:cNvPr id="6" name="Rectangle 5"/>
          <p:cNvSpPr/>
          <p:nvPr/>
        </p:nvSpPr>
        <p:spPr>
          <a:xfrm>
            <a:off x="1506682" y="-82852"/>
            <a:ext cx="7897091" cy="166199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Reception Class </a:t>
            </a:r>
            <a:r>
              <a:rPr lang="en-GB" sz="3400" b="1" dirty="0">
                <a:solidFill>
                  <a:srgbClr val="002060"/>
                </a:solidFill>
                <a:latin typeface="Calibri Light" panose="020F0302020204030204" pitchFamily="34" charset="0"/>
              </a:rPr>
              <a:t>P</a:t>
            </a:r>
            <a:r>
              <a:rPr lang="en-GB" sz="3400" b="1" dirty="0" smtClean="0">
                <a:solidFill>
                  <a:srgbClr val="002060"/>
                </a:solidFill>
                <a:latin typeface="Calibri Light" panose="020F0302020204030204" pitchFamily="34" charset="0"/>
              </a:rPr>
              <a:t>resentation</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r>
              <a:rPr lang="en-GB" sz="3400" b="1" dirty="0" smtClean="0">
                <a:solidFill>
                  <a:srgbClr val="FFC000"/>
                </a:solidFill>
                <a:latin typeface="Calibri Light" panose="020F0302020204030204" pitchFamily="34" charset="0"/>
              </a:rPr>
              <a:t>September 2020</a:t>
            </a:r>
            <a:r>
              <a:rPr lang="en-GB" sz="3400" b="1" dirty="0" smtClean="0">
                <a:solidFill>
                  <a:srgbClr val="FF0000"/>
                </a:solidFill>
                <a:latin typeface="Calibri Light" panose="020F0302020204030204" pitchFamily="34" charset="0"/>
              </a:rPr>
              <a:t/>
            </a:r>
            <a:br>
              <a:rPr lang="en-GB" sz="3400" b="1" dirty="0" smtClean="0">
                <a:solidFill>
                  <a:srgbClr val="FF0000"/>
                </a:solidFill>
                <a:latin typeface="Calibri Light" panose="020F0302020204030204" pitchFamily="34" charset="0"/>
              </a:rPr>
            </a:br>
            <a:r>
              <a:rPr lang="en-GB" sz="3400" b="1" dirty="0" smtClean="0">
                <a:solidFill>
                  <a:srgbClr val="002060"/>
                </a:solidFill>
                <a:latin typeface="Calibri Light" panose="020F0302020204030204" pitchFamily="34" charset="0"/>
              </a:rPr>
              <a:t>St. Augustine’s Catholic Primary School</a:t>
            </a:r>
            <a:endParaRPr lang="en-GB" sz="3400" dirty="0">
              <a:solidFill>
                <a:srgbClr val="002060"/>
              </a:solidFill>
              <a:latin typeface="Calibri Light" panose="020F0302020204030204" pitchFamily="34" charset="0"/>
            </a:endParaRPr>
          </a:p>
        </p:txBody>
      </p:sp>
      <p:pic>
        <p:nvPicPr>
          <p:cNvPr id="7" name="Picture 5" descr="gold_christian_cross_svg"/>
          <p:cNvPicPr>
            <a:picLocks noChangeAspect="1" noChangeArrowheads="1"/>
          </p:cNvPicPr>
          <p:nvPr/>
        </p:nvPicPr>
        <p:blipFill>
          <a:blip r:embed="rId4"/>
          <a:srcRect/>
          <a:stretch>
            <a:fillRect/>
          </a:stretch>
        </p:blipFill>
        <p:spPr bwMode="auto">
          <a:xfrm>
            <a:off x="8341624" y="-75397"/>
            <a:ext cx="1425832" cy="1619376"/>
          </a:xfrm>
          <a:prstGeom prst="rect">
            <a:avLst/>
          </a:prstGeom>
          <a:noFill/>
        </p:spPr>
      </p:pic>
      <p:sp>
        <p:nvSpPr>
          <p:cNvPr id="8" name="Rectangle 7"/>
          <p:cNvSpPr/>
          <p:nvPr/>
        </p:nvSpPr>
        <p:spPr>
          <a:xfrm>
            <a:off x="882001" y="1794287"/>
            <a:ext cx="8728364" cy="5632311"/>
          </a:xfrm>
          <a:prstGeom prst="rect">
            <a:avLst/>
          </a:prstGeom>
        </p:spPr>
        <p:txBody>
          <a:bodyPr wrap="square">
            <a:spAutoFit/>
          </a:bodyPr>
          <a:lstStyle/>
          <a:p>
            <a:r>
              <a:rPr lang="en-US" u="sng" dirty="0" smtClean="0">
                <a:latin typeface="Calibri Light" panose="020F0302020204030204" pitchFamily="34" charset="0"/>
              </a:rPr>
              <a:t>Thank you</a:t>
            </a:r>
            <a:endParaRPr lang="en-GB" u="sng" dirty="0" smtClean="0">
              <a:latin typeface="Calibri Light" panose="020F0302020204030204" pitchFamily="34" charset="0"/>
            </a:endParaRPr>
          </a:p>
          <a:p>
            <a:r>
              <a:rPr lang="en-US" sz="2800" dirty="0" smtClean="0">
                <a:solidFill>
                  <a:srgbClr val="002060"/>
                </a:solidFill>
                <a:latin typeface="Calibri Light" panose="020F0302020204030204" pitchFamily="34" charset="0"/>
              </a:rPr>
              <a:t>We would like to take this opportunity to </a:t>
            </a:r>
            <a:r>
              <a:rPr lang="en-US" sz="2800" dirty="0" smtClean="0">
                <a:solidFill>
                  <a:srgbClr val="002060"/>
                </a:solidFill>
                <a:latin typeface="Calibri Light" panose="020F0302020204030204" pitchFamily="34" charset="0"/>
              </a:rPr>
              <a:t>thank </a:t>
            </a:r>
            <a:r>
              <a:rPr lang="en-US" sz="2800" dirty="0" smtClean="0">
                <a:solidFill>
                  <a:srgbClr val="002060"/>
                </a:solidFill>
                <a:latin typeface="Calibri Light" panose="020F0302020204030204" pitchFamily="34" charset="0"/>
              </a:rPr>
              <a:t>you for your support over the past </a:t>
            </a:r>
            <a:r>
              <a:rPr lang="en-US" sz="2800" dirty="0" smtClean="0">
                <a:solidFill>
                  <a:srgbClr val="002060"/>
                </a:solidFill>
                <a:latin typeface="Calibri Light" panose="020F0302020204030204" pitchFamily="34" charset="0"/>
              </a:rPr>
              <a:t>few weeks </a:t>
            </a:r>
            <a:r>
              <a:rPr lang="en-US" sz="2800" dirty="0" smtClean="0">
                <a:solidFill>
                  <a:srgbClr val="002060"/>
                </a:solidFill>
                <a:latin typeface="Calibri Light" panose="020F0302020204030204" pitchFamily="34" charset="0"/>
              </a:rPr>
              <a:t>in helping us welcome the children into Reception in such a smooth way.</a:t>
            </a:r>
          </a:p>
          <a:p>
            <a:r>
              <a:rPr lang="en-US" sz="2800" dirty="0" smtClean="0">
                <a:solidFill>
                  <a:srgbClr val="002060"/>
                </a:solidFill>
                <a:latin typeface="Calibri Light" panose="020F0302020204030204" pitchFamily="34" charset="0"/>
              </a:rPr>
              <a:t>We are delighted with the way the children are settling in and </a:t>
            </a:r>
            <a:r>
              <a:rPr lang="en-US" sz="2800" dirty="0" smtClean="0">
                <a:solidFill>
                  <a:srgbClr val="002060"/>
                </a:solidFill>
                <a:latin typeface="Calibri Light" panose="020F0302020204030204" pitchFamily="34" charset="0"/>
              </a:rPr>
              <a:t>the </a:t>
            </a:r>
            <a:r>
              <a:rPr lang="en-US" sz="2800" dirty="0" smtClean="0">
                <a:solidFill>
                  <a:srgbClr val="002060"/>
                </a:solidFill>
                <a:latin typeface="Calibri Light" panose="020F0302020204030204" pitchFamily="34" charset="0"/>
              </a:rPr>
              <a:t>way they’re accessing </a:t>
            </a:r>
            <a:r>
              <a:rPr lang="en-US" sz="2800" dirty="0" smtClean="0">
                <a:solidFill>
                  <a:srgbClr val="002060"/>
                </a:solidFill>
                <a:latin typeface="Calibri Light" panose="020F0302020204030204" pitchFamily="34" charset="0"/>
              </a:rPr>
              <a:t>the </a:t>
            </a:r>
            <a:r>
              <a:rPr lang="en-US" sz="2800" dirty="0" smtClean="0">
                <a:solidFill>
                  <a:srgbClr val="002060"/>
                </a:solidFill>
                <a:latin typeface="Calibri Light" panose="020F0302020204030204" pitchFamily="34" charset="0"/>
              </a:rPr>
              <a:t>indoor and outdoor learning </a:t>
            </a:r>
            <a:r>
              <a:rPr lang="en-US" sz="2800" dirty="0" smtClean="0">
                <a:solidFill>
                  <a:srgbClr val="002060"/>
                </a:solidFill>
                <a:latin typeface="Calibri Light" panose="020F0302020204030204" pitchFamily="34" charset="0"/>
              </a:rPr>
              <a:t>environments so happily.</a:t>
            </a:r>
            <a:endParaRPr lang="en-US" sz="2800" dirty="0" smtClean="0">
              <a:solidFill>
                <a:srgbClr val="002060"/>
              </a:solidFill>
              <a:latin typeface="Calibri Light" panose="020F0302020204030204" pitchFamily="34" charset="0"/>
            </a:endParaRPr>
          </a:p>
          <a:p>
            <a:r>
              <a:rPr lang="en-US" sz="2800" dirty="0" smtClean="0">
                <a:solidFill>
                  <a:srgbClr val="002060"/>
                </a:solidFill>
                <a:latin typeface="Calibri Light" panose="020F0302020204030204" pitchFamily="34" charset="0"/>
              </a:rPr>
              <a:t>We will now go over some class routines and will provide you with some background information about the </a:t>
            </a:r>
          </a:p>
          <a:p>
            <a:r>
              <a:rPr lang="en-US" sz="2800" dirty="0" smtClean="0">
                <a:solidFill>
                  <a:srgbClr val="002060"/>
                </a:solidFill>
                <a:latin typeface="Calibri Light" panose="020F0302020204030204" pitchFamily="34" charset="0"/>
              </a:rPr>
              <a:t>School that we sent you in the Summer.</a:t>
            </a:r>
          </a:p>
          <a:p>
            <a:endParaRPr lang="en-US" dirty="0" smtClean="0">
              <a:solidFill>
                <a:srgbClr val="002060"/>
              </a:solidFill>
              <a:latin typeface="Calibri Light" panose="020F0302020204030204" pitchFamily="34" charset="0"/>
            </a:endParaRPr>
          </a:p>
          <a:p>
            <a:endParaRPr lang="en-GB" b="1" dirty="0" smtClean="0">
              <a:solidFill>
                <a:srgbClr val="FF0066"/>
              </a:solidFill>
              <a:latin typeface="Calibri Light" panose="020F0302020204030204" pitchFamily="34" charset="0"/>
            </a:endParaRPr>
          </a:p>
          <a:p>
            <a:endParaRPr lang="en-GB" dirty="0" smtClean="0">
              <a:latin typeface="Calibri Light" panose="020F0302020204030204" pitchFamily="34" charset="0"/>
            </a:endParaRPr>
          </a:p>
          <a:p>
            <a:endParaRPr lang="en-GB" dirty="0" smtClean="0">
              <a:latin typeface="Calibri Light" panose="020F0302020204030204" pitchFamily="34" charset="0"/>
            </a:endParaRPr>
          </a:p>
          <a:p>
            <a:endParaRPr lang="en-GB" dirty="0">
              <a:solidFill>
                <a:srgbClr val="FF0000"/>
              </a:solidFill>
              <a:latin typeface="Calibri Light" panose="020F0302020204030204" pitchFamily="34" charset="0"/>
            </a:endParaRPr>
          </a:p>
        </p:txBody>
      </p:sp>
      <p:pic>
        <p:nvPicPr>
          <p:cNvPr id="1026" name="Picture 2" descr="Thank you to everyone who supported our quiz night - St George's Childc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0880" y="5143500"/>
            <a:ext cx="2787203" cy="163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8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4945" y="135115"/>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The Home/School Reading Partnership </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762978" y="0"/>
            <a:ext cx="2429021" cy="1400497"/>
          </a:xfrm>
          <a:prstGeom prst="rect">
            <a:avLst/>
          </a:prstGeom>
          <a:noFill/>
          <a:ln>
            <a:noFill/>
          </a:ln>
        </p:spPr>
      </p:pic>
      <p:sp>
        <p:nvSpPr>
          <p:cNvPr id="7" name="Rectangle 6"/>
          <p:cNvSpPr>
            <a:spLocks noChangeArrowheads="1"/>
          </p:cNvSpPr>
          <p:nvPr/>
        </p:nvSpPr>
        <p:spPr bwMode="auto">
          <a:xfrm>
            <a:off x="1480906" y="741942"/>
            <a:ext cx="844516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All of the children will have now received a Reading Book Bag.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baseline="0" dirty="0" smtClean="0">
                <a:solidFill>
                  <a:srgbClr val="002060"/>
                </a:solidFill>
                <a:latin typeface="Calibri Light" panose="020F0302020204030204" pitchFamily="34" charset="0"/>
                <a:cs typeface="Calibri Light" panose="020F0302020204030204" pitchFamily="34" charset="0"/>
              </a:rPr>
              <a:t>Inside</a:t>
            </a:r>
            <a:r>
              <a:rPr lang="en-US" altLang="en-US" b="1" dirty="0" smtClean="0">
                <a:solidFill>
                  <a:srgbClr val="002060"/>
                </a:solidFill>
                <a:latin typeface="Calibri Light" panose="020F0302020204030204" pitchFamily="34" charset="0"/>
                <a:cs typeface="Calibri Light" panose="020F0302020204030204" pitchFamily="34" charset="0"/>
              </a:rPr>
              <a:t> the bag they have 3 reading books to share with you throughout the week. We have informed you on Tapestry of the day when we change your child’s books. Please use the reading record book to write how your child has responded to a particular book.</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2060"/>
                </a:solidFill>
                <a:latin typeface="Calibri Light" panose="020F0302020204030204" pitchFamily="34" charset="0"/>
                <a:cs typeface="Calibri Light" panose="020F0302020204030204" pitchFamily="34" charset="0"/>
              </a:rPr>
              <a:t>2</a:t>
            </a:r>
            <a:r>
              <a:rPr lang="en-US" altLang="en-US" b="1" dirty="0" smtClean="0">
                <a:solidFill>
                  <a:srgbClr val="002060"/>
                </a:solidFill>
                <a:latin typeface="Calibri Light" panose="020F0302020204030204" pitchFamily="34" charset="0"/>
                <a:cs typeface="Calibri Light" panose="020F0302020204030204" pitchFamily="34" charset="0"/>
              </a:rPr>
              <a:t> of the books you have been given are from a Reading Scheme and are of a level that we have assessed suits your child’s learning needs.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The </a:t>
            </a:r>
            <a:r>
              <a:rPr lang="en-US" altLang="en-US" b="1" dirty="0" smtClean="0">
                <a:solidFill>
                  <a:srgbClr val="002060"/>
                </a:solidFill>
                <a:latin typeface="Calibri Light" panose="020F0302020204030204" pitchFamily="34" charset="0"/>
                <a:cs typeface="Calibri Light" panose="020F0302020204030204" pitchFamily="34" charset="0"/>
              </a:rPr>
              <a:t>3rd</a:t>
            </a: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 book </a:t>
            </a:r>
            <a:r>
              <a:rPr lang="en-US" altLang="en-US" b="1" dirty="0" smtClean="0">
                <a:solidFill>
                  <a:srgbClr val="002060"/>
                </a:solidFill>
                <a:latin typeface="Calibri Light" panose="020F0302020204030204" pitchFamily="34" charset="0"/>
                <a:cs typeface="Calibri Light" panose="020F0302020204030204" pitchFamily="34" charset="0"/>
              </a:rPr>
              <a:t>is </a:t>
            </a: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a book that your child chooses from the clas</a:t>
            </a:r>
            <a:r>
              <a:rPr lang="en-US" altLang="en-US" b="1" dirty="0" smtClean="0">
                <a:solidFill>
                  <a:srgbClr val="002060"/>
                </a:solidFill>
                <a:latin typeface="Calibri Light" panose="020F0302020204030204" pitchFamily="34" charset="0"/>
                <a:cs typeface="Calibri Light" panose="020F0302020204030204" pitchFamily="34" charset="0"/>
              </a:rPr>
              <a:t>s library and is purely chosen for enjoyment.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By</a:t>
            </a:r>
            <a:r>
              <a:rPr kumimoji="0" lang="en-US" altLang="en-US" b="1"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working in this way, your child can share their books with you regularly during the week and by repeating a story, can learn it really well.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baseline="0" dirty="0" smtClean="0">
                <a:solidFill>
                  <a:srgbClr val="002060"/>
                </a:solidFill>
                <a:latin typeface="Calibri Light" panose="020F0302020204030204" pitchFamily="34" charset="0"/>
                <a:cs typeface="Calibri Light" panose="020F0302020204030204" pitchFamily="34" charset="0"/>
              </a:rPr>
              <a:t>It</a:t>
            </a:r>
            <a:r>
              <a:rPr lang="en-US" altLang="en-US" b="1" dirty="0" smtClean="0">
                <a:solidFill>
                  <a:srgbClr val="002060"/>
                </a:solidFill>
                <a:latin typeface="Calibri Light" panose="020F0302020204030204" pitchFamily="34" charset="0"/>
                <a:cs typeface="Calibri Light" panose="020F0302020204030204" pitchFamily="34" charset="0"/>
              </a:rPr>
              <a:t> also gives you the opportunity to focus on specific reading skills with your child such as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2060"/>
                </a:solidFill>
                <a:latin typeface="Calibri Light" panose="020F0302020204030204" pitchFamily="34" charset="0"/>
                <a:cs typeface="Calibri Light" panose="020F0302020204030204" pitchFamily="34" charset="0"/>
              </a:rPr>
              <a:t>s</a:t>
            </a: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torytelling</a:t>
            </a: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 discussing characters and</a:t>
            </a:r>
            <a:r>
              <a:rPr kumimoji="0" lang="en-US" altLang="en-US" b="1"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settings, predicting events, looking at particular letters and sounds being taught in class at that time and looking for ‘tricky’ words.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baseline="0" dirty="0" smtClean="0">
                <a:solidFill>
                  <a:srgbClr val="002060"/>
                </a:solidFill>
                <a:latin typeface="Calibri Light" panose="020F0302020204030204" pitchFamily="34" charset="0"/>
                <a:cs typeface="Calibri Light" panose="020F0302020204030204" pitchFamily="34" charset="0"/>
              </a:rPr>
              <a:t>We use ‘Story</a:t>
            </a:r>
            <a:r>
              <a:rPr lang="en-US" altLang="en-US" b="1" dirty="0" smtClean="0">
                <a:solidFill>
                  <a:srgbClr val="002060"/>
                </a:solidFill>
                <a:latin typeface="Calibri Light" panose="020F0302020204030204" pitchFamily="34" charset="0"/>
                <a:cs typeface="Calibri Light" panose="020F0302020204030204" pitchFamily="34" charset="0"/>
              </a:rPr>
              <a:t> T</a:t>
            </a:r>
            <a:r>
              <a:rPr lang="en-US" altLang="en-US" b="1" baseline="0" dirty="0" smtClean="0">
                <a:solidFill>
                  <a:srgbClr val="002060"/>
                </a:solidFill>
                <a:latin typeface="Calibri Light" panose="020F0302020204030204" pitchFamily="34" charset="0"/>
                <a:cs typeface="Calibri Light" panose="020F0302020204030204" pitchFamily="34" charset="0"/>
              </a:rPr>
              <a:t>ime Phonics’ to help us teach phonics in reception and you may link to find out more about this scheme before your child starts school by following this link:</a:t>
            </a:r>
          </a:p>
          <a:p>
            <a:pPr lvl="0" defTabSz="914400" eaLnBrk="0" fontAlgn="base" hangingPunct="0">
              <a:spcBef>
                <a:spcPct val="0"/>
              </a:spcBef>
              <a:spcAft>
                <a:spcPct val="0"/>
              </a:spcAft>
            </a:pPr>
            <a:r>
              <a:rPr lang="en-GB" dirty="0">
                <a:hlinkClick r:id="rId4"/>
              </a:rPr>
              <a:t>https://</a:t>
            </a:r>
            <a:r>
              <a:rPr lang="en-GB" dirty="0" smtClean="0">
                <a:hlinkClick r:id="rId4"/>
              </a:rPr>
              <a:t>www.tts-group.co.uk/StoryTime+Phonics.html</a:t>
            </a:r>
            <a:endParaRPr lang="en-GB" dirty="0" smtClean="0"/>
          </a:p>
          <a:p>
            <a:pPr lvl="0" defTabSz="914400" eaLnBrk="0" fontAlgn="base" hangingPunct="0">
              <a:spcBef>
                <a:spcPct val="0"/>
              </a:spcBef>
              <a:spcAft>
                <a:spcPct val="0"/>
              </a:spcAft>
            </a:pPr>
            <a:endParaRPr lang="en-US" dirty="0"/>
          </a:p>
          <a:p>
            <a:pPr lvl="0" defTabSz="914400" eaLnBrk="0" fontAlgn="base" hangingPunct="0">
              <a:spcBef>
                <a:spcPct val="0"/>
              </a:spcBef>
              <a:spcAft>
                <a:spcPct val="0"/>
              </a:spcAft>
            </a:pPr>
            <a:r>
              <a:rPr lang="en-US" b="1" dirty="0" smtClean="0">
                <a:solidFill>
                  <a:srgbClr val="002060"/>
                </a:solidFill>
                <a:latin typeface="Calibri Light" panose="020F0302020204030204" pitchFamily="34" charset="0"/>
                <a:cs typeface="Calibri Light" panose="020F0302020204030204" pitchFamily="34" charset="0"/>
              </a:rPr>
              <a:t>We believe that teaching phonics using real books is an excellent </a:t>
            </a:r>
          </a:p>
          <a:p>
            <a:pPr lvl="0" defTabSz="914400" eaLnBrk="0" fontAlgn="base" hangingPunct="0">
              <a:spcBef>
                <a:spcPct val="0"/>
              </a:spcBef>
              <a:spcAft>
                <a:spcPct val="0"/>
              </a:spcAft>
            </a:pPr>
            <a:r>
              <a:rPr lang="en-US" b="1" dirty="0" smtClean="0">
                <a:solidFill>
                  <a:srgbClr val="002060"/>
                </a:solidFill>
                <a:latin typeface="Calibri Light" panose="020F0302020204030204" pitchFamily="34" charset="0"/>
                <a:cs typeface="Calibri Light" panose="020F0302020204030204" pitchFamily="34" charset="0"/>
              </a:rPr>
              <a:t>way for children to really engage and makes learning fun.</a:t>
            </a:r>
            <a:endParaRPr lang="en-GB" b="1" dirty="0" smtClean="0">
              <a:solidFill>
                <a:srgbClr val="002060"/>
              </a:solidFill>
              <a:latin typeface="Calibri Light" panose="020F0302020204030204" pitchFamily="34" charset="0"/>
              <a:cs typeface="Calibri Light" panose="020F0302020204030204" pitchFamily="34" charset="0"/>
            </a:endParaRPr>
          </a:p>
          <a:p>
            <a:pPr lvl="0" defTabSz="914400" eaLnBrk="0" fontAlgn="base" hangingPunct="0">
              <a:spcBef>
                <a:spcPct val="0"/>
              </a:spcBef>
              <a:spcAft>
                <a:spcPct val="0"/>
              </a:spcAft>
            </a:pP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p:txBody>
      </p:sp>
      <p:pic>
        <p:nvPicPr>
          <p:cNvPr id="8194"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2031" y="4917000"/>
            <a:ext cx="548640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956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4945" y="135115"/>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PIP Newsletter</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7" name="Picture 6"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762978" y="0"/>
            <a:ext cx="2429021" cy="1400497"/>
          </a:xfrm>
          <a:prstGeom prst="rect">
            <a:avLst/>
          </a:prstGeom>
          <a:noFill/>
          <a:ln>
            <a:noFill/>
          </a:ln>
        </p:spPr>
      </p:pic>
      <p:pic>
        <p:nvPicPr>
          <p:cNvPr id="10242" name="Picture 2" descr="Download Star Blog Document - Colourful Stars Clipar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4031" y="86037"/>
            <a:ext cx="1161477" cy="10112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Star Blog Document - Colourful Stars Clipar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980" y="54576"/>
            <a:ext cx="1161477" cy="10112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ownload Star Blog Document - Colourful Stars Clipar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64" y="5710174"/>
            <a:ext cx="1161477" cy="10112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2702" y="1496291"/>
            <a:ext cx="8979334" cy="5355312"/>
          </a:xfrm>
          <a:prstGeom prst="rect">
            <a:avLst/>
          </a:prstGeom>
          <a:noFill/>
        </p:spPr>
        <p:txBody>
          <a:bodyPr wrap="square" rtlCol="0">
            <a:spAutoFit/>
          </a:bodyPr>
          <a:lstStyle/>
          <a:p>
            <a:r>
              <a:rPr lang="en-US" dirty="0" smtClean="0"/>
              <a:t>Every Friday we provide a Parents In Partnership Newsletter/Homework Task which we call a PIP letter for </a:t>
            </a:r>
          </a:p>
          <a:p>
            <a:r>
              <a:rPr lang="en-US" dirty="0"/>
              <a:t>s</a:t>
            </a:r>
            <a:r>
              <a:rPr lang="en-US" dirty="0" smtClean="0"/>
              <a:t>hort.</a:t>
            </a:r>
          </a:p>
          <a:p>
            <a:r>
              <a:rPr lang="en-US" dirty="0" smtClean="0"/>
              <a:t>This PIP letter will be available on the Reception Page of the School Website.</a:t>
            </a:r>
          </a:p>
          <a:p>
            <a:endParaRPr lang="en-US" dirty="0" smtClean="0"/>
          </a:p>
          <a:p>
            <a:r>
              <a:rPr lang="en-US" u="sng" dirty="0">
                <a:solidFill>
                  <a:srgbClr val="0070C0"/>
                </a:solidFill>
                <a:hlinkClick r:id="rId5"/>
              </a:rPr>
              <a:t>http://</a:t>
            </a:r>
            <a:r>
              <a:rPr lang="en-US" u="sng" dirty="0" smtClean="0">
                <a:solidFill>
                  <a:srgbClr val="0070C0"/>
                </a:solidFill>
                <a:hlinkClick r:id="rId5"/>
              </a:rPr>
              <a:t>www.staugustines.dorset.sch.uk/website/letters/504439</a:t>
            </a:r>
            <a:endParaRPr lang="en-US" u="sng" dirty="0" smtClean="0">
              <a:solidFill>
                <a:srgbClr val="0070C0"/>
              </a:solidFill>
            </a:endParaRPr>
          </a:p>
          <a:p>
            <a:endParaRPr lang="en-US" u="sng" dirty="0" smtClean="0">
              <a:solidFill>
                <a:srgbClr val="0070C0"/>
              </a:solidFill>
            </a:endParaRPr>
          </a:p>
          <a:p>
            <a:r>
              <a:rPr lang="en-US" dirty="0" smtClean="0"/>
              <a:t>Every week it will keep you informed of curriculum work in the classroom and will also include tasks </a:t>
            </a:r>
            <a:r>
              <a:rPr lang="en-US" dirty="0" smtClean="0"/>
              <a:t>that you </a:t>
            </a:r>
            <a:r>
              <a:rPr lang="en-US" dirty="0" smtClean="0"/>
              <a:t>can work on </a:t>
            </a:r>
            <a:r>
              <a:rPr lang="en-US" dirty="0" smtClean="0"/>
              <a:t>with </a:t>
            </a:r>
            <a:r>
              <a:rPr lang="en-US" dirty="0" smtClean="0"/>
              <a:t>your child at home.</a:t>
            </a:r>
          </a:p>
          <a:p>
            <a:r>
              <a:rPr lang="en-US" dirty="0" smtClean="0"/>
              <a:t>The tasks will be largely practical and your child’s response to the tasks could be fed back to us using Tapestry.</a:t>
            </a:r>
          </a:p>
          <a:p>
            <a:r>
              <a:rPr lang="en-US" dirty="0" smtClean="0"/>
              <a:t>We can then celebrate the tasks during our Celebration Time. We look forward to how the children cope with these home learning tasks</a:t>
            </a:r>
            <a:r>
              <a:rPr lang="en-US" dirty="0" smtClean="0"/>
              <a:t>.</a:t>
            </a:r>
          </a:p>
          <a:p>
            <a:r>
              <a:rPr lang="en-US" dirty="0" smtClean="0"/>
              <a:t>We look forward to continuing to work with you this year and please contact us if you have any queries or need clarification on any points.</a:t>
            </a:r>
          </a:p>
          <a:p>
            <a:r>
              <a:rPr lang="en-US" dirty="0" smtClean="0"/>
              <a:t>Thank you.</a:t>
            </a:r>
          </a:p>
          <a:p>
            <a:r>
              <a:rPr lang="en-US" dirty="0" err="1" smtClean="0"/>
              <a:t>Mrs</a:t>
            </a:r>
            <a:r>
              <a:rPr lang="en-US" dirty="0" smtClean="0"/>
              <a:t> Evans, </a:t>
            </a:r>
            <a:r>
              <a:rPr lang="en-US" dirty="0" err="1" smtClean="0"/>
              <a:t>Mrs</a:t>
            </a:r>
            <a:r>
              <a:rPr lang="en-US" dirty="0" smtClean="0"/>
              <a:t> Wootton and </a:t>
            </a:r>
            <a:r>
              <a:rPr lang="en-US" smtClean="0"/>
              <a:t>Miss Smith.</a:t>
            </a:r>
            <a:endParaRPr lang="en-US" dirty="0" smtClean="0"/>
          </a:p>
          <a:p>
            <a:endParaRPr lang="en-US" dirty="0"/>
          </a:p>
          <a:p>
            <a:endParaRPr lang="en-US" dirty="0" smtClean="0"/>
          </a:p>
        </p:txBody>
      </p:sp>
      <p:pic>
        <p:nvPicPr>
          <p:cNvPr id="15" name="Picture 6" descr="Image result for Wow sli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6571" y="5272351"/>
            <a:ext cx="2181833" cy="144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930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8975" y="1438093"/>
            <a:ext cx="11908901" cy="3416320"/>
          </a:xfrm>
          <a:prstGeom prst="rect">
            <a:avLst/>
          </a:prstGeom>
          <a:noFill/>
          <a:ln w="9525">
            <a:noFill/>
            <a:miter lim="800000"/>
            <a:headEnd/>
            <a:tailEnd/>
          </a:ln>
          <a:effectLst/>
        </p:spPr>
        <p:txBody>
          <a:bodyPr wrap="square">
            <a:spAutoFit/>
          </a:bodyPr>
          <a:lstStyle/>
          <a:p>
            <a:r>
              <a:rPr lang="en-GB" sz="2400" b="1" dirty="0" smtClean="0">
                <a:solidFill>
                  <a:srgbClr val="002060"/>
                </a:solidFill>
                <a:latin typeface="Calibri Light" panose="020F0302020204030204" pitchFamily="34" charset="0"/>
              </a:rPr>
              <a:t>As </a:t>
            </a:r>
            <a:r>
              <a:rPr lang="en-GB" sz="2400" b="1" dirty="0">
                <a:solidFill>
                  <a:srgbClr val="002060"/>
                </a:solidFill>
                <a:latin typeface="Calibri Light" panose="020F0302020204030204" pitchFamily="34" charset="0"/>
              </a:rPr>
              <a:t>you can appreciate it is extremely important for us to know the arrangements you set up</a:t>
            </a:r>
          </a:p>
          <a:p>
            <a:r>
              <a:rPr lang="en-GB" sz="2400" b="1" dirty="0" smtClean="0">
                <a:solidFill>
                  <a:srgbClr val="002060"/>
                </a:solidFill>
                <a:latin typeface="Calibri Light" panose="020F0302020204030204" pitchFamily="34" charset="0"/>
              </a:rPr>
              <a:t>to </a:t>
            </a:r>
            <a:r>
              <a:rPr lang="en-GB" sz="2400" b="1" dirty="0">
                <a:solidFill>
                  <a:srgbClr val="002060"/>
                </a:solidFill>
                <a:latin typeface="Calibri Light" panose="020F0302020204030204" pitchFamily="34" charset="0"/>
              </a:rPr>
              <a:t>have your child collected at the end of the day. If you know you will not be collecting your</a:t>
            </a:r>
          </a:p>
          <a:p>
            <a:r>
              <a:rPr lang="en-GB" sz="2400" b="1" dirty="0" smtClean="0">
                <a:solidFill>
                  <a:srgbClr val="002060"/>
                </a:solidFill>
                <a:latin typeface="Calibri Light" panose="020F0302020204030204" pitchFamily="34" charset="0"/>
              </a:rPr>
              <a:t>child </a:t>
            </a:r>
            <a:r>
              <a:rPr lang="en-GB" sz="2400" b="1" dirty="0">
                <a:solidFill>
                  <a:srgbClr val="002060"/>
                </a:solidFill>
                <a:latin typeface="Calibri Light" panose="020F0302020204030204" pitchFamily="34" charset="0"/>
              </a:rPr>
              <a:t>in person</a:t>
            </a:r>
            <a:r>
              <a:rPr lang="en-GB" sz="2400" b="1" dirty="0" smtClean="0">
                <a:solidFill>
                  <a:srgbClr val="002060"/>
                </a:solidFill>
                <a:latin typeface="Calibri Light" panose="020F0302020204030204" pitchFamily="34" charset="0"/>
              </a:rPr>
              <a:t>, please inform </a:t>
            </a:r>
            <a:r>
              <a:rPr lang="en-GB" sz="2400" b="1" dirty="0">
                <a:solidFill>
                  <a:srgbClr val="002060"/>
                </a:solidFill>
                <a:latin typeface="Calibri Light" panose="020F0302020204030204" pitchFamily="34" charset="0"/>
              </a:rPr>
              <a:t>us </a:t>
            </a:r>
            <a:r>
              <a:rPr lang="en-GB" sz="2400" b="1" dirty="0">
                <a:solidFill>
                  <a:srgbClr val="FF0000"/>
                </a:solidFill>
                <a:latin typeface="Calibri Light" panose="020F0302020204030204" pitchFamily="34" charset="0"/>
              </a:rPr>
              <a:t>at the beginning of the </a:t>
            </a:r>
            <a:r>
              <a:rPr lang="en-GB" sz="2400" b="1" dirty="0" smtClean="0">
                <a:solidFill>
                  <a:srgbClr val="FF0000"/>
                </a:solidFill>
                <a:latin typeface="Calibri Light" panose="020F0302020204030204" pitchFamily="34" charset="0"/>
              </a:rPr>
              <a:t>day </a:t>
            </a:r>
            <a:r>
              <a:rPr lang="en-GB" sz="2400" b="1" dirty="0" smtClean="0">
                <a:solidFill>
                  <a:srgbClr val="002060"/>
                </a:solidFill>
                <a:latin typeface="Calibri Light" panose="020F0302020204030204" pitchFamily="34" charset="0"/>
              </a:rPr>
              <a:t>who you have arranged to collect </a:t>
            </a:r>
            <a:r>
              <a:rPr lang="en-GB" sz="2400" b="1" dirty="0" smtClean="0">
                <a:solidFill>
                  <a:srgbClr val="002060"/>
                </a:solidFill>
                <a:latin typeface="Calibri Light" panose="020F0302020204030204" pitchFamily="34" charset="0"/>
              </a:rPr>
              <a:t>your</a:t>
            </a:r>
            <a:r>
              <a:rPr lang="en-GB" sz="2400" b="1" dirty="0">
                <a:solidFill>
                  <a:srgbClr val="002060"/>
                </a:solidFill>
                <a:latin typeface="Calibri Light" panose="020F0302020204030204" pitchFamily="34" charset="0"/>
              </a:rPr>
              <a:t> </a:t>
            </a:r>
            <a:r>
              <a:rPr lang="en-GB" sz="2400" b="1" dirty="0" smtClean="0">
                <a:solidFill>
                  <a:srgbClr val="002060"/>
                </a:solidFill>
                <a:latin typeface="Calibri Light" panose="020F0302020204030204" pitchFamily="34" charset="0"/>
              </a:rPr>
              <a:t>child</a:t>
            </a:r>
            <a:r>
              <a:rPr lang="en-GB" sz="2400" b="1" dirty="0">
                <a:solidFill>
                  <a:srgbClr val="002060"/>
                </a:solidFill>
                <a:latin typeface="Calibri Light" panose="020F0302020204030204" pitchFamily="34" charset="0"/>
              </a:rPr>
              <a:t>. If arrangements change during the day, please ring the school office</a:t>
            </a:r>
            <a:r>
              <a:rPr lang="en-GB" sz="2400" b="1" dirty="0" smtClean="0">
                <a:solidFill>
                  <a:srgbClr val="002060"/>
                </a:solidFill>
                <a:latin typeface="Calibri Light" panose="020F0302020204030204" pitchFamily="34" charset="0"/>
              </a:rPr>
              <a:t>. The school phone number is</a:t>
            </a:r>
          </a:p>
          <a:p>
            <a:pPr algn="ctr"/>
            <a:r>
              <a:rPr lang="en-GB" sz="2400" b="1" dirty="0" smtClean="0">
                <a:solidFill>
                  <a:srgbClr val="002060"/>
                </a:solidFill>
                <a:latin typeface="Calibri Light" panose="020F0302020204030204" pitchFamily="34" charset="0"/>
              </a:rPr>
              <a:t> 01305 782600.</a:t>
            </a:r>
          </a:p>
          <a:p>
            <a:r>
              <a:rPr lang="en-GB" sz="2400" b="1" dirty="0" smtClean="0">
                <a:solidFill>
                  <a:srgbClr val="002060"/>
                </a:solidFill>
                <a:latin typeface="Calibri Light" panose="020F0302020204030204" pitchFamily="34" charset="0"/>
              </a:rPr>
              <a:t>If your child is absent, please inform us before school, either by Parent Mail or by leaving a telephone message. We need to know the reason for your child’s absence every day that they are away.</a:t>
            </a:r>
            <a:r>
              <a:rPr lang="en-GB" sz="2400" b="1" dirty="0">
                <a:solidFill>
                  <a:srgbClr val="002060"/>
                </a:solidFill>
                <a:latin typeface="Calibri Light" panose="020F0302020204030204" pitchFamily="34" charset="0"/>
              </a:rPr>
              <a:t> </a:t>
            </a:r>
            <a:endParaRPr lang="en-US" sz="2400" b="1"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8" y="0"/>
            <a:ext cx="2314881" cy="1378633"/>
          </a:xfrm>
          <a:prstGeom prst="rect">
            <a:avLst/>
          </a:prstGeom>
          <a:noFill/>
          <a:ln>
            <a:noFill/>
          </a:ln>
        </p:spPr>
      </p:pic>
      <p:sp>
        <p:nvSpPr>
          <p:cNvPr id="7" name="Rectangle 6"/>
          <p:cNvSpPr/>
          <p:nvPr/>
        </p:nvSpPr>
        <p:spPr>
          <a:xfrm>
            <a:off x="1980027" y="-53809"/>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Communication</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12290" name="Picture 2" descr="ParentMail — Sutton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2537" y="5623961"/>
            <a:ext cx="1525339" cy="114261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 St Augustine's Primary School Xmas... - Bella Ceramic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844" y="470595"/>
            <a:ext cx="425767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65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71" y="1363993"/>
            <a:ext cx="9315751" cy="5255809"/>
          </a:xfrm>
        </p:spPr>
        <p:txBody>
          <a:bodyPr>
            <a:normAutofit fontScale="92500" lnSpcReduction="10000"/>
          </a:bodyPr>
          <a:lstStyle/>
          <a:p>
            <a:pPr marL="0" indent="0">
              <a:buNone/>
            </a:pPr>
            <a:r>
              <a:rPr lang="en-US" b="1" u="sng" dirty="0" smtClean="0"/>
              <a:t>Morning Routine</a:t>
            </a:r>
          </a:p>
          <a:p>
            <a:pPr marL="0" indent="0">
              <a:buNone/>
            </a:pPr>
            <a:r>
              <a:rPr lang="en-US" dirty="0" smtClean="0"/>
              <a:t>In preparation for all the children in Reception being in full time attendance from Monday 21</a:t>
            </a:r>
            <a:r>
              <a:rPr lang="en-US" baseline="30000" dirty="0" smtClean="0"/>
              <a:t>st</a:t>
            </a:r>
            <a:r>
              <a:rPr lang="en-US" dirty="0" smtClean="0"/>
              <a:t> September, we ask for your continued support in the morning.</a:t>
            </a:r>
          </a:p>
          <a:p>
            <a:pPr marL="0" indent="0">
              <a:buNone/>
            </a:pPr>
            <a:r>
              <a:rPr lang="en-US" dirty="0" smtClean="0"/>
              <a:t>When you prepare to leave your child with us at the </a:t>
            </a:r>
            <a:r>
              <a:rPr lang="en-US" dirty="0" smtClean="0"/>
              <a:t>red foundation stage area </a:t>
            </a:r>
            <a:r>
              <a:rPr lang="en-US" dirty="0" smtClean="0"/>
              <a:t>door</a:t>
            </a:r>
            <a:r>
              <a:rPr lang="en-US" dirty="0" smtClean="0"/>
              <a:t>, please help them take out their drink bottle, lunch box and named fruit from any bag they may have. Then, please help them place these items on our trolley </a:t>
            </a:r>
            <a:r>
              <a:rPr lang="en-US" dirty="0" smtClean="0"/>
              <a:t>and fruit break table, which </a:t>
            </a:r>
            <a:r>
              <a:rPr lang="en-US" dirty="0" smtClean="0"/>
              <a:t>will be positioned in the reception porch as shown in the photo. This then means that when the children are inside the entrance they will have minimal items to carry.</a:t>
            </a:r>
          </a:p>
          <a:p>
            <a:pPr marL="0" indent="0">
              <a:buNone/>
            </a:pPr>
            <a:r>
              <a:rPr lang="en-US" dirty="0" smtClean="0"/>
              <a:t>When the children are all in the room, we will then wheel the trolley inside so that the children can access their items when they need to.</a:t>
            </a:r>
          </a:p>
          <a:p>
            <a:pPr marL="0" indent="0">
              <a:buNone/>
            </a:pPr>
            <a:r>
              <a:rPr lang="en-US" b="1" u="sng" dirty="0" smtClean="0"/>
              <a:t>PE Kits</a:t>
            </a:r>
          </a:p>
          <a:p>
            <a:pPr marL="0" indent="0">
              <a:buNone/>
            </a:pPr>
            <a:r>
              <a:rPr lang="en-US" dirty="0" smtClean="0"/>
              <a:t>We will continue to dress the children once a week for PE and they will then bring their kits home on a Friday. Please can you then return the kit on a Monday. Thank you.</a:t>
            </a:r>
          </a:p>
          <a:p>
            <a:pPr marL="0" indent="0">
              <a:buNone/>
            </a:pPr>
            <a:r>
              <a:rPr lang="en-US" b="1" u="sng" dirty="0" smtClean="0"/>
              <a:t>Spare Clothes</a:t>
            </a:r>
          </a:p>
          <a:p>
            <a:pPr marL="0" indent="0">
              <a:buNone/>
            </a:pPr>
            <a:r>
              <a:rPr lang="en-US" dirty="0" smtClean="0"/>
              <a:t>Please can you provide your child with spare underwear in case they have a wetting accident if you feel your child needs it. This can then stay in a bag on their peg and be used when necessary.</a:t>
            </a:r>
            <a:endParaRPr lang="en-US"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802643" y="2494287"/>
            <a:ext cx="4096697" cy="2458019"/>
          </a:xfrm>
          <a:prstGeom prst="rect">
            <a:avLst/>
          </a:prstGeom>
        </p:spPr>
      </p:pic>
      <p:pic>
        <p:nvPicPr>
          <p:cNvPr id="5" name="Picture 4" descr="Logo small colour"/>
          <p:cNvPicPr/>
          <p:nvPr/>
        </p:nvPicPr>
        <p:blipFill>
          <a:blip r:embed="rId3" cstate="print">
            <a:extLst>
              <a:ext uri="{28A0092B-C50C-407E-A947-70E740481C1C}">
                <a14:useLocalDpi xmlns:a14="http://schemas.microsoft.com/office/drawing/2010/main" val="0"/>
              </a:ext>
            </a:extLst>
          </a:blip>
          <a:srcRect l="22845" t="11891" r="23706" b="13062"/>
          <a:stretch>
            <a:fillRect/>
          </a:stretch>
        </p:blipFill>
        <p:spPr bwMode="auto">
          <a:xfrm>
            <a:off x="882001" y="132294"/>
            <a:ext cx="1249362" cy="1231699"/>
          </a:xfrm>
          <a:prstGeom prst="rect">
            <a:avLst/>
          </a:prstGeom>
          <a:noFill/>
          <a:ln>
            <a:noFill/>
          </a:ln>
        </p:spPr>
      </p:pic>
      <p:sp>
        <p:nvSpPr>
          <p:cNvPr id="6" name="Rectangle 5"/>
          <p:cNvSpPr/>
          <p:nvPr/>
        </p:nvSpPr>
        <p:spPr>
          <a:xfrm>
            <a:off x="3074125" y="132294"/>
            <a:ext cx="6096000" cy="1354217"/>
          </a:xfrm>
          <a:prstGeom prst="rect">
            <a:avLst/>
          </a:prstGeom>
        </p:spPr>
        <p:txBody>
          <a:bodyPr>
            <a:spAutoFit/>
          </a:bodyPr>
          <a:lstStyle/>
          <a:p>
            <a:pPr algn="ctr"/>
            <a:r>
              <a:rPr lang="en-GB" sz="3200" b="1" dirty="0">
                <a:solidFill>
                  <a:srgbClr val="002060"/>
                </a:solidFill>
                <a:latin typeface="Calibri Light" panose="020F0302020204030204" pitchFamily="34" charset="0"/>
              </a:rPr>
              <a:t>Reception Class Presentation</a:t>
            </a:r>
            <a:r>
              <a:rPr lang="en-GB" sz="3200" b="1" dirty="0">
                <a:solidFill>
                  <a:srgbClr val="9900FF"/>
                </a:solidFill>
                <a:latin typeface="Calibri Light" panose="020F0302020204030204" pitchFamily="34" charset="0"/>
              </a:rPr>
              <a:t/>
            </a:r>
            <a:br>
              <a:rPr lang="en-GB" sz="3200" b="1" dirty="0">
                <a:solidFill>
                  <a:srgbClr val="9900FF"/>
                </a:solidFill>
                <a:latin typeface="Calibri Light" panose="020F0302020204030204" pitchFamily="34" charset="0"/>
              </a:rPr>
            </a:br>
            <a:r>
              <a:rPr lang="en-GB" sz="3200" b="1" dirty="0">
                <a:solidFill>
                  <a:srgbClr val="FFC000"/>
                </a:solidFill>
                <a:latin typeface="Calibri Light" panose="020F0302020204030204" pitchFamily="34" charset="0"/>
              </a:rPr>
              <a:t>September 2020</a:t>
            </a:r>
            <a:r>
              <a:rPr lang="en-GB" b="1" dirty="0">
                <a:solidFill>
                  <a:srgbClr val="FF0000"/>
                </a:solidFill>
                <a:latin typeface="Calibri Light" panose="020F0302020204030204" pitchFamily="34" charset="0"/>
              </a:rPr>
              <a:t/>
            </a:r>
            <a:br>
              <a:rPr lang="en-GB" b="1" dirty="0">
                <a:solidFill>
                  <a:srgbClr val="FF0000"/>
                </a:solidFill>
                <a:latin typeface="Calibri Light" panose="020F0302020204030204" pitchFamily="34" charset="0"/>
              </a:rPr>
            </a:br>
            <a:endParaRPr lang="en-GB" dirty="0"/>
          </a:p>
        </p:txBody>
      </p:sp>
      <p:pic>
        <p:nvPicPr>
          <p:cNvPr id="7" name="Picture 6" descr="CAST logo small - FMS"/>
          <p:cNvPicPr/>
          <p:nvPr/>
        </p:nvPicPr>
        <p:blipFill>
          <a:blip r:embed="rId4">
            <a:extLst>
              <a:ext uri="{28A0092B-C50C-407E-A947-70E740481C1C}">
                <a14:useLocalDpi xmlns:a14="http://schemas.microsoft.com/office/drawing/2010/main" val="0"/>
              </a:ext>
            </a:extLst>
          </a:blip>
          <a:srcRect/>
          <a:stretch>
            <a:fillRect/>
          </a:stretch>
        </p:blipFill>
        <p:spPr bwMode="auto">
          <a:xfrm>
            <a:off x="9621982" y="61256"/>
            <a:ext cx="2570018" cy="1496291"/>
          </a:xfrm>
          <a:prstGeom prst="rect">
            <a:avLst/>
          </a:prstGeom>
          <a:noFill/>
          <a:ln>
            <a:noFill/>
          </a:ln>
        </p:spPr>
      </p:pic>
    </p:spTree>
    <p:extLst>
      <p:ext uri="{BB962C8B-B14F-4D97-AF65-F5344CB8AC3E}">
        <p14:creationId xmlns:p14="http://schemas.microsoft.com/office/powerpoint/2010/main" val="224537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882001" y="132294"/>
            <a:ext cx="1249362" cy="1231699"/>
          </a:xfrm>
          <a:prstGeom prst="rect">
            <a:avLst/>
          </a:prstGeom>
          <a:noFill/>
          <a:ln>
            <a:noFill/>
          </a:ln>
        </p:spPr>
      </p:pic>
      <p:sp>
        <p:nvSpPr>
          <p:cNvPr id="5" name="Rectangle 4"/>
          <p:cNvSpPr/>
          <p:nvPr/>
        </p:nvSpPr>
        <p:spPr>
          <a:xfrm>
            <a:off x="3074125" y="132294"/>
            <a:ext cx="6096000" cy="1354217"/>
          </a:xfrm>
          <a:prstGeom prst="rect">
            <a:avLst/>
          </a:prstGeom>
        </p:spPr>
        <p:txBody>
          <a:bodyPr>
            <a:spAutoFit/>
          </a:bodyPr>
          <a:lstStyle/>
          <a:p>
            <a:pPr algn="ctr"/>
            <a:r>
              <a:rPr lang="en-GB" sz="3200" b="1" dirty="0">
                <a:solidFill>
                  <a:srgbClr val="002060"/>
                </a:solidFill>
                <a:latin typeface="Calibri Light" panose="020F0302020204030204" pitchFamily="34" charset="0"/>
              </a:rPr>
              <a:t>Reception Class Presentation</a:t>
            </a:r>
            <a:r>
              <a:rPr lang="en-GB" sz="3200" b="1" dirty="0">
                <a:solidFill>
                  <a:srgbClr val="9900FF"/>
                </a:solidFill>
                <a:latin typeface="Calibri Light" panose="020F0302020204030204" pitchFamily="34" charset="0"/>
              </a:rPr>
              <a:t/>
            </a:r>
            <a:br>
              <a:rPr lang="en-GB" sz="3200" b="1" dirty="0">
                <a:solidFill>
                  <a:srgbClr val="9900FF"/>
                </a:solidFill>
                <a:latin typeface="Calibri Light" panose="020F0302020204030204" pitchFamily="34" charset="0"/>
              </a:rPr>
            </a:br>
            <a:r>
              <a:rPr lang="en-GB" sz="3200" b="1" dirty="0">
                <a:solidFill>
                  <a:srgbClr val="FFC000"/>
                </a:solidFill>
                <a:latin typeface="Calibri Light" panose="020F0302020204030204" pitchFamily="34" charset="0"/>
              </a:rPr>
              <a:t>September 2020</a:t>
            </a:r>
            <a:r>
              <a:rPr lang="en-GB" b="1" dirty="0">
                <a:solidFill>
                  <a:srgbClr val="FF0000"/>
                </a:solidFill>
                <a:latin typeface="Calibri Light" panose="020F0302020204030204" pitchFamily="34" charset="0"/>
              </a:rPr>
              <a:t/>
            </a:r>
            <a:br>
              <a:rPr lang="en-GB" b="1" dirty="0">
                <a:solidFill>
                  <a:srgbClr val="FF0000"/>
                </a:solidFill>
                <a:latin typeface="Calibri Light" panose="020F0302020204030204" pitchFamily="34" charset="0"/>
              </a:rPr>
            </a:br>
            <a:endParaRPr lang="en-GB" dirty="0"/>
          </a:p>
        </p:txBody>
      </p:sp>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61256"/>
            <a:ext cx="2570018" cy="1496291"/>
          </a:xfrm>
          <a:prstGeom prst="rect">
            <a:avLst/>
          </a:prstGeom>
          <a:noFill/>
          <a:ln>
            <a:noFill/>
          </a:ln>
        </p:spPr>
      </p:pic>
      <p:sp>
        <p:nvSpPr>
          <p:cNvPr id="7" name="Content Placeholder 2"/>
          <p:cNvSpPr>
            <a:spLocks noGrp="1"/>
          </p:cNvSpPr>
          <p:nvPr>
            <p:ph idx="1"/>
          </p:nvPr>
        </p:nvSpPr>
        <p:spPr>
          <a:xfrm>
            <a:off x="207071" y="1363993"/>
            <a:ext cx="9315751" cy="5255809"/>
          </a:xfrm>
        </p:spPr>
        <p:txBody>
          <a:bodyPr>
            <a:normAutofit/>
          </a:bodyPr>
          <a:lstStyle/>
          <a:p>
            <a:pPr marL="0" indent="0">
              <a:buNone/>
            </a:pPr>
            <a:r>
              <a:rPr lang="en-US" u="sng" dirty="0" smtClean="0"/>
              <a:t>Medical Conditions</a:t>
            </a:r>
          </a:p>
          <a:p>
            <a:pPr marL="0" indent="0">
              <a:buNone/>
            </a:pPr>
            <a:r>
              <a:rPr lang="en-US" dirty="0" smtClean="0"/>
              <a:t>Thank you for providing us with information regarding any medical conditions your child may have</a:t>
            </a:r>
            <a:r>
              <a:rPr lang="en-US" b="1" dirty="0" smtClean="0">
                <a:solidFill>
                  <a:srgbClr val="FF0000"/>
                </a:solidFill>
              </a:rPr>
              <a:t>. If you are a parent that knows that your child has a medical condition such as asthma or food allergies that you have not directly communicated to us, please could you speak to us as a matter of urgency.</a:t>
            </a:r>
          </a:p>
          <a:p>
            <a:pPr marL="0" indent="0">
              <a:buNone/>
            </a:pPr>
            <a:r>
              <a:rPr lang="en-US" dirty="0" smtClean="0"/>
              <a:t>It is important that we are fully informed of such conditions and in receipt of inhalers that your child may be required to have during the school day.</a:t>
            </a:r>
          </a:p>
          <a:p>
            <a:pPr marL="0" indent="0">
              <a:buNone/>
            </a:pPr>
            <a:r>
              <a:rPr lang="en-US" b="1" u="sng" dirty="0" smtClean="0"/>
              <a:t>Tapestry</a:t>
            </a:r>
          </a:p>
          <a:p>
            <a:pPr marL="0" indent="0">
              <a:buNone/>
            </a:pPr>
            <a:r>
              <a:rPr lang="en-US" dirty="0" smtClean="0"/>
              <a:t>Thank you for all registering on Tapestry. I am aware that some parents are not receiving notifications when a message/observation is sent through. If you have the Tapestry App, we ask you to revisit your settings and if </a:t>
            </a:r>
            <a:r>
              <a:rPr lang="en-US" dirty="0" smtClean="0"/>
              <a:t>necessary, </a:t>
            </a:r>
            <a:r>
              <a:rPr lang="en-US" dirty="0" smtClean="0"/>
              <a:t>change these </a:t>
            </a:r>
            <a:r>
              <a:rPr lang="en-US" dirty="0" smtClean="0"/>
              <a:t>to enable you to </a:t>
            </a:r>
            <a:r>
              <a:rPr lang="en-US" dirty="0" smtClean="0"/>
              <a:t>be alerted when you receive a message. If you do not have the app, please check Tapestry on a regular basis (perhaps once a </a:t>
            </a:r>
            <a:r>
              <a:rPr lang="en-US" dirty="0" smtClean="0"/>
              <a:t>week,) </a:t>
            </a:r>
            <a:r>
              <a:rPr lang="en-US" dirty="0" smtClean="0"/>
              <a:t>as we use </a:t>
            </a:r>
            <a:r>
              <a:rPr lang="en-US" dirty="0" smtClean="0"/>
              <a:t>Tapestry </a:t>
            </a:r>
            <a:r>
              <a:rPr lang="en-US" dirty="0" smtClean="0"/>
              <a:t>to help us effectively communicate with you about your child’s learning in school. Tapestry also allows you to respond to messages and observations directly, thus helping strengthen the link between home and school.</a:t>
            </a:r>
            <a:endParaRPr lang="en-GB" dirty="0"/>
          </a:p>
        </p:txBody>
      </p:sp>
      <p:pic>
        <p:nvPicPr>
          <p:cNvPr id="2050" name="Picture 2" descr="Green cross medical symbol Royalty Free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22" b="17255"/>
          <a:stretch/>
        </p:blipFill>
        <p:spPr bwMode="auto">
          <a:xfrm>
            <a:off x="10056954" y="1662050"/>
            <a:ext cx="2064843" cy="1854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apestry Online Learning Journal - Wembdon Sunshiners Pre-School"/>
          <p:cNvPicPr/>
          <p:nvPr/>
        </p:nvPicPr>
        <p:blipFill>
          <a:blip r:embed="rId5">
            <a:extLst>
              <a:ext uri="{28A0092B-C50C-407E-A947-70E740481C1C}">
                <a14:useLocalDpi xmlns:a14="http://schemas.microsoft.com/office/drawing/2010/main" val="0"/>
              </a:ext>
            </a:extLst>
          </a:blip>
          <a:srcRect/>
          <a:stretch>
            <a:fillRect/>
          </a:stretch>
        </p:blipFill>
        <p:spPr bwMode="auto">
          <a:xfrm>
            <a:off x="9697169" y="4121925"/>
            <a:ext cx="2419644" cy="1049961"/>
          </a:xfrm>
          <a:prstGeom prst="rect">
            <a:avLst/>
          </a:prstGeom>
          <a:noFill/>
          <a:ln>
            <a:noFill/>
          </a:ln>
        </p:spPr>
      </p:pic>
    </p:spTree>
    <p:extLst>
      <p:ext uri="{BB962C8B-B14F-4D97-AF65-F5344CB8AC3E}">
        <p14:creationId xmlns:p14="http://schemas.microsoft.com/office/powerpoint/2010/main" val="367264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882001" y="132294"/>
            <a:ext cx="1249362" cy="1231699"/>
          </a:xfrm>
          <a:prstGeom prst="rect">
            <a:avLst/>
          </a:prstGeom>
          <a:noFill/>
          <a:ln>
            <a:noFill/>
          </a:ln>
        </p:spPr>
      </p:pic>
      <p:pic>
        <p:nvPicPr>
          <p:cNvPr id="5" name="Picture 4"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61256"/>
            <a:ext cx="2570018" cy="1496291"/>
          </a:xfrm>
          <a:prstGeom prst="rect">
            <a:avLst/>
          </a:prstGeom>
          <a:noFill/>
          <a:ln>
            <a:noFill/>
          </a:ln>
        </p:spPr>
      </p:pic>
      <p:sp>
        <p:nvSpPr>
          <p:cNvPr id="6" name="Rectangle 5"/>
          <p:cNvSpPr/>
          <p:nvPr/>
        </p:nvSpPr>
        <p:spPr>
          <a:xfrm>
            <a:off x="3074125" y="132294"/>
            <a:ext cx="6096000" cy="1354217"/>
          </a:xfrm>
          <a:prstGeom prst="rect">
            <a:avLst/>
          </a:prstGeom>
        </p:spPr>
        <p:txBody>
          <a:bodyPr>
            <a:spAutoFit/>
          </a:bodyPr>
          <a:lstStyle/>
          <a:p>
            <a:pPr algn="ctr"/>
            <a:r>
              <a:rPr lang="en-GB" sz="3200" b="1" dirty="0">
                <a:solidFill>
                  <a:srgbClr val="002060"/>
                </a:solidFill>
                <a:latin typeface="Calibri Light" panose="020F0302020204030204" pitchFamily="34" charset="0"/>
              </a:rPr>
              <a:t>Reception Class Presentation</a:t>
            </a:r>
            <a:r>
              <a:rPr lang="en-GB" sz="3200" b="1" dirty="0">
                <a:solidFill>
                  <a:srgbClr val="9900FF"/>
                </a:solidFill>
                <a:latin typeface="Calibri Light" panose="020F0302020204030204" pitchFamily="34" charset="0"/>
              </a:rPr>
              <a:t/>
            </a:r>
            <a:br>
              <a:rPr lang="en-GB" sz="3200" b="1" dirty="0">
                <a:solidFill>
                  <a:srgbClr val="9900FF"/>
                </a:solidFill>
                <a:latin typeface="Calibri Light" panose="020F0302020204030204" pitchFamily="34" charset="0"/>
              </a:rPr>
            </a:br>
            <a:r>
              <a:rPr lang="en-GB" sz="3200" b="1" dirty="0">
                <a:solidFill>
                  <a:srgbClr val="FFC000"/>
                </a:solidFill>
                <a:latin typeface="Calibri Light" panose="020F0302020204030204" pitchFamily="34" charset="0"/>
              </a:rPr>
              <a:t>September 2020</a:t>
            </a:r>
            <a:r>
              <a:rPr lang="en-GB" b="1" dirty="0">
                <a:solidFill>
                  <a:srgbClr val="FF0000"/>
                </a:solidFill>
                <a:latin typeface="Calibri Light" panose="020F0302020204030204" pitchFamily="34" charset="0"/>
              </a:rPr>
              <a:t/>
            </a:r>
            <a:br>
              <a:rPr lang="en-GB" b="1" dirty="0">
                <a:solidFill>
                  <a:srgbClr val="FF0000"/>
                </a:solidFill>
                <a:latin typeface="Calibri Light" panose="020F0302020204030204" pitchFamily="34" charset="0"/>
              </a:rPr>
            </a:br>
            <a:endParaRPr lang="en-GB" dirty="0"/>
          </a:p>
        </p:txBody>
      </p:sp>
      <p:pic>
        <p:nvPicPr>
          <p:cNvPr id="7" name="Picture 6" descr="Tapestry Online Learning Journal - Wembdon Sunshiners Pre-School"/>
          <p:cNvPicPr/>
          <p:nvPr/>
        </p:nvPicPr>
        <p:blipFill>
          <a:blip r:embed="rId4">
            <a:extLst>
              <a:ext uri="{28A0092B-C50C-407E-A947-70E740481C1C}">
                <a14:useLocalDpi xmlns:a14="http://schemas.microsoft.com/office/drawing/2010/main" val="0"/>
              </a:ext>
            </a:extLst>
          </a:blip>
          <a:srcRect/>
          <a:stretch>
            <a:fillRect/>
          </a:stretch>
        </p:blipFill>
        <p:spPr bwMode="auto">
          <a:xfrm>
            <a:off x="406287" y="1486511"/>
            <a:ext cx="2419644" cy="1049961"/>
          </a:xfrm>
          <a:prstGeom prst="rect">
            <a:avLst/>
          </a:prstGeom>
          <a:noFill/>
          <a:ln>
            <a:noFill/>
          </a:ln>
        </p:spPr>
      </p:pic>
      <p:sp>
        <p:nvSpPr>
          <p:cNvPr id="8" name="Rectangle 7"/>
          <p:cNvSpPr/>
          <p:nvPr/>
        </p:nvSpPr>
        <p:spPr>
          <a:xfrm>
            <a:off x="2131363" y="1397699"/>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Celebration Time </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9" name="Picture 2" descr="Download Star Blog Document - Colourful Stars Clipar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9530" y="1016378"/>
            <a:ext cx="1161477" cy="10112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other's Day Handprint Poems » Mother's Day » Surfnetki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21690" y="5085869"/>
            <a:ext cx="2017921" cy="16122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wnload Star Blog Document - Colourful Stars Clipar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3838" y="1051925"/>
            <a:ext cx="1161477" cy="101124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2937123" y="2087622"/>
            <a:ext cx="84451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solidFill>
                  <a:srgbClr val="002060"/>
                </a:solidFill>
                <a:latin typeface="Calibri Light" panose="020F0302020204030204" pitchFamily="34" charset="0"/>
                <a:cs typeface="Calibri Light" panose="020F0302020204030204" pitchFamily="34" charset="0"/>
              </a:rPr>
              <a:t>Every day in Reception we have a ‘Celebration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This time allows the children to share positive</a:t>
            </a:r>
            <a:r>
              <a:rPr kumimoji="0" lang="en-US" altLang="en-US"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achievements with their class.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aseline="0" dirty="0" smtClean="0">
                <a:solidFill>
                  <a:srgbClr val="002060"/>
                </a:solidFill>
                <a:latin typeface="Calibri Light" panose="020F0302020204030204" pitchFamily="34" charset="0"/>
                <a:cs typeface="Calibri Light" panose="020F0302020204030204" pitchFamily="34" charset="0"/>
              </a:rPr>
              <a:t>It’s lovely for us to celebrate the whole child by having positive contributions</a:t>
            </a:r>
            <a:r>
              <a:rPr lang="en-US" altLang="en-US" dirty="0" smtClean="0">
                <a:solidFill>
                  <a:srgbClr val="002060"/>
                </a:solidFill>
                <a:latin typeface="Calibri Light" panose="020F0302020204030204" pitchFamily="34" charset="0"/>
                <a:cs typeface="Calibri Light" panose="020F0302020204030204" pitchFamily="34" charset="0"/>
              </a:rPr>
              <a:t> from home.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solidFill>
                  <a:srgbClr val="002060"/>
                </a:solidFill>
                <a:latin typeface="Calibri Light" panose="020F0302020204030204" pitchFamily="34" charset="0"/>
                <a:cs typeface="Calibri Light" panose="020F0302020204030204" pitchFamily="34" charset="0"/>
              </a:rPr>
              <a:t>This year w</a:t>
            </a:r>
            <a:r>
              <a:rPr kumimoji="0" lang="en-US" altLang="en-US"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e</a:t>
            </a:r>
            <a:r>
              <a:rPr kumimoji="0" lang="en-US" altLang="en-US"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ask you to become involved by communicating home achievements on Tapestry </a:t>
            </a:r>
            <a:r>
              <a:rPr lang="en-US" altLang="en-US" dirty="0" smtClean="0">
                <a:solidFill>
                  <a:srgbClr val="002060"/>
                </a:solidFill>
                <a:latin typeface="Calibri Light" panose="020F0302020204030204" pitchFamily="34" charset="0"/>
                <a:cs typeface="Calibri Light" panose="020F03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aseline="0" dirty="0" smtClean="0">
                <a:solidFill>
                  <a:srgbClr val="002060"/>
                </a:solidFill>
                <a:latin typeface="Calibri Light" panose="020F0302020204030204" pitchFamily="34" charset="0"/>
                <a:cs typeface="Calibri Light" panose="020F0302020204030204" pitchFamily="34" charset="0"/>
              </a:rPr>
              <a:t>We</a:t>
            </a:r>
            <a:r>
              <a:rPr lang="en-US" altLang="en-US" dirty="0" smtClean="0">
                <a:solidFill>
                  <a:srgbClr val="002060"/>
                </a:solidFill>
                <a:latin typeface="Calibri Light" panose="020F0302020204030204" pitchFamily="34" charset="0"/>
                <a:cs typeface="Calibri Light" panose="020F0302020204030204" pitchFamily="34" charset="0"/>
              </a:rPr>
              <a:t> have had celebration time in reception for many years and the children really benefit from the positive response they receive from their </a:t>
            </a:r>
            <a:r>
              <a:rPr lang="en-US" altLang="en-US" dirty="0" smtClean="0">
                <a:solidFill>
                  <a:srgbClr val="002060"/>
                </a:solidFill>
                <a:latin typeface="Calibri Light" panose="020F0302020204030204" pitchFamily="34" charset="0"/>
                <a:cs typeface="Calibri Light" panose="020F0302020204030204" pitchFamily="34" charset="0"/>
              </a:rPr>
              <a:t>classmates </a:t>
            </a:r>
            <a:r>
              <a:rPr lang="en-US" altLang="en-US" dirty="0" smtClean="0">
                <a:solidFill>
                  <a:srgbClr val="002060"/>
                </a:solidFill>
                <a:latin typeface="Calibri Light" panose="020F0302020204030204" pitchFamily="34" charset="0"/>
                <a:cs typeface="Calibri Light" panose="020F0302020204030204" pitchFamily="34" charset="0"/>
              </a:rPr>
              <a:t>and staff.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Here</a:t>
            </a:r>
            <a:r>
              <a:rPr kumimoji="0" lang="en-US" altLang="en-US"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are some examples of ‘Wow’ moments.</a:t>
            </a:r>
            <a:endParaRPr kumimoji="0" lang="en-GB" altLang="en-US"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585912855"/>
              </p:ext>
            </p:extLst>
          </p:nvPr>
        </p:nvGraphicFramePr>
        <p:xfrm>
          <a:off x="3074125" y="4303102"/>
          <a:ext cx="6910563" cy="2377440"/>
        </p:xfrm>
        <a:graphic>
          <a:graphicData uri="http://schemas.openxmlformats.org/drawingml/2006/table">
            <a:tbl>
              <a:tblPr firstRow="1" bandRow="1">
                <a:tableStyleId>{F5AB1C69-6EDB-4FF4-983F-18BD219EF322}</a:tableStyleId>
              </a:tblPr>
              <a:tblGrid>
                <a:gridCol w="2346837">
                  <a:extLst>
                    <a:ext uri="{9D8B030D-6E8A-4147-A177-3AD203B41FA5}">
                      <a16:colId xmlns:a16="http://schemas.microsoft.com/office/drawing/2014/main" val="1336807581"/>
                    </a:ext>
                  </a:extLst>
                </a:gridCol>
                <a:gridCol w="2346837">
                  <a:extLst>
                    <a:ext uri="{9D8B030D-6E8A-4147-A177-3AD203B41FA5}">
                      <a16:colId xmlns:a16="http://schemas.microsoft.com/office/drawing/2014/main" val="4040724720"/>
                    </a:ext>
                  </a:extLst>
                </a:gridCol>
                <a:gridCol w="2216889">
                  <a:extLst>
                    <a:ext uri="{9D8B030D-6E8A-4147-A177-3AD203B41FA5}">
                      <a16:colId xmlns:a16="http://schemas.microsoft.com/office/drawing/2014/main" val="1669771975"/>
                    </a:ext>
                  </a:extLst>
                </a:gridCol>
              </a:tblGrid>
              <a:tr h="935900">
                <a:tc>
                  <a:txBody>
                    <a:bodyPr/>
                    <a:lstStyle/>
                    <a:p>
                      <a:pPr algn="ctr"/>
                      <a:r>
                        <a:rPr lang="en-US" b="1" dirty="0" smtClean="0">
                          <a:solidFill>
                            <a:srgbClr val="002060"/>
                          </a:solidFill>
                          <a:latin typeface="Calibri Light" panose="020F0302020204030204" pitchFamily="34" charset="0"/>
                          <a:cs typeface="Calibri Light" panose="020F0302020204030204" pitchFamily="34" charset="0"/>
                        </a:rPr>
                        <a:t>_______ learned to ride his/her bike with out</a:t>
                      </a:r>
                      <a:r>
                        <a:rPr lang="en-US" b="1" baseline="0" dirty="0" smtClean="0">
                          <a:solidFill>
                            <a:srgbClr val="002060"/>
                          </a:solidFill>
                          <a:latin typeface="Calibri Light" panose="020F0302020204030204" pitchFamily="34" charset="0"/>
                          <a:cs typeface="Calibri Light" panose="020F0302020204030204" pitchFamily="34" charset="0"/>
                        </a:rPr>
                        <a:t> </a:t>
                      </a:r>
                      <a:r>
                        <a:rPr lang="en-US" b="1" baseline="0" dirty="0" err="1" smtClean="0">
                          <a:solidFill>
                            <a:srgbClr val="002060"/>
                          </a:solidFill>
                          <a:latin typeface="Calibri Light" panose="020F0302020204030204" pitchFamily="34" charset="0"/>
                          <a:cs typeface="Calibri Light" panose="020F0302020204030204" pitchFamily="34" charset="0"/>
                        </a:rPr>
                        <a:t>stabilisers</a:t>
                      </a:r>
                      <a:r>
                        <a:rPr lang="en-US" b="1" baseline="0" dirty="0" smtClean="0">
                          <a:solidFill>
                            <a:srgbClr val="002060"/>
                          </a:solidFill>
                          <a:latin typeface="Calibri Light" panose="020F0302020204030204" pitchFamily="34" charset="0"/>
                          <a:cs typeface="Calibri Light" panose="020F0302020204030204" pitchFamily="34" charset="0"/>
                        </a:rPr>
                        <a:t> for the first time this weekend.</a:t>
                      </a:r>
                      <a:endParaRPr lang="en-GB" b="1" dirty="0">
                        <a:solidFill>
                          <a:srgbClr val="002060"/>
                        </a:solidFill>
                        <a:latin typeface="Calibri Light" panose="020F0302020204030204" pitchFamily="34" charset="0"/>
                        <a:cs typeface="Calibri Light" panose="020F0302020204030204" pitchFamily="34" charset="0"/>
                      </a:endParaRPr>
                    </a:p>
                  </a:txBody>
                  <a:tcPr/>
                </a:tc>
                <a:tc>
                  <a:txBody>
                    <a:bodyPr/>
                    <a:lstStyle/>
                    <a:p>
                      <a:r>
                        <a:rPr lang="en-US" b="1" dirty="0" smtClean="0">
                          <a:solidFill>
                            <a:srgbClr val="FF0000"/>
                          </a:solidFill>
                          <a:latin typeface="Calibri Light" panose="020F0302020204030204" pitchFamily="34" charset="0"/>
                          <a:cs typeface="Calibri Light" panose="020F0302020204030204" pitchFamily="34" charset="0"/>
                        </a:rPr>
                        <a:t>_________ helped plant some seeds with grandad at his allotment</a:t>
                      </a:r>
                      <a:r>
                        <a:rPr lang="en-US" b="1" baseline="0" dirty="0" smtClean="0">
                          <a:solidFill>
                            <a:srgbClr val="FF0000"/>
                          </a:solidFill>
                          <a:latin typeface="Calibri Light" panose="020F0302020204030204" pitchFamily="34" charset="0"/>
                          <a:cs typeface="Calibri Light" panose="020F0302020204030204" pitchFamily="34" charset="0"/>
                        </a:rPr>
                        <a:t> yesterday.</a:t>
                      </a:r>
                      <a:endParaRPr lang="en-GB" b="1" dirty="0">
                        <a:solidFill>
                          <a:srgbClr val="FF0000"/>
                        </a:solidFill>
                        <a:latin typeface="Calibri Light" panose="020F0302020204030204" pitchFamily="34" charset="0"/>
                        <a:cs typeface="Calibri Light" panose="020F0302020204030204" pitchFamily="34" charset="0"/>
                      </a:endParaRPr>
                    </a:p>
                  </a:txBody>
                  <a:tcPr/>
                </a:tc>
                <a:tc>
                  <a:txBody>
                    <a:bodyPr/>
                    <a:lstStyle/>
                    <a:p>
                      <a:r>
                        <a:rPr lang="en-US" b="1" dirty="0" smtClean="0">
                          <a:solidFill>
                            <a:srgbClr val="002060"/>
                          </a:solidFill>
                          <a:latin typeface="Calibri Light" panose="020F0302020204030204" pitchFamily="34" charset="0"/>
                          <a:cs typeface="Calibri Light" panose="020F0302020204030204" pitchFamily="34" charset="0"/>
                        </a:rPr>
                        <a:t>___________ helped to lay the table for dinner last night.</a:t>
                      </a:r>
                      <a:endParaRPr lang="en-GB" b="1" dirty="0">
                        <a:solidFill>
                          <a:srgbClr val="002060"/>
                        </a:solidFill>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599366480"/>
                  </a:ext>
                </a:extLst>
              </a:tr>
              <a:tr h="935900">
                <a:tc>
                  <a:txBody>
                    <a:bodyPr/>
                    <a:lstStyle/>
                    <a:p>
                      <a:r>
                        <a:rPr lang="en-US" b="1" dirty="0" smtClean="0">
                          <a:solidFill>
                            <a:srgbClr val="800080"/>
                          </a:solidFill>
                          <a:latin typeface="Calibri Light" panose="020F0302020204030204" pitchFamily="34" charset="0"/>
                          <a:cs typeface="Calibri Light" panose="020F0302020204030204" pitchFamily="34" charset="0"/>
                        </a:rPr>
                        <a:t>Yesterday at dinnertime, ________ ate broccoli for the first time and liked it.</a:t>
                      </a:r>
                      <a:endParaRPr lang="en-GB" b="1" dirty="0">
                        <a:solidFill>
                          <a:srgbClr val="800080"/>
                        </a:solidFill>
                        <a:latin typeface="Calibri Light" panose="020F0302020204030204" pitchFamily="34" charset="0"/>
                        <a:cs typeface="Calibri Light" panose="020F0302020204030204" pitchFamily="34" charset="0"/>
                      </a:endParaRPr>
                    </a:p>
                  </a:txBody>
                  <a:tcPr/>
                </a:tc>
                <a:tc>
                  <a:txBody>
                    <a:bodyPr/>
                    <a:lstStyle/>
                    <a:p>
                      <a:r>
                        <a:rPr lang="en-US" b="1" dirty="0" smtClean="0">
                          <a:solidFill>
                            <a:srgbClr val="FFC000"/>
                          </a:solidFill>
                          <a:latin typeface="Calibri Light" panose="020F0302020204030204" pitchFamily="34" charset="0"/>
                          <a:cs typeface="Calibri Light" panose="020F0302020204030204" pitchFamily="34" charset="0"/>
                        </a:rPr>
                        <a:t>_____________ helped to look after his brother when he fell over yesterday.</a:t>
                      </a:r>
                      <a:endParaRPr lang="en-GB" b="1" dirty="0">
                        <a:solidFill>
                          <a:srgbClr val="FFC000"/>
                        </a:solidFill>
                        <a:latin typeface="Calibri Light" panose="020F0302020204030204" pitchFamily="34" charset="0"/>
                        <a:cs typeface="Calibri Light" panose="020F0302020204030204" pitchFamily="34" charset="0"/>
                      </a:endParaRPr>
                    </a:p>
                  </a:txBody>
                  <a:tcPr/>
                </a:tc>
                <a:tc>
                  <a:txBody>
                    <a:bodyPr/>
                    <a:lstStyle/>
                    <a:p>
                      <a:r>
                        <a:rPr lang="en-US" b="1" dirty="0" smtClean="0">
                          <a:solidFill>
                            <a:srgbClr val="00B050"/>
                          </a:solidFill>
                          <a:latin typeface="Calibri Light" panose="020F0302020204030204" pitchFamily="34" charset="0"/>
                          <a:cs typeface="Calibri Light" panose="020F0302020204030204" pitchFamily="34" charset="0"/>
                        </a:rPr>
                        <a:t>____________ has learned to swim with</a:t>
                      </a:r>
                      <a:r>
                        <a:rPr lang="en-US" b="1" baseline="0" dirty="0" smtClean="0">
                          <a:solidFill>
                            <a:srgbClr val="00B050"/>
                          </a:solidFill>
                          <a:latin typeface="Calibri Light" panose="020F0302020204030204" pitchFamily="34" charset="0"/>
                          <a:cs typeface="Calibri Light" panose="020F0302020204030204" pitchFamily="34" charset="0"/>
                        </a:rPr>
                        <a:t> a float across the pool for the first time.</a:t>
                      </a:r>
                      <a:endParaRPr lang="en-GB" b="1" dirty="0">
                        <a:solidFill>
                          <a:srgbClr val="00B050"/>
                        </a:solidFill>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21629837"/>
                  </a:ext>
                </a:extLst>
              </a:tr>
            </a:tbl>
          </a:graphicData>
        </a:graphic>
      </p:graphicFrame>
      <p:pic>
        <p:nvPicPr>
          <p:cNvPr id="14" name="Picture 6" descr="Image result for Wow sli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287" y="4974450"/>
            <a:ext cx="1911608" cy="126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3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5" name="Picture 4"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
        <p:nvSpPr>
          <p:cNvPr id="6" name="Rectangle 5"/>
          <p:cNvSpPr/>
          <p:nvPr/>
        </p:nvSpPr>
        <p:spPr>
          <a:xfrm>
            <a:off x="1730326" y="2002770"/>
            <a:ext cx="7891656" cy="4708981"/>
          </a:xfrm>
          <a:prstGeom prst="rect">
            <a:avLst/>
          </a:prstGeom>
        </p:spPr>
        <p:txBody>
          <a:bodyPr wrap="square">
            <a:spAutoFit/>
          </a:bodyPr>
          <a:lstStyle/>
          <a:p>
            <a:pPr lvl="0" defTabSz="914400" eaLnBrk="0" fontAlgn="base" hangingPunct="0">
              <a:spcBef>
                <a:spcPct val="0"/>
              </a:spcBef>
              <a:spcAft>
                <a:spcPct val="0"/>
              </a:spcAft>
            </a:pPr>
            <a:r>
              <a:rPr lang="en-GB"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The Catholic Life of our school is at the heart of everything we do</a:t>
            </a:r>
            <a:r>
              <a:rPr lang="en-GB" altLang="en-US"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rPr>
              <a:t>.</a:t>
            </a:r>
          </a:p>
          <a:p>
            <a:pPr marL="285750" lvl="0" indent="-285750" defTabSz="914400" eaLnBrk="0" fontAlgn="base" hangingPunct="0">
              <a:spcBef>
                <a:spcPct val="0"/>
              </a:spcBef>
              <a:spcAft>
                <a:spcPct val="0"/>
              </a:spcAft>
              <a:buFont typeface="Arial" panose="020B0604020202020204" pitchFamily="34" charset="0"/>
              <a:buChar char="•"/>
            </a:pPr>
            <a:endParaRPr lang="en-GB" altLang="en-US" b="1" dirty="0">
              <a:solidFill>
                <a:srgbClr val="002060"/>
              </a:solidFill>
              <a:latin typeface="Calibri Light" panose="020F0302020204030204" pitchFamily="34" charset="0"/>
              <a:cs typeface="Calibri Light" panose="020F0302020204030204" pitchFamily="34" charset="0"/>
            </a:endParaRPr>
          </a:p>
          <a:p>
            <a:pPr lvl="0" defTabSz="914400" eaLnBrk="0" fontAlgn="base" hangingPunct="0">
              <a:spcBef>
                <a:spcPct val="0"/>
              </a:spcBef>
              <a:spcAft>
                <a:spcPct val="0"/>
              </a:spcAft>
            </a:pPr>
            <a:r>
              <a:rPr lang="en-GB"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Our school mission statement is our prayer.</a:t>
            </a:r>
            <a:r>
              <a:rPr lang="en-US"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 </a:t>
            </a:r>
            <a:endParaRPr lang="en-US" altLang="en-US"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endParaRPr>
          </a:p>
          <a:p>
            <a:pPr marL="285750" lvl="0" indent="-285750" defTabSz="914400" eaLnBrk="0" fontAlgn="base" hangingPunct="0">
              <a:spcBef>
                <a:spcPct val="0"/>
              </a:spcBef>
              <a:spcAft>
                <a:spcPct val="0"/>
              </a:spcAft>
              <a:buFont typeface="Arial" panose="020B0604020202020204" pitchFamily="34" charset="0"/>
              <a:buChar char="•"/>
            </a:pPr>
            <a:endParaRPr lang="en-GB" altLang="en-US" b="1" dirty="0">
              <a:solidFill>
                <a:srgbClr val="002060"/>
              </a:solidFill>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4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‘Lead us Lord,</a:t>
            </a:r>
            <a:endParaRPr lang="en-GB" altLang="en-US" sz="2400" b="1" dirty="0">
              <a:solidFill>
                <a:srgbClr val="002060"/>
              </a:solidFill>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4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To Act Justly,</a:t>
            </a:r>
            <a:endParaRPr lang="en-GB" altLang="en-US" sz="2400" b="1" dirty="0">
              <a:solidFill>
                <a:srgbClr val="002060"/>
              </a:solidFill>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4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To Love Tenderly,</a:t>
            </a:r>
            <a:endParaRPr lang="en-GB" altLang="en-US" sz="2400" b="1" dirty="0">
              <a:solidFill>
                <a:srgbClr val="002060"/>
              </a:solidFill>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4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To walk humbly. </a:t>
            </a:r>
            <a:endParaRPr lang="en-GB" altLang="en-US" sz="2400" b="1" dirty="0">
              <a:solidFill>
                <a:srgbClr val="002060"/>
              </a:solidFill>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4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Amen</a:t>
            </a:r>
            <a:r>
              <a:rPr lang="en-GB" altLang="en-US" sz="2400"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rPr>
              <a:t>.’</a:t>
            </a:r>
          </a:p>
          <a:p>
            <a:pPr lvl="0" algn="ctr" defTabSz="914400" eaLnBrk="0" fontAlgn="base" hangingPunct="0">
              <a:spcBef>
                <a:spcPct val="0"/>
              </a:spcBef>
              <a:spcAft>
                <a:spcPct val="0"/>
              </a:spcAft>
            </a:pPr>
            <a:endParaRPr lang="en-GB" altLang="en-US" b="1" dirty="0">
              <a:solidFill>
                <a:srgbClr val="002060"/>
              </a:solidFill>
              <a:latin typeface="Calibri Light" panose="020F0302020204030204" pitchFamily="34" charset="0"/>
              <a:cs typeface="Calibri Light" panose="020F0302020204030204" pitchFamily="34" charset="0"/>
            </a:endParaRPr>
          </a:p>
          <a:p>
            <a:pPr lvl="0" defTabSz="914400" eaLnBrk="0" fontAlgn="base" hangingPunct="0">
              <a:spcBef>
                <a:spcPct val="0"/>
              </a:spcBef>
              <a:spcAft>
                <a:spcPct val="0"/>
              </a:spcAft>
            </a:pPr>
            <a:r>
              <a:rPr lang="en-GB"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We ask the Lord to lead us in our relationships with one another and in to lead us in all our work at school.  </a:t>
            </a:r>
            <a:endParaRPr lang="en-GB" altLang="en-US"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endParaRPr>
          </a:p>
          <a:p>
            <a:pPr lvl="0" defTabSz="914400" eaLnBrk="0" fontAlgn="base" hangingPunct="0">
              <a:spcBef>
                <a:spcPct val="0"/>
              </a:spcBef>
              <a:spcAft>
                <a:spcPct val="0"/>
              </a:spcAft>
            </a:pPr>
            <a:r>
              <a:rPr lang="en-US" altLang="en-US" b="1" dirty="0" smtClean="0">
                <a:solidFill>
                  <a:srgbClr val="002060"/>
                </a:solidFill>
                <a:latin typeface="Calibri Light" panose="020F0302020204030204" pitchFamily="34" charset="0"/>
                <a:cs typeface="Calibri Light" panose="020F0302020204030204" pitchFamily="34" charset="0"/>
              </a:rPr>
              <a:t>We are proud to form part of Our Lady Star of the Sea Parish and work closely with Father Stephen and Deacon Geoffrey .</a:t>
            </a:r>
          </a:p>
          <a:p>
            <a:pPr lvl="0" defTabSz="914400" eaLnBrk="0" fontAlgn="base" hangingPunct="0">
              <a:spcBef>
                <a:spcPct val="0"/>
              </a:spcBef>
              <a:spcAft>
                <a:spcPct val="0"/>
              </a:spcAft>
            </a:pPr>
            <a:r>
              <a:rPr lang="en-GB" altLang="en-US"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rPr>
              <a:t>Our </a:t>
            </a:r>
            <a:r>
              <a:rPr lang="en-GB"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Catholic Life encompasses our work in RE and also the Worship Life of our school.</a:t>
            </a:r>
            <a:endParaRPr lang="en-GB" altLang="en-US" b="1" dirty="0">
              <a:solidFill>
                <a:srgbClr val="002060"/>
              </a:solidFill>
              <a:latin typeface="Calibri Light" panose="020F0302020204030204" pitchFamily="34" charset="0"/>
              <a:cs typeface="Calibri Light" panose="020F0302020204030204" pitchFamily="34" charset="0"/>
            </a:endParaRPr>
          </a:p>
        </p:txBody>
      </p:sp>
      <p:pic>
        <p:nvPicPr>
          <p:cNvPr id="7" name="Picture 6" descr="Image result for jesus the good shepher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5033" y="3074648"/>
            <a:ext cx="1477109" cy="1872472"/>
          </a:xfrm>
          <a:prstGeom prst="rect">
            <a:avLst/>
          </a:prstGeom>
          <a:noFill/>
          <a:ln>
            <a:noFill/>
          </a:ln>
        </p:spPr>
      </p:pic>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506682" y="-82852"/>
            <a:ext cx="7897091" cy="166199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Catholic Life</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r>
              <a:rPr lang="en-GB" sz="3400" b="1" dirty="0" smtClean="0">
                <a:solidFill>
                  <a:srgbClr val="FFC000"/>
                </a:solidFill>
                <a:latin typeface="Calibri Light" panose="020F0302020204030204" pitchFamily="34" charset="0"/>
              </a:rPr>
              <a:t>and </a:t>
            </a:r>
            <a:r>
              <a:rPr lang="en-GB" sz="3400" b="1" dirty="0" smtClean="0">
                <a:solidFill>
                  <a:srgbClr val="FF0000"/>
                </a:solidFill>
                <a:latin typeface="Calibri Light" panose="020F0302020204030204" pitchFamily="34" charset="0"/>
              </a:rPr>
              <a:t/>
            </a:r>
            <a:br>
              <a:rPr lang="en-GB" sz="3400" b="1" dirty="0" smtClean="0">
                <a:solidFill>
                  <a:srgbClr val="FF0000"/>
                </a:solidFill>
                <a:latin typeface="Calibri Light" panose="020F0302020204030204" pitchFamily="34" charset="0"/>
              </a:rPr>
            </a:br>
            <a:r>
              <a:rPr lang="en-GB" sz="3400" b="1" dirty="0" smtClean="0">
                <a:solidFill>
                  <a:srgbClr val="002060"/>
                </a:solidFill>
                <a:latin typeface="Calibri Light" panose="020F0302020204030204" pitchFamily="34" charset="0"/>
              </a:rPr>
              <a:t>Our School Mission Statement </a:t>
            </a:r>
            <a:endParaRPr lang="en-GB" sz="3400" dirty="0">
              <a:solidFill>
                <a:srgbClr val="002060"/>
              </a:solidFill>
              <a:latin typeface="Calibri Light" panose="020F0302020204030204" pitchFamily="34" charset="0"/>
            </a:endParaRPr>
          </a:p>
        </p:txBody>
      </p:sp>
      <p:pic>
        <p:nvPicPr>
          <p:cNvPr id="16" name="Picture 5" descr="gold_christian_cross_svg"/>
          <p:cNvPicPr>
            <a:picLocks noChangeAspect="1" noChangeArrowheads="1"/>
          </p:cNvPicPr>
          <p:nvPr/>
        </p:nvPicPr>
        <p:blipFill>
          <a:blip r:embed="rId5"/>
          <a:srcRect/>
          <a:stretch>
            <a:fillRect/>
          </a:stretch>
        </p:blipFill>
        <p:spPr bwMode="auto">
          <a:xfrm>
            <a:off x="8196150" y="1002323"/>
            <a:ext cx="1425832" cy="1619376"/>
          </a:xfrm>
          <a:prstGeom prst="rect">
            <a:avLst/>
          </a:prstGeom>
          <a:noFill/>
        </p:spPr>
      </p:pic>
      <p:pic>
        <p:nvPicPr>
          <p:cNvPr id="17" name="Picture 16" descr="Image result for st joseph's church weymouth"/>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2898" y="3093423"/>
            <a:ext cx="2522855" cy="1892300"/>
          </a:xfrm>
          <a:prstGeom prst="rect">
            <a:avLst/>
          </a:prstGeom>
          <a:noFill/>
          <a:ln>
            <a:noFill/>
          </a:ln>
        </p:spPr>
      </p:pic>
    </p:spTree>
    <p:extLst>
      <p:ext uri="{BB962C8B-B14F-4D97-AF65-F5344CB8AC3E}">
        <p14:creationId xmlns:p14="http://schemas.microsoft.com/office/powerpoint/2010/main" val="267496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301" y="408697"/>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Our Gospel Values</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
        <p:nvSpPr>
          <p:cNvPr id="7" name="Rectangle 6"/>
          <p:cNvSpPr/>
          <p:nvPr/>
        </p:nvSpPr>
        <p:spPr>
          <a:xfrm>
            <a:off x="3554489" y="1703150"/>
            <a:ext cx="4506817" cy="1477328"/>
          </a:xfrm>
          <a:prstGeom prst="rect">
            <a:avLst/>
          </a:prstGeom>
        </p:spPr>
        <p:txBody>
          <a:bodyPr wrap="square">
            <a:spAutoFit/>
          </a:bodyPr>
          <a:lstStyle/>
          <a:p>
            <a:pPr lvl="0" defTabSz="914400" eaLnBrk="0" fontAlgn="base" hangingPunct="0">
              <a:spcBef>
                <a:spcPct val="0"/>
              </a:spcBef>
              <a:spcAft>
                <a:spcPct val="0"/>
              </a:spcAft>
            </a:pPr>
            <a:r>
              <a:rPr lang="en-US" altLang="en-US" b="1" dirty="0" smtClean="0">
                <a:solidFill>
                  <a:srgbClr val="002060"/>
                </a:solidFill>
                <a:latin typeface="Calibri Light" panose="020F0302020204030204" pitchFamily="34" charset="0"/>
                <a:cs typeface="Calibri Light" panose="020F0302020204030204" pitchFamily="34" charset="0"/>
              </a:rPr>
              <a:t>Our Gospel Values are important to the Catholic </a:t>
            </a:r>
            <a:r>
              <a:rPr lang="en-US" altLang="en-US" b="1" dirty="0">
                <a:solidFill>
                  <a:srgbClr val="002060"/>
                </a:solidFill>
                <a:latin typeface="Calibri Light" panose="020F0302020204030204" pitchFamily="34" charset="0"/>
                <a:cs typeface="Calibri Light" panose="020F0302020204030204" pitchFamily="34" charset="0"/>
              </a:rPr>
              <a:t>L</a:t>
            </a:r>
            <a:r>
              <a:rPr lang="en-US" altLang="en-US" b="1" dirty="0" smtClean="0">
                <a:solidFill>
                  <a:srgbClr val="002060"/>
                </a:solidFill>
                <a:latin typeface="Calibri Light" panose="020F0302020204030204" pitchFamily="34" charset="0"/>
                <a:cs typeface="Calibri Light" panose="020F0302020204030204" pitchFamily="34" charset="0"/>
              </a:rPr>
              <a:t>ife of our school.</a:t>
            </a:r>
          </a:p>
          <a:p>
            <a:pPr lvl="0" defTabSz="914400" eaLnBrk="0" fontAlgn="base" hangingPunct="0">
              <a:spcBef>
                <a:spcPct val="0"/>
              </a:spcBef>
              <a:spcAft>
                <a:spcPct val="0"/>
              </a:spcAft>
            </a:pPr>
            <a:r>
              <a:rPr lang="en-US" altLang="en-US" b="1" dirty="0" smtClean="0">
                <a:solidFill>
                  <a:srgbClr val="002060"/>
                </a:solidFill>
                <a:latin typeface="Calibri Light" panose="020F0302020204030204" pitchFamily="34" charset="0"/>
                <a:cs typeface="Calibri Light" panose="020F0302020204030204" pitchFamily="34" charset="0"/>
              </a:rPr>
              <a:t>They are the qualities that underpin the way we approach our life at school.</a:t>
            </a:r>
          </a:p>
          <a:p>
            <a:pPr lvl="0" defTabSz="914400" eaLnBrk="0" fontAlgn="base" hangingPunct="0">
              <a:spcBef>
                <a:spcPct val="0"/>
              </a:spcBef>
              <a:spcAft>
                <a:spcPct val="0"/>
              </a:spcAft>
            </a:pPr>
            <a:r>
              <a:rPr lang="en-US" altLang="en-US" b="1" dirty="0" smtClean="0">
                <a:solidFill>
                  <a:srgbClr val="002060"/>
                </a:solidFill>
                <a:latin typeface="Calibri Light" panose="020F0302020204030204" pitchFamily="34" charset="0"/>
                <a:cs typeface="Calibri Light" panose="020F0302020204030204" pitchFamily="34" charset="0"/>
              </a:rPr>
              <a:t>Here are our Gospel Values displayed.</a:t>
            </a:r>
            <a:endParaRPr lang="en-GB" altLang="en-US" b="1" dirty="0">
              <a:solidFill>
                <a:srgbClr val="002060"/>
              </a:solidFill>
              <a:latin typeface="Calibri Light" panose="020F0302020204030204" pitchFamily="34" charset="0"/>
              <a:cs typeface="Calibri Light" panose="020F0302020204030204" pitchFamily="34" charset="0"/>
            </a:endParaRPr>
          </a:p>
        </p:txBody>
      </p:sp>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l="33974" t="11118" r="34135" b="11345"/>
          <a:stretch>
            <a:fillRect/>
          </a:stretch>
        </p:blipFill>
        <p:spPr bwMode="auto">
          <a:xfrm>
            <a:off x="44207" y="1743759"/>
            <a:ext cx="1739900" cy="23780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4"/>
          <p:cNvPicPr>
            <a:picLocks noChangeAspect="1" noChangeArrowheads="1"/>
          </p:cNvPicPr>
          <p:nvPr/>
        </p:nvPicPr>
        <p:blipFill>
          <a:blip r:embed="rId5">
            <a:extLst>
              <a:ext uri="{28A0092B-C50C-407E-A947-70E740481C1C}">
                <a14:useLocalDpi xmlns:a14="http://schemas.microsoft.com/office/drawing/2010/main" val="0"/>
              </a:ext>
            </a:extLst>
          </a:blip>
          <a:srcRect l="33813" t="10547" r="33974" b="10776"/>
          <a:stretch>
            <a:fillRect/>
          </a:stretch>
        </p:blipFill>
        <p:spPr bwMode="auto">
          <a:xfrm>
            <a:off x="1846485" y="1710628"/>
            <a:ext cx="1781175" cy="24447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0"/>
          <p:cNvPicPr>
            <a:picLocks noChangeAspect="1" noChangeArrowheads="1"/>
          </p:cNvPicPr>
          <p:nvPr/>
        </p:nvPicPr>
        <p:blipFill>
          <a:blip r:embed="rId6">
            <a:extLst>
              <a:ext uri="{28A0092B-C50C-407E-A947-70E740481C1C}">
                <a14:useLocalDpi xmlns:a14="http://schemas.microsoft.com/office/drawing/2010/main" val="0"/>
              </a:ext>
            </a:extLst>
          </a:blip>
          <a:srcRect l="33974" t="10832" r="34135" b="10776"/>
          <a:stretch>
            <a:fillRect/>
          </a:stretch>
        </p:blipFill>
        <p:spPr bwMode="auto">
          <a:xfrm>
            <a:off x="1856010" y="4314455"/>
            <a:ext cx="1771650" cy="2446337"/>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34134" t="10832" r="33975" b="11916"/>
          <a:stretch>
            <a:fillRect/>
          </a:stretch>
        </p:blipFill>
        <p:spPr bwMode="auto">
          <a:xfrm>
            <a:off x="10280200" y="1683434"/>
            <a:ext cx="17907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l="33974" t="9978" r="34135" b="10776"/>
          <a:stretch>
            <a:fillRect/>
          </a:stretch>
        </p:blipFill>
        <p:spPr bwMode="auto">
          <a:xfrm>
            <a:off x="8287008" y="4290645"/>
            <a:ext cx="1767489" cy="24725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34134" t="10547" r="33975" b="10490"/>
          <a:stretch>
            <a:fillRect/>
          </a:stretch>
        </p:blipFill>
        <p:spPr bwMode="auto">
          <a:xfrm>
            <a:off x="8287009" y="1694713"/>
            <a:ext cx="1767488" cy="2450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rotWithShape="1">
          <a:blip r:embed="rId10" cstate="print">
            <a:extLst>
              <a:ext uri="{28A0092B-C50C-407E-A947-70E740481C1C}">
                <a14:useLocalDpi xmlns:a14="http://schemas.microsoft.com/office/drawing/2010/main" val="0"/>
              </a:ext>
            </a:extLst>
          </a:blip>
          <a:srcRect l="34201" t="9886" r="34163" b="11027"/>
          <a:stretch/>
        </p:blipFill>
        <p:spPr bwMode="auto">
          <a:xfrm>
            <a:off x="32616" y="4290646"/>
            <a:ext cx="1739900" cy="2470146"/>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11" cstate="print">
            <a:extLst>
              <a:ext uri="{28A0092B-C50C-407E-A947-70E740481C1C}">
                <a14:useLocalDpi xmlns:a14="http://schemas.microsoft.com/office/drawing/2010/main" val="0"/>
              </a:ext>
            </a:extLst>
          </a:blip>
          <a:srcRect l="33560" t="9886" r="33735" b="11027"/>
          <a:stretch/>
        </p:blipFill>
        <p:spPr bwMode="auto">
          <a:xfrm>
            <a:off x="10280200" y="4290646"/>
            <a:ext cx="1790700" cy="2470146"/>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3554489" y="4515479"/>
            <a:ext cx="4598716" cy="1200329"/>
          </a:xfrm>
          <a:prstGeom prst="rect">
            <a:avLst/>
          </a:prstGeom>
        </p:spPr>
        <p:txBody>
          <a:bodyPr wrap="square">
            <a:spAutoFit/>
          </a:bodyPr>
          <a:lstStyle/>
          <a:p>
            <a:pPr lvl="0" defTabSz="914400" eaLnBrk="0" fontAlgn="base" hangingPunct="0">
              <a:spcBef>
                <a:spcPct val="0"/>
              </a:spcBef>
              <a:spcAft>
                <a:spcPct val="0"/>
              </a:spcAft>
            </a:pPr>
            <a:r>
              <a:rPr lang="en-GB" b="1" dirty="0">
                <a:solidFill>
                  <a:srgbClr val="002060"/>
                </a:solidFill>
                <a:latin typeface="Calibri Light" panose="020F0302020204030204" pitchFamily="34" charset="0"/>
                <a:cs typeface="Calibri Light" panose="020F0302020204030204" pitchFamily="34" charset="0"/>
              </a:rPr>
              <a:t>We start each week with </a:t>
            </a:r>
            <a:r>
              <a:rPr lang="en-GB" b="1" dirty="0" smtClean="0">
                <a:solidFill>
                  <a:srgbClr val="002060"/>
                </a:solidFill>
                <a:latin typeface="Calibri Light" panose="020F0302020204030204" pitchFamily="34" charset="0"/>
                <a:cs typeface="Calibri Light" panose="020F0302020204030204" pitchFamily="34" charset="0"/>
              </a:rPr>
              <a:t>a virtual </a:t>
            </a:r>
            <a:r>
              <a:rPr lang="en-GB" b="1" dirty="0">
                <a:solidFill>
                  <a:srgbClr val="002060"/>
                </a:solidFill>
                <a:latin typeface="Calibri Light" panose="020F0302020204030204" pitchFamily="34" charset="0"/>
                <a:cs typeface="Calibri Light" panose="020F0302020204030204" pitchFamily="34" charset="0"/>
              </a:rPr>
              <a:t>whole school Liturgy and during this worship time, focus on a gospel value to incorporate into our learning during that week. </a:t>
            </a:r>
            <a:endParaRPr lang="en-GB" altLang="en-US" b="1" dirty="0">
              <a:solidFill>
                <a:srgbClr val="002060"/>
              </a:solidFill>
              <a:latin typeface="Calibri Light" panose="020F0302020204030204" pitchFamily="34" charset="0"/>
              <a:cs typeface="Calibri Light" panose="020F0302020204030204" pitchFamily="34" charset="0"/>
            </a:endParaRPr>
          </a:p>
        </p:txBody>
      </p:sp>
      <p:pic>
        <p:nvPicPr>
          <p:cNvPr id="20" name="Picture 5" descr="gold_christian_cross_svg"/>
          <p:cNvPicPr>
            <a:picLocks noChangeAspect="1" noChangeArrowheads="1"/>
          </p:cNvPicPr>
          <p:nvPr/>
        </p:nvPicPr>
        <p:blipFill>
          <a:blip r:embed="rId12"/>
          <a:srcRect/>
          <a:stretch>
            <a:fillRect/>
          </a:stretch>
        </p:blipFill>
        <p:spPr bwMode="auto">
          <a:xfrm>
            <a:off x="5145451" y="3028879"/>
            <a:ext cx="1425832" cy="1619376"/>
          </a:xfrm>
          <a:prstGeom prst="rect">
            <a:avLst/>
          </a:prstGeom>
          <a:noFill/>
        </p:spPr>
      </p:pic>
    </p:spTree>
    <p:extLst>
      <p:ext uri="{BB962C8B-B14F-4D97-AF65-F5344CB8AC3E}">
        <p14:creationId xmlns:p14="http://schemas.microsoft.com/office/powerpoint/2010/main" val="2623513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402401"/>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Laudato Si’ – On Care for our Common Home</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sp>
        <p:nvSpPr>
          <p:cNvPr id="5" name="Rectangle 2"/>
          <p:cNvSpPr>
            <a:spLocks noChangeArrowheads="1"/>
          </p:cNvSpPr>
          <p:nvPr/>
        </p:nvSpPr>
        <p:spPr bwMode="auto">
          <a:xfrm>
            <a:off x="4009714" y="1550074"/>
            <a:ext cx="12440688" cy="48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097" name="Picture 1" descr="Image result for laudato 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4" y="1628954"/>
            <a:ext cx="3080825" cy="43665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179299" y="1738638"/>
            <a:ext cx="765705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1"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Laudato Si-On Care for the Common Home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1"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An Encyclical Letter from Pope Francis</a:t>
            </a:r>
            <a:r>
              <a:rPr kumimoji="0" lang="en-GB" altLang="en-US" b="1" i="1" strike="noStrike" cap="none" normalizeH="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 </a:t>
            </a:r>
            <a:r>
              <a:rPr kumimoji="0" lang="en-GB" altLang="en-US" b="1" i="1"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on Care for our World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1" u="sng"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We find opportunities through our topic teaching and through explicit RE lessons, to learn about, explore and discuss ways to care for one another and how we as caretakers of our world can learn to care for the environment. The children are encouraged to be mindful of the way they use resources responsibly and are careful in the way they consider energy use both at school and in their own homes.</a:t>
            </a:r>
          </a:p>
          <a:p>
            <a:pPr marR="0" lvl="0" algn="l" defTabSz="914400" rtl="0" eaLnBrk="0" fontAlgn="base" latinLnBrk="0" hangingPunct="0">
              <a:lnSpc>
                <a:spcPct val="100000"/>
              </a:lnSpc>
              <a:spcBef>
                <a:spcPct val="0"/>
              </a:spcBef>
              <a:spcAft>
                <a:spcPct val="0"/>
              </a:spcAft>
              <a:buClrTx/>
              <a:buSzTx/>
              <a:tabLst/>
            </a:pP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Our curriculum is designed to allow children from Reception to Year 6 to consider how we all have a responsibility to care for our home, our planet, our common home.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p:txBody>
      </p:sp>
      <p:pic>
        <p:nvPicPr>
          <p:cNvPr id="8" name="Picture 7" descr="Logo small colour"/>
          <p:cNvPicPr/>
          <p:nvPr/>
        </p:nvPicPr>
        <p:blipFill>
          <a:blip r:embed="rId3"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9" name="Picture 8" descr="CAST logo small - FMS"/>
          <p:cNvPicPr/>
          <p:nvPr/>
        </p:nvPicPr>
        <p:blipFill>
          <a:blip r:embed="rId4">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pic>
        <p:nvPicPr>
          <p:cNvPr id="10" name="Picture 5" descr="gold_christian_cross_svg"/>
          <p:cNvPicPr>
            <a:picLocks noChangeAspect="1" noChangeArrowheads="1"/>
          </p:cNvPicPr>
          <p:nvPr/>
        </p:nvPicPr>
        <p:blipFill>
          <a:blip r:embed="rId5"/>
          <a:srcRect/>
          <a:stretch>
            <a:fillRect/>
          </a:stretch>
        </p:blipFill>
        <p:spPr bwMode="auto">
          <a:xfrm>
            <a:off x="3620628" y="5083880"/>
            <a:ext cx="1425832" cy="1619376"/>
          </a:xfrm>
          <a:prstGeom prst="rect">
            <a:avLst/>
          </a:prstGeom>
          <a:noFill/>
        </p:spPr>
      </p:pic>
      <p:pic>
        <p:nvPicPr>
          <p:cNvPr id="4101" name="Picture 5" descr="Laudato si' inspires new communication project - Vatican New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0152" y="5050302"/>
            <a:ext cx="2937715" cy="165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89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0877" y="261724"/>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Our Curriculum</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
        <p:nvSpPr>
          <p:cNvPr id="7" name="TextBox 6"/>
          <p:cNvSpPr txBox="1"/>
          <p:nvPr/>
        </p:nvSpPr>
        <p:spPr>
          <a:xfrm>
            <a:off x="1740877" y="896126"/>
            <a:ext cx="9318705" cy="2862322"/>
          </a:xfrm>
          <a:prstGeom prst="rect">
            <a:avLst/>
          </a:prstGeom>
          <a:noFill/>
        </p:spPr>
        <p:txBody>
          <a:bodyPr wrap="none" rtlCol="0">
            <a:spAutoFit/>
          </a:bodyPr>
          <a:lstStyle/>
          <a:p>
            <a:r>
              <a:rPr lang="en-GB" b="1" u="sng" dirty="0" smtClean="0"/>
              <a:t>A Creative Curriculum</a:t>
            </a:r>
          </a:p>
          <a:p>
            <a:endParaRPr lang="en-GB" b="1" u="sng" dirty="0" smtClean="0"/>
          </a:p>
          <a:p>
            <a:r>
              <a:rPr lang="en-GB" b="1" dirty="0" smtClean="0">
                <a:solidFill>
                  <a:srgbClr val="002060"/>
                </a:solidFill>
                <a:latin typeface="Calibri Light" panose="020F0302020204030204" pitchFamily="34" charset="0"/>
                <a:cs typeface="Calibri Light" panose="020F0302020204030204" pitchFamily="34" charset="0"/>
              </a:rPr>
              <a:t>Using Laudato Si’ as our curriculum driver, each year group incorporates a range of topics</a:t>
            </a:r>
          </a:p>
          <a:p>
            <a:r>
              <a:rPr lang="en-GB" b="1" dirty="0" smtClean="0">
                <a:solidFill>
                  <a:srgbClr val="002060"/>
                </a:solidFill>
                <a:latin typeface="Calibri Light" panose="020F0302020204030204" pitchFamily="34" charset="0"/>
                <a:cs typeface="Calibri Light" panose="020F0302020204030204" pitchFamily="34" charset="0"/>
              </a:rPr>
              <a:t>which </a:t>
            </a:r>
            <a:r>
              <a:rPr lang="en-GB" b="1" dirty="0" smtClean="0">
                <a:solidFill>
                  <a:srgbClr val="002060"/>
                </a:solidFill>
                <a:latin typeface="Calibri Light" panose="020F0302020204030204" pitchFamily="34" charset="0"/>
                <a:cs typeface="Calibri Light" panose="020F0302020204030204" pitchFamily="34" charset="0"/>
              </a:rPr>
              <a:t>help </a:t>
            </a:r>
            <a:r>
              <a:rPr lang="en-GB" b="1" dirty="0" smtClean="0">
                <a:solidFill>
                  <a:srgbClr val="002060"/>
                </a:solidFill>
                <a:latin typeface="Calibri Light" panose="020F0302020204030204" pitchFamily="34" charset="0"/>
                <a:cs typeface="Calibri Light" panose="020F0302020204030204" pitchFamily="34" charset="0"/>
              </a:rPr>
              <a:t>us teach about care for our common home, whilst also ensuring we teach our children </a:t>
            </a:r>
          </a:p>
          <a:p>
            <a:r>
              <a:rPr lang="en-GB" b="1" dirty="0" smtClean="0">
                <a:solidFill>
                  <a:srgbClr val="002060"/>
                </a:solidFill>
                <a:latin typeface="Calibri Light" panose="020F0302020204030204" pitchFamily="34" charset="0"/>
                <a:cs typeface="Calibri Light" panose="020F0302020204030204" pitchFamily="34" charset="0"/>
              </a:rPr>
              <a:t>progressive  key skills and knowledge.</a:t>
            </a:r>
          </a:p>
          <a:p>
            <a:r>
              <a:rPr lang="en-US" b="1" dirty="0" smtClean="0">
                <a:solidFill>
                  <a:srgbClr val="002060"/>
                </a:solidFill>
                <a:latin typeface="Calibri Light" panose="020F0302020204030204" pitchFamily="34" charset="0"/>
                <a:cs typeface="Calibri Light" panose="020F0302020204030204" pitchFamily="34" charset="0"/>
              </a:rPr>
              <a:t>This year in Reception 2020-2021, our topics are as follows:</a:t>
            </a:r>
          </a:p>
          <a:p>
            <a:endParaRPr lang="en-US" b="1" dirty="0">
              <a:solidFill>
                <a:srgbClr val="002060"/>
              </a:solidFill>
              <a:latin typeface="Calibri Light" panose="020F0302020204030204" pitchFamily="34" charset="0"/>
              <a:cs typeface="Calibri Light" panose="020F0302020204030204" pitchFamily="34" charset="0"/>
            </a:endParaRPr>
          </a:p>
          <a:p>
            <a:endParaRPr lang="en-US" b="1" dirty="0" smtClean="0">
              <a:solidFill>
                <a:srgbClr val="002060"/>
              </a:solidFill>
              <a:latin typeface="Calibri Light" panose="020F0302020204030204" pitchFamily="34" charset="0"/>
              <a:cs typeface="Calibri Light" panose="020F0302020204030204" pitchFamily="34" charset="0"/>
            </a:endParaRPr>
          </a:p>
          <a:p>
            <a:endParaRPr lang="en-US" b="1" dirty="0" smtClean="0">
              <a:solidFill>
                <a:srgbClr val="002060"/>
              </a:solidFill>
              <a:latin typeface="Calibri Light" panose="020F0302020204030204" pitchFamily="34" charset="0"/>
              <a:cs typeface="Calibri Light" panose="020F0302020204030204" pitchFamily="34" charset="0"/>
            </a:endParaRPr>
          </a:p>
          <a:p>
            <a:endParaRPr lang="en-GB" b="1" dirty="0" smtClean="0">
              <a:solidFill>
                <a:srgbClr val="002060"/>
              </a:solidFill>
              <a:latin typeface="Calibri Light" panose="020F0302020204030204" pitchFamily="34" charset="0"/>
              <a:cs typeface="Calibri Light" panose="020F03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58471346"/>
              </p:ext>
            </p:extLst>
          </p:nvPr>
        </p:nvGraphicFramePr>
        <p:xfrm>
          <a:off x="608459" y="2618803"/>
          <a:ext cx="5731841" cy="3840480"/>
        </p:xfrm>
        <a:graphic>
          <a:graphicData uri="http://schemas.openxmlformats.org/drawingml/2006/table">
            <a:tbl>
              <a:tblPr firstRow="1" bandRow="1">
                <a:tableStyleId>{5C22544A-7EE6-4342-B048-85BDC9FD1C3A}</a:tableStyleId>
              </a:tblPr>
              <a:tblGrid>
                <a:gridCol w="1951664">
                  <a:extLst>
                    <a:ext uri="{9D8B030D-6E8A-4147-A177-3AD203B41FA5}">
                      <a16:colId xmlns:a16="http://schemas.microsoft.com/office/drawing/2014/main" val="1219389364"/>
                    </a:ext>
                  </a:extLst>
                </a:gridCol>
                <a:gridCol w="3780177">
                  <a:extLst>
                    <a:ext uri="{9D8B030D-6E8A-4147-A177-3AD203B41FA5}">
                      <a16:colId xmlns:a16="http://schemas.microsoft.com/office/drawing/2014/main" val="2028631666"/>
                    </a:ext>
                  </a:extLst>
                </a:gridCol>
              </a:tblGrid>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Autumn 1</a:t>
                      </a:r>
                    </a:p>
                    <a:p>
                      <a:endParaRPr lang="en-GB" b="1" dirty="0">
                        <a:solidFill>
                          <a:srgbClr val="00206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Our Wonderful World</a:t>
                      </a:r>
                    </a:p>
                    <a:p>
                      <a:endParaRPr lang="en-GB" b="1" dirty="0">
                        <a:solidFill>
                          <a:srgbClr val="002060"/>
                        </a:solidFill>
                      </a:endParaRPr>
                    </a:p>
                  </a:txBody>
                  <a:tcPr/>
                </a:tc>
                <a:extLst>
                  <a:ext uri="{0D108BD9-81ED-4DB2-BD59-A6C34878D82A}">
                    <a16:rowId xmlns:a16="http://schemas.microsoft.com/office/drawing/2014/main" val="568546634"/>
                  </a:ext>
                </a:extLst>
              </a:tr>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Autumn 2 </a:t>
                      </a:r>
                    </a:p>
                    <a:p>
                      <a:endParaRPr lang="en-GB" b="1" dirty="0">
                        <a:solidFill>
                          <a:srgbClr val="00206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Helping Heroes</a:t>
                      </a:r>
                    </a:p>
                    <a:p>
                      <a:endParaRPr lang="en-GB" b="1" dirty="0">
                        <a:solidFill>
                          <a:srgbClr val="002060"/>
                        </a:solidFill>
                      </a:endParaRPr>
                    </a:p>
                  </a:txBody>
                  <a:tcPr/>
                </a:tc>
                <a:extLst>
                  <a:ext uri="{0D108BD9-81ED-4DB2-BD59-A6C34878D82A}">
                    <a16:rowId xmlns:a16="http://schemas.microsoft.com/office/drawing/2014/main" val="1307284510"/>
                  </a:ext>
                </a:extLst>
              </a:tr>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Spring 1</a:t>
                      </a:r>
                    </a:p>
                    <a:p>
                      <a:endParaRPr lang="en-GB" b="1" dirty="0">
                        <a:solidFill>
                          <a:srgbClr val="002060"/>
                        </a:solidFill>
                      </a:endParaRPr>
                    </a:p>
                  </a:txBody>
                  <a:tcPr/>
                </a:tc>
                <a:tc rowSpan="2">
                  <a:txBody>
                    <a:bodyPr/>
                    <a:lstStyle/>
                    <a:p>
                      <a:endParaRPr lang="en-GB" b="1" dirty="0">
                        <a:solidFill>
                          <a:srgbClr val="002060"/>
                        </a:solidFill>
                      </a:endParaRPr>
                    </a:p>
                    <a:p>
                      <a:pPr fontAlgn="t"/>
                      <a:r>
                        <a:rPr lang="en-GB" b="1" dirty="0" smtClean="0">
                          <a:solidFill>
                            <a:srgbClr val="002060"/>
                          </a:solidFill>
                        </a:rPr>
                        <a:t>Take a Trip Around the World</a:t>
                      </a:r>
                    </a:p>
                    <a:p>
                      <a:endParaRPr lang="en-GB" b="1" dirty="0">
                        <a:solidFill>
                          <a:srgbClr val="002060"/>
                        </a:solidFill>
                      </a:endParaRPr>
                    </a:p>
                  </a:txBody>
                  <a:tcPr/>
                </a:tc>
                <a:extLst>
                  <a:ext uri="{0D108BD9-81ED-4DB2-BD59-A6C34878D82A}">
                    <a16:rowId xmlns:a16="http://schemas.microsoft.com/office/drawing/2014/main" val="1040546680"/>
                  </a:ext>
                </a:extLst>
              </a:tr>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Spring 2</a:t>
                      </a:r>
                    </a:p>
                    <a:p>
                      <a:endParaRPr lang="en-GB" b="1" dirty="0">
                        <a:solidFill>
                          <a:srgbClr val="002060"/>
                        </a:solidFill>
                      </a:endParaRPr>
                    </a:p>
                  </a:txBody>
                  <a:tcPr/>
                </a:tc>
                <a:tc vMerge="1">
                  <a:txBody>
                    <a:bodyPr/>
                    <a:lstStyle/>
                    <a:p>
                      <a:endParaRPr lang="en-GB" b="1" dirty="0">
                        <a:solidFill>
                          <a:srgbClr val="002060"/>
                        </a:solidFill>
                      </a:endParaRPr>
                    </a:p>
                  </a:txBody>
                  <a:tcPr/>
                </a:tc>
                <a:extLst>
                  <a:ext uri="{0D108BD9-81ED-4DB2-BD59-A6C34878D82A}">
                    <a16:rowId xmlns:a16="http://schemas.microsoft.com/office/drawing/2014/main" val="4089224509"/>
                  </a:ext>
                </a:extLst>
              </a:tr>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Summer 1</a:t>
                      </a:r>
                    </a:p>
                    <a:p>
                      <a:endParaRPr lang="en-GB" b="1" dirty="0">
                        <a:solidFill>
                          <a:srgbClr val="00206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Get, Set, Grow</a:t>
                      </a:r>
                    </a:p>
                    <a:p>
                      <a:endParaRPr lang="en-GB" b="1" dirty="0">
                        <a:solidFill>
                          <a:srgbClr val="002060"/>
                        </a:solidFill>
                      </a:endParaRPr>
                    </a:p>
                  </a:txBody>
                  <a:tcPr/>
                </a:tc>
                <a:extLst>
                  <a:ext uri="{0D108BD9-81ED-4DB2-BD59-A6C34878D82A}">
                    <a16:rowId xmlns:a16="http://schemas.microsoft.com/office/drawing/2014/main" val="927702353"/>
                  </a:ext>
                </a:extLst>
              </a:tr>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Summer 2</a:t>
                      </a:r>
                    </a:p>
                    <a:p>
                      <a:endParaRPr lang="en-GB" b="1" dirty="0">
                        <a:solidFill>
                          <a:srgbClr val="00206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Growing Up and Moving On.</a:t>
                      </a:r>
                    </a:p>
                    <a:p>
                      <a:endParaRPr lang="en-GB" b="1" dirty="0">
                        <a:solidFill>
                          <a:srgbClr val="002060"/>
                        </a:solidFill>
                      </a:endParaRPr>
                    </a:p>
                  </a:txBody>
                  <a:tcPr/>
                </a:tc>
                <a:extLst>
                  <a:ext uri="{0D108BD9-81ED-4DB2-BD59-A6C34878D82A}">
                    <a16:rowId xmlns:a16="http://schemas.microsoft.com/office/drawing/2014/main" val="152761189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70453514"/>
              </p:ext>
            </p:extLst>
          </p:nvPr>
        </p:nvGraphicFramePr>
        <p:xfrm>
          <a:off x="6582864" y="2651160"/>
          <a:ext cx="5395775" cy="3840480"/>
        </p:xfrm>
        <a:graphic>
          <a:graphicData uri="http://schemas.openxmlformats.org/drawingml/2006/table">
            <a:tbl>
              <a:tblPr firstRow="1" bandRow="1">
                <a:tableStyleId>{5C22544A-7EE6-4342-B048-85BDC9FD1C3A}</a:tableStyleId>
              </a:tblPr>
              <a:tblGrid>
                <a:gridCol w="5395775">
                  <a:extLst>
                    <a:ext uri="{9D8B030D-6E8A-4147-A177-3AD203B41FA5}">
                      <a16:colId xmlns:a16="http://schemas.microsoft.com/office/drawing/2014/main" val="2720687461"/>
                    </a:ext>
                  </a:extLst>
                </a:gridCol>
              </a:tblGrid>
              <a:tr h="3840480">
                <a:tc>
                  <a:txBody>
                    <a:bodyPr/>
                    <a:lstStyle/>
                    <a:p>
                      <a:r>
                        <a:rPr lang="en-US" dirty="0" smtClean="0"/>
                        <a:t>For more information on how we teach Religious Education, English, </a:t>
                      </a:r>
                      <a:r>
                        <a:rPr lang="en-US" dirty="0" err="1" smtClean="0"/>
                        <a:t>Maths</a:t>
                      </a:r>
                      <a:r>
                        <a:rPr lang="en-US" dirty="0" smtClean="0"/>
                        <a:t>, Science, Information Technology ,Physical Education, History, Geography, Art, Design</a:t>
                      </a:r>
                      <a:r>
                        <a:rPr lang="en-US" baseline="0" dirty="0" smtClean="0"/>
                        <a:t> and Technology, Music and Personal, Health and Social Education in the Early Years, please follow this link on the School Website.</a:t>
                      </a:r>
                    </a:p>
                    <a:p>
                      <a:endParaRPr lang="en-US" baseline="0" dirty="0" smtClean="0"/>
                    </a:p>
                    <a:p>
                      <a:r>
                        <a:rPr lang="en-GB" sz="1000" u="sng" dirty="0" smtClean="0">
                          <a:solidFill>
                            <a:srgbClr val="0070C0"/>
                          </a:solidFill>
                        </a:rPr>
                        <a:t>http://www.staugustines.dorset.sch.uk/website/early_years_curriculum/483603</a:t>
                      </a:r>
                    </a:p>
                    <a:p>
                      <a:endParaRPr lang="en-US" sz="800" u="sng" dirty="0" smtClean="0"/>
                    </a:p>
                    <a:p>
                      <a:endParaRPr lang="en-US" sz="800" u="sng" dirty="0" smtClean="0"/>
                    </a:p>
                    <a:p>
                      <a:endParaRPr lang="en-GB" sz="800" u="sng" dirty="0"/>
                    </a:p>
                  </a:txBody>
                  <a:tcPr/>
                </a:tc>
                <a:extLst>
                  <a:ext uri="{0D108BD9-81ED-4DB2-BD59-A6C34878D82A}">
                    <a16:rowId xmlns:a16="http://schemas.microsoft.com/office/drawing/2014/main" val="4120761642"/>
                  </a:ext>
                </a:extLst>
              </a:tr>
            </a:tbl>
          </a:graphicData>
        </a:graphic>
      </p:graphicFrame>
    </p:spTree>
    <p:extLst>
      <p:ext uri="{BB962C8B-B14F-4D97-AF65-F5344CB8AC3E}">
        <p14:creationId xmlns:p14="http://schemas.microsoft.com/office/powerpoint/2010/main" val="646041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430</TotalTime>
  <Words>1705</Words>
  <Application>Microsoft Office PowerPoint</Application>
  <PresentationFormat>Widescreen</PresentationFormat>
  <Paragraphs>121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Evans</dc:creator>
  <cp:lastModifiedBy>Judith Evans</cp:lastModifiedBy>
  <cp:revision>40</cp:revision>
  <dcterms:created xsi:type="dcterms:W3CDTF">2020-05-27T08:54:50Z</dcterms:created>
  <dcterms:modified xsi:type="dcterms:W3CDTF">2020-09-17T16:20:30Z</dcterms:modified>
</cp:coreProperties>
</file>