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27"/>
  </p:notesMasterIdLst>
  <p:handoutMasterIdLst>
    <p:handoutMasterId r:id="rId28"/>
  </p:handoutMasterIdLst>
  <p:sldIdLst>
    <p:sldId id="256" r:id="rId5"/>
    <p:sldId id="257" r:id="rId6"/>
    <p:sldId id="258" r:id="rId7"/>
    <p:sldId id="260" r:id="rId8"/>
    <p:sldId id="274" r:id="rId9"/>
    <p:sldId id="272" r:id="rId10"/>
    <p:sldId id="261" r:id="rId11"/>
    <p:sldId id="262" r:id="rId12"/>
    <p:sldId id="273" r:id="rId13"/>
    <p:sldId id="279" r:id="rId14"/>
    <p:sldId id="264" r:id="rId15"/>
    <p:sldId id="280" r:id="rId16"/>
    <p:sldId id="281" r:id="rId17"/>
    <p:sldId id="267" r:id="rId18"/>
    <p:sldId id="265" r:id="rId19"/>
    <p:sldId id="276" r:id="rId20"/>
    <p:sldId id="277" r:id="rId21"/>
    <p:sldId id="278" r:id="rId22"/>
    <p:sldId id="275" r:id="rId23"/>
    <p:sldId id="268" r:id="rId24"/>
    <p:sldId id="269" r:id="rId25"/>
    <p:sldId id="270" r:id="rId26"/>
  </p:sldIdLst>
  <p:sldSz cx="9144000" cy="5715000" type="screen16x10"/>
  <p:notesSz cx="6797675" cy="9926638"/>
  <p:embeddedFontLst>
    <p:embeddedFont>
      <p:font typeface="Comic Sans MS" panose="030F0702030302020204" pitchFamily="66"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66FF"/>
    <a:srgbClr val="F1F892"/>
    <a:srgbClr val="FFCCFF"/>
    <a:srgbClr val="CC00FF"/>
    <a:srgbClr val="FDE9FD"/>
    <a:srgbClr val="FFE7E7"/>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A73CE-A2E6-B241-2688-375FB89F8C67}" v="859" dt="2020-11-04T21:00:34.170"/>
    <p1510:client id="{B4C6CBBC-0314-CE63-07FE-67C86AB0AA87}" v="602" dt="2020-11-04T17:10:38.389"/>
  </p1510:revLst>
</p1510:revInfo>
</file>

<file path=ppt/tableStyles.xml><?xml version="1.0" encoding="utf-8"?>
<a:tblStyleLst xmlns:a="http://schemas.openxmlformats.org/drawingml/2006/main" def="{C3CEC241-E5EC-4395-B35A-DF44407AA733}">
  <a:tblStyle styleId="{C3CEC241-E5EC-4395-B35A-DF44407AA7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DE0C13D-E745-41E2-85E9-C2306CB4386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snapToGrid="0">
      <p:cViewPr varScale="1">
        <p:scale>
          <a:sx n="82" d="100"/>
          <a:sy n="82" d="100"/>
        </p:scale>
        <p:origin x="11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7600"/>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7600"/>
          </a:xfrm>
          <a:prstGeom prst="rect">
            <a:avLst/>
          </a:prstGeom>
        </p:spPr>
        <p:txBody>
          <a:bodyPr vert="horz" lIns="91294" tIns="45647" rIns="91294" bIns="45647" rtlCol="0"/>
          <a:lstStyle>
            <a:lvl1pPr algn="r">
              <a:defRPr sz="1200"/>
            </a:lvl1pPr>
          </a:lstStyle>
          <a:p>
            <a:fld id="{A7E053A7-2344-4F39-9D74-21E11459A31C}" type="datetimeFigureOut">
              <a:rPr lang="en-GB" smtClean="0"/>
              <a:t>01/01/2021</a:t>
            </a:fld>
            <a:endParaRPr lang="en-GB"/>
          </a:p>
        </p:txBody>
      </p:sp>
      <p:sp>
        <p:nvSpPr>
          <p:cNvPr id="4" name="Footer Placeholder 3"/>
          <p:cNvSpPr>
            <a:spLocks noGrp="1"/>
          </p:cNvSpPr>
          <p:nvPr>
            <p:ph type="ftr" sz="quarter" idx="2"/>
          </p:nvPr>
        </p:nvSpPr>
        <p:spPr>
          <a:xfrm>
            <a:off x="0" y="9429039"/>
            <a:ext cx="2946135" cy="497600"/>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7600"/>
          </a:xfrm>
          <a:prstGeom prst="rect">
            <a:avLst/>
          </a:prstGeom>
        </p:spPr>
        <p:txBody>
          <a:bodyPr vert="horz" lIns="91294" tIns="45647" rIns="91294" bIns="45647" rtlCol="0" anchor="b"/>
          <a:lstStyle>
            <a:lvl1pPr algn="r">
              <a:defRPr sz="1200"/>
            </a:lvl1pPr>
          </a:lstStyle>
          <a:p>
            <a:fld id="{2F5A2ED3-2D97-42DB-B3C1-0A3DC700A470}" type="slidenum">
              <a:rPr lang="en-GB" smtClean="0"/>
              <a:t>‹#›</a:t>
            </a:fld>
            <a:endParaRPr lang="en-GB"/>
          </a:p>
        </p:txBody>
      </p:sp>
    </p:spTree>
    <p:extLst>
      <p:ext uri="{BB962C8B-B14F-4D97-AF65-F5344CB8AC3E}">
        <p14:creationId xmlns:p14="http://schemas.microsoft.com/office/powerpoint/2010/main" val="333479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279" tIns="45627" rIns="91279" bIns="45627"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279" tIns="45627" rIns="91279" bIns="45627"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3"/>
          </a:xfrm>
          <a:prstGeom prst="rect">
            <a:avLst/>
          </a:prstGeom>
          <a:noFill/>
          <a:ln>
            <a:noFill/>
          </a:ln>
        </p:spPr>
        <p:txBody>
          <a:bodyPr spcFirstLastPara="1" wrap="square" lIns="91279" tIns="45627" rIns="91279" bIns="4562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5"/>
            <a:ext cx="2945659" cy="498055"/>
          </a:xfrm>
          <a:prstGeom prst="rect">
            <a:avLst/>
          </a:prstGeom>
          <a:noFill/>
          <a:ln>
            <a:noFill/>
          </a:ln>
        </p:spPr>
        <p:txBody>
          <a:bodyPr spcFirstLastPara="1" wrap="square" lIns="91279" tIns="45627" rIns="91279" bIns="45627"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5"/>
            <a:ext cx="2945659" cy="498055"/>
          </a:xfrm>
          <a:prstGeom prst="rect">
            <a:avLst/>
          </a:prstGeom>
          <a:noFill/>
          <a:ln>
            <a:noFill/>
          </a:ln>
        </p:spPr>
        <p:txBody>
          <a:bodyPr spcFirstLastPara="1" wrap="square" lIns="91279" tIns="45627" rIns="91279" bIns="45627"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ab45e00cd_0_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ab45e00cd_0_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08" name="Google Shape;208;g5ab45e00cd_0_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143775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245571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95c19516_0_41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95c19516_0_41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46" name="Google Shape;346;g5f95c19516_0_41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ab45e00cd_0_15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ab45e00cd_0_15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21" name="Google Shape;321;g5ab45e00cd_0_15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ab45e00cd_0_15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ab45e00cd_0_15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21" name="Google Shape;321;g5ab45e00cd_0_15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16</a:t>
            </a:fld>
            <a:endParaRPr/>
          </a:p>
        </p:txBody>
      </p:sp>
    </p:spTree>
    <p:extLst>
      <p:ext uri="{BB962C8B-B14F-4D97-AF65-F5344CB8AC3E}">
        <p14:creationId xmlns:p14="http://schemas.microsoft.com/office/powerpoint/2010/main" val="129895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908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f95c19516_0_51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f95c19516_0_51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58" name="Google Shape;358;g5f95c19516_0_51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f95c19516_0_60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f95c19516_0_60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71" name="Google Shape;371;g5f95c19516_0_60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f95c19516_0_691: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f95c19516_0_691: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85" name="Google Shape;385;g5f95c19516_0_691: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f95c19516_0_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f95c19516_0_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16" name="Google Shape;216;g5f95c19516_0_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f95c19516_0_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f95c19516_0_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23" name="Google Shape;223;g5f95c19516_0_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ab45e00cd_0_78: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ab45e00cd_0_78: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57" name="Google Shape;257;g5ab45e00cd_0_78: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3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f95c19516_0_10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f95c19516_0_10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69" name="Google Shape;269;g5f95c19516_0_10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95c19516_0_11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95c19516_0_11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80" name="Google Shape;280;g5f95c19516_0_11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95511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935302"/>
            <a:ext cx="7772400" cy="1989600"/>
          </a:xfrm>
          <a:prstGeom prst="rect">
            <a:avLst/>
          </a:prstGeom>
          <a:noFill/>
          <a:ln>
            <a:noFill/>
          </a:ln>
        </p:spPr>
        <p:txBody>
          <a:bodyPr spcFirstLastPara="1" wrap="square" lIns="81650" tIns="40825" rIns="81650" bIns="40825" anchor="b" anchorCtr="0">
            <a:no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7" name="Google Shape;17;p2"/>
          <p:cNvSpPr txBox="1">
            <a:spLocks noGrp="1"/>
          </p:cNvSpPr>
          <p:nvPr>
            <p:ph type="subTitle" idx="1"/>
          </p:nvPr>
        </p:nvSpPr>
        <p:spPr>
          <a:xfrm>
            <a:off x="1143000" y="3001698"/>
            <a:ext cx="6858000" cy="1379700"/>
          </a:xfrm>
          <a:prstGeom prst="rect">
            <a:avLst/>
          </a:prstGeom>
          <a:noFill/>
          <a:ln>
            <a:noFill/>
          </a:ln>
        </p:spPr>
        <p:txBody>
          <a:bodyPr spcFirstLastPara="1" wrap="square" lIns="81650" tIns="40825" rIns="81650" bIns="40825" anchor="t" anchorCtr="0">
            <a:noAutofit/>
          </a:bodyPr>
          <a:lstStyle>
            <a:lvl1pPr lvl="0" algn="ctr">
              <a:lnSpc>
                <a:spcPct val="90000"/>
              </a:lnSpc>
              <a:spcBef>
                <a:spcPts val="900"/>
              </a:spcBef>
              <a:spcAft>
                <a:spcPts val="0"/>
              </a:spcAft>
              <a:buClr>
                <a:schemeClr val="dk1"/>
              </a:buClr>
              <a:buSzPts val="2100"/>
              <a:buNone/>
              <a:defRPr sz="2100"/>
            </a:lvl1pPr>
            <a:lvl2pPr lvl="1" algn="ctr">
              <a:lnSpc>
                <a:spcPct val="90000"/>
              </a:lnSpc>
              <a:spcBef>
                <a:spcPts val="400"/>
              </a:spcBef>
              <a:spcAft>
                <a:spcPts val="0"/>
              </a:spcAft>
              <a:buClr>
                <a:schemeClr val="dk1"/>
              </a:buClr>
              <a:buSzPts val="1800"/>
              <a:buNone/>
              <a:defRPr sz="1800"/>
            </a:lvl2pPr>
            <a:lvl3pPr lvl="2" algn="ctr">
              <a:lnSpc>
                <a:spcPct val="90000"/>
              </a:lnSpc>
              <a:spcBef>
                <a:spcPts val="400"/>
              </a:spcBef>
              <a:spcAft>
                <a:spcPts val="0"/>
              </a:spcAft>
              <a:buClr>
                <a:schemeClr val="dk1"/>
              </a:buClr>
              <a:buSzPts val="1600"/>
              <a:buNone/>
              <a:defRPr sz="1600"/>
            </a:lvl3pPr>
            <a:lvl4pPr lvl="3" algn="ctr">
              <a:lnSpc>
                <a:spcPct val="90000"/>
              </a:lnSpc>
              <a:spcBef>
                <a:spcPts val="400"/>
              </a:spcBef>
              <a:spcAft>
                <a:spcPts val="0"/>
              </a:spcAft>
              <a:buClr>
                <a:schemeClr val="dk1"/>
              </a:buClr>
              <a:buSzPts val="1400"/>
              <a:buNone/>
              <a:defRPr sz="1400"/>
            </a:lvl4pPr>
            <a:lvl5pPr lvl="4" algn="ctr">
              <a:lnSpc>
                <a:spcPct val="90000"/>
              </a:lnSpc>
              <a:spcBef>
                <a:spcPts val="400"/>
              </a:spcBef>
              <a:spcAft>
                <a:spcPts val="0"/>
              </a:spcAft>
              <a:buClr>
                <a:schemeClr val="dk1"/>
              </a:buClr>
              <a:buSzPts val="1400"/>
              <a:buNone/>
              <a:defRPr sz="1400"/>
            </a:lvl5pPr>
            <a:lvl6pPr lvl="5" algn="ctr">
              <a:lnSpc>
                <a:spcPct val="90000"/>
              </a:lnSpc>
              <a:spcBef>
                <a:spcPts val="400"/>
              </a:spcBef>
              <a:spcAft>
                <a:spcPts val="0"/>
              </a:spcAft>
              <a:buClr>
                <a:schemeClr val="dk1"/>
              </a:buClr>
              <a:buSzPts val="1400"/>
              <a:buNone/>
              <a:defRPr sz="1400"/>
            </a:lvl6pPr>
            <a:lvl7pPr lvl="6" algn="ctr">
              <a:lnSpc>
                <a:spcPct val="90000"/>
              </a:lnSpc>
              <a:spcBef>
                <a:spcPts val="400"/>
              </a:spcBef>
              <a:spcAft>
                <a:spcPts val="0"/>
              </a:spcAft>
              <a:buClr>
                <a:schemeClr val="dk1"/>
              </a:buClr>
              <a:buSzPts val="1400"/>
              <a:buNone/>
              <a:defRPr sz="1400"/>
            </a:lvl7pPr>
            <a:lvl8pPr lvl="7" algn="ctr">
              <a:lnSpc>
                <a:spcPct val="90000"/>
              </a:lnSpc>
              <a:spcBef>
                <a:spcPts val="400"/>
              </a:spcBef>
              <a:spcAft>
                <a:spcPts val="0"/>
              </a:spcAft>
              <a:buClr>
                <a:schemeClr val="dk1"/>
              </a:buClr>
              <a:buSzPts val="1400"/>
              <a:buNone/>
              <a:defRPr sz="1400"/>
            </a:lvl8pPr>
            <a:lvl9pPr lvl="8" algn="ctr">
              <a:lnSpc>
                <a:spcPct val="90000"/>
              </a:lnSpc>
              <a:spcBef>
                <a:spcPts val="400"/>
              </a:spcBef>
              <a:spcAft>
                <a:spcPts val="0"/>
              </a:spcAft>
              <a:buClr>
                <a:schemeClr val="dk1"/>
              </a:buClr>
              <a:buSzPts val="1400"/>
              <a:buNone/>
              <a:defRPr sz="1400"/>
            </a:lvl9pPr>
          </a:lstStyle>
          <a:p>
            <a:endParaRPr/>
          </a:p>
        </p:txBody>
      </p:sp>
      <p:sp>
        <p:nvSpPr>
          <p:cNvPr id="18" name="Google Shape;18;p2"/>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9" name="Google Shape;19;p2"/>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0" name="Google Shape;20;p2"/>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74" name="Google Shape;74;p11"/>
          <p:cNvSpPr txBox="1">
            <a:spLocks noGrp="1"/>
          </p:cNvSpPr>
          <p:nvPr>
            <p:ph type="body" idx="1"/>
          </p:nvPr>
        </p:nvSpPr>
        <p:spPr>
          <a:xfrm rot="5400000">
            <a:off x="2758951" y="-608946"/>
            <a:ext cx="3626100" cy="78867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75" name="Google Shape;75;p11"/>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6" name="Google Shape;76;p11"/>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7" name="Google Shape;77;p11"/>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1" y="1740071"/>
            <a:ext cx="4843200" cy="1971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80" name="Google Shape;80;p12"/>
          <p:cNvSpPr txBox="1">
            <a:spLocks noGrp="1"/>
          </p:cNvSpPr>
          <p:nvPr>
            <p:ph type="body" idx="1"/>
          </p:nvPr>
        </p:nvSpPr>
        <p:spPr>
          <a:xfrm rot="5400000">
            <a:off x="1107376" y="-174529"/>
            <a:ext cx="4843200" cy="58008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81" name="Google Shape;81;p12"/>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2" name="Google Shape;82;p12"/>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3" name="Google Shape;83;p12"/>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23" name="Google Shape;23;p3"/>
          <p:cNvSpPr txBox="1">
            <a:spLocks noGrp="1"/>
          </p:cNvSpPr>
          <p:nvPr>
            <p:ph type="body" idx="1"/>
          </p:nvPr>
        </p:nvSpPr>
        <p:spPr>
          <a:xfrm>
            <a:off x="628650" y="1521354"/>
            <a:ext cx="78867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24" name="Google Shape;24;p3"/>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5" name="Google Shape;25;p3"/>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6" name="Google Shape;26;p3"/>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424783"/>
            <a:ext cx="7886700" cy="23772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29" name="Google Shape;29;p4"/>
          <p:cNvSpPr txBox="1">
            <a:spLocks noGrp="1"/>
          </p:cNvSpPr>
          <p:nvPr>
            <p:ph type="body" idx="1"/>
          </p:nvPr>
        </p:nvSpPr>
        <p:spPr>
          <a:xfrm>
            <a:off x="623888" y="3824554"/>
            <a:ext cx="7886700" cy="12501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2100"/>
              <a:buNone/>
              <a:defRPr sz="2100">
                <a:solidFill>
                  <a:schemeClr val="dk1"/>
                </a:solidFill>
              </a:defRPr>
            </a:lvl1pPr>
            <a:lvl2pPr marL="914400" lvl="1" indent="-228600" algn="l">
              <a:lnSpc>
                <a:spcPct val="90000"/>
              </a:lnSpc>
              <a:spcBef>
                <a:spcPts val="4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Clr>
                <a:srgbClr val="888888"/>
              </a:buClr>
              <a:buSzPts val="1400"/>
              <a:buNone/>
              <a:defRPr sz="1400">
                <a:solidFill>
                  <a:srgbClr val="888888"/>
                </a:solidFill>
              </a:defRPr>
            </a:lvl6pPr>
            <a:lvl7pPr marL="3200400" lvl="6" indent="-228600" algn="l">
              <a:lnSpc>
                <a:spcPct val="90000"/>
              </a:lnSpc>
              <a:spcBef>
                <a:spcPts val="400"/>
              </a:spcBef>
              <a:spcAft>
                <a:spcPts val="0"/>
              </a:spcAft>
              <a:buClr>
                <a:srgbClr val="888888"/>
              </a:buClr>
              <a:buSzPts val="1400"/>
              <a:buNone/>
              <a:defRPr sz="1400">
                <a:solidFill>
                  <a:srgbClr val="888888"/>
                </a:solidFill>
              </a:defRPr>
            </a:lvl7pPr>
            <a:lvl8pPr marL="3657600" lvl="7" indent="-228600" algn="l">
              <a:lnSpc>
                <a:spcPct val="90000"/>
              </a:lnSpc>
              <a:spcBef>
                <a:spcPts val="400"/>
              </a:spcBef>
              <a:spcAft>
                <a:spcPts val="0"/>
              </a:spcAft>
              <a:buClr>
                <a:srgbClr val="888888"/>
              </a:buClr>
              <a:buSzPts val="1400"/>
              <a:buNone/>
              <a:defRPr sz="1400">
                <a:solidFill>
                  <a:srgbClr val="888888"/>
                </a:solidFill>
              </a:defRPr>
            </a:lvl8pPr>
            <a:lvl9pPr marL="4114800" lvl="8" indent="-228600" algn="l">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1" name="Google Shape;31;p4"/>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2" name="Google Shape;32;p4"/>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35" name="Google Shape;35;p5"/>
          <p:cNvSpPr txBox="1">
            <a:spLocks noGrp="1"/>
          </p:cNvSpPr>
          <p:nvPr>
            <p:ph type="body" idx="1"/>
          </p:nvPr>
        </p:nvSpPr>
        <p:spPr>
          <a:xfrm>
            <a:off x="628650" y="1521354"/>
            <a:ext cx="38862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36" name="Google Shape;36;p5"/>
          <p:cNvSpPr txBox="1">
            <a:spLocks noGrp="1"/>
          </p:cNvSpPr>
          <p:nvPr>
            <p:ph type="body" idx="2"/>
          </p:nvPr>
        </p:nvSpPr>
        <p:spPr>
          <a:xfrm>
            <a:off x="4629150" y="1521354"/>
            <a:ext cx="38862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37" name="Google Shape;37;p5"/>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8" name="Google Shape;38;p5"/>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9" name="Google Shape;39;p5"/>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42" name="Google Shape;42;p6"/>
          <p:cNvSpPr txBox="1">
            <a:spLocks noGrp="1"/>
          </p:cNvSpPr>
          <p:nvPr>
            <p:ph type="body" idx="1"/>
          </p:nvPr>
        </p:nvSpPr>
        <p:spPr>
          <a:xfrm>
            <a:off x="629842" y="1400969"/>
            <a:ext cx="3868200" cy="686700"/>
          </a:xfrm>
          <a:prstGeom prst="rect">
            <a:avLst/>
          </a:prstGeom>
          <a:noFill/>
          <a:ln>
            <a:noFill/>
          </a:ln>
        </p:spPr>
        <p:txBody>
          <a:bodyPr spcFirstLastPara="1" wrap="square" lIns="81650" tIns="40825" rIns="81650" bIns="40825"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43" name="Google Shape;43;p6"/>
          <p:cNvSpPr txBox="1">
            <a:spLocks noGrp="1"/>
          </p:cNvSpPr>
          <p:nvPr>
            <p:ph type="body" idx="2"/>
          </p:nvPr>
        </p:nvSpPr>
        <p:spPr>
          <a:xfrm>
            <a:off x="629842" y="2087563"/>
            <a:ext cx="3868200" cy="30705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44" name="Google Shape;44;p6"/>
          <p:cNvSpPr txBox="1">
            <a:spLocks noGrp="1"/>
          </p:cNvSpPr>
          <p:nvPr>
            <p:ph type="body" idx="3"/>
          </p:nvPr>
        </p:nvSpPr>
        <p:spPr>
          <a:xfrm>
            <a:off x="4629150" y="1400969"/>
            <a:ext cx="3887400" cy="686700"/>
          </a:xfrm>
          <a:prstGeom prst="rect">
            <a:avLst/>
          </a:prstGeom>
          <a:noFill/>
          <a:ln>
            <a:noFill/>
          </a:ln>
        </p:spPr>
        <p:txBody>
          <a:bodyPr spcFirstLastPara="1" wrap="square" lIns="81650" tIns="40825" rIns="81650" bIns="40825"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45" name="Google Shape;45;p6"/>
          <p:cNvSpPr txBox="1">
            <a:spLocks noGrp="1"/>
          </p:cNvSpPr>
          <p:nvPr>
            <p:ph type="body" idx="4"/>
          </p:nvPr>
        </p:nvSpPr>
        <p:spPr>
          <a:xfrm>
            <a:off x="4629150" y="2087563"/>
            <a:ext cx="3887400" cy="30705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46" name="Google Shape;46;p6"/>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47" name="Google Shape;47;p6"/>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48" name="Google Shape;48;p6"/>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51" name="Google Shape;51;p7"/>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2" name="Google Shape;52;p7"/>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3" name="Google Shape;53;p7"/>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6" name="Google Shape;56;p8"/>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7" name="Google Shape;57;p8"/>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2900"/>
              <a:buFont typeface="Calibri"/>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60" name="Google Shape;60;p9"/>
          <p:cNvSpPr txBox="1">
            <a:spLocks noGrp="1"/>
          </p:cNvSpPr>
          <p:nvPr>
            <p:ph type="body" idx="1"/>
          </p:nvPr>
        </p:nvSpPr>
        <p:spPr>
          <a:xfrm>
            <a:off x="3887391" y="822856"/>
            <a:ext cx="4629300" cy="4061400"/>
          </a:xfrm>
          <a:prstGeom prst="rect">
            <a:avLst/>
          </a:prstGeom>
          <a:noFill/>
          <a:ln>
            <a:noFill/>
          </a:ln>
        </p:spPr>
        <p:txBody>
          <a:bodyPr spcFirstLastPara="1" wrap="square" lIns="81650" tIns="40825" rIns="81650" bIns="40825" anchor="t" anchorCtr="0">
            <a:noAutofit/>
          </a:bodyPr>
          <a:lstStyle>
            <a:lvl1pPr marL="457200" lvl="0" indent="-412750" algn="l">
              <a:lnSpc>
                <a:spcPct val="90000"/>
              </a:lnSpc>
              <a:spcBef>
                <a:spcPts val="900"/>
              </a:spcBef>
              <a:spcAft>
                <a:spcPts val="0"/>
              </a:spcAft>
              <a:buClr>
                <a:schemeClr val="dk1"/>
              </a:buClr>
              <a:buSzPts val="2900"/>
              <a:buChar char="•"/>
              <a:defRPr sz="2900"/>
            </a:lvl1pPr>
            <a:lvl2pPr marL="914400" lvl="1" indent="-387350" algn="l">
              <a:lnSpc>
                <a:spcPct val="90000"/>
              </a:lnSpc>
              <a:spcBef>
                <a:spcPts val="400"/>
              </a:spcBef>
              <a:spcAft>
                <a:spcPts val="0"/>
              </a:spcAft>
              <a:buClr>
                <a:schemeClr val="dk1"/>
              </a:buClr>
              <a:buSzPts val="2500"/>
              <a:buChar char="•"/>
              <a:defRPr sz="2500"/>
            </a:lvl2pPr>
            <a:lvl3pPr marL="1371600" lvl="2" indent="-361950" algn="l">
              <a:lnSpc>
                <a:spcPct val="90000"/>
              </a:lnSpc>
              <a:spcBef>
                <a:spcPts val="400"/>
              </a:spcBef>
              <a:spcAft>
                <a:spcPts val="0"/>
              </a:spcAft>
              <a:buClr>
                <a:schemeClr val="dk1"/>
              </a:buClr>
              <a:buSzPts val="2100"/>
              <a:buChar char="•"/>
              <a:defRPr sz="21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300"/>
              <a:buNone/>
              <a:defRPr sz="13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3" name="Google Shape;63;p9"/>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4" name="Google Shape;64;p9"/>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2900"/>
              <a:buFont typeface="Calibri"/>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67" name="Google Shape;67;p10"/>
          <p:cNvSpPr>
            <a:spLocks noGrp="1"/>
          </p:cNvSpPr>
          <p:nvPr>
            <p:ph type="pic" idx="2"/>
          </p:nvPr>
        </p:nvSpPr>
        <p:spPr>
          <a:xfrm>
            <a:off x="3887391" y="822856"/>
            <a:ext cx="4629300" cy="4061400"/>
          </a:xfrm>
          <a:prstGeom prst="rect">
            <a:avLst/>
          </a:prstGeom>
          <a:noFill/>
          <a:ln>
            <a:noFill/>
          </a:ln>
        </p:spPr>
        <p:txBody>
          <a:bodyPr spcFirstLastPara="1" wrap="square" lIns="81650" tIns="40825" rIns="81650" bIns="40825" anchor="t" anchorCtr="0">
            <a:noAutofit/>
          </a:bodyPr>
          <a:lstStyle>
            <a:lvl1pPr marR="0" lvl="0" algn="l" rtl="0">
              <a:lnSpc>
                <a:spcPct val="90000"/>
              </a:lnSpc>
              <a:spcBef>
                <a:spcPts val="9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300"/>
              <a:buNone/>
              <a:defRPr sz="13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0" name="Google Shape;70;p10"/>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1" name="Google Shape;71;p10"/>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600"/>
            </a:lvl2pPr>
            <a:lvl3pPr lvl="2">
              <a:spcBef>
                <a:spcPts val="0"/>
              </a:spcBef>
              <a:spcAft>
                <a:spcPts val="0"/>
              </a:spcAft>
              <a:buSzPts val="1300"/>
              <a:buNone/>
              <a:defRPr sz="1600"/>
            </a:lvl3pPr>
            <a:lvl4pPr lvl="3">
              <a:spcBef>
                <a:spcPts val="0"/>
              </a:spcBef>
              <a:spcAft>
                <a:spcPts val="0"/>
              </a:spcAft>
              <a:buSzPts val="1300"/>
              <a:buNone/>
              <a:defRPr sz="1600"/>
            </a:lvl4pPr>
            <a:lvl5pPr lvl="4">
              <a:spcBef>
                <a:spcPts val="0"/>
              </a:spcBef>
              <a:spcAft>
                <a:spcPts val="0"/>
              </a:spcAft>
              <a:buSzPts val="1300"/>
              <a:buNone/>
              <a:defRPr sz="1600"/>
            </a:lvl5pPr>
            <a:lvl6pPr lvl="5">
              <a:spcBef>
                <a:spcPts val="0"/>
              </a:spcBef>
              <a:spcAft>
                <a:spcPts val="0"/>
              </a:spcAft>
              <a:buSzPts val="1300"/>
              <a:buNone/>
              <a:defRPr sz="1600"/>
            </a:lvl6pPr>
            <a:lvl7pPr lvl="6">
              <a:spcBef>
                <a:spcPts val="0"/>
              </a:spcBef>
              <a:spcAft>
                <a:spcPts val="0"/>
              </a:spcAft>
              <a:buSzPts val="1300"/>
              <a:buNone/>
              <a:defRPr sz="1600"/>
            </a:lvl7pPr>
            <a:lvl8pPr lvl="7">
              <a:spcBef>
                <a:spcPts val="0"/>
              </a:spcBef>
              <a:spcAft>
                <a:spcPts val="0"/>
              </a:spcAft>
              <a:buSzPts val="1300"/>
              <a:buNone/>
              <a:defRPr sz="1600"/>
            </a:lvl8pPr>
            <a:lvl9pPr lvl="8">
              <a:spcBef>
                <a:spcPts val="0"/>
              </a:spcBef>
              <a:spcAft>
                <a:spcPts val="0"/>
              </a:spcAft>
              <a:buSzPts val="1300"/>
              <a:buNone/>
              <a:defRPr sz="16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81650" tIns="40825" rIns="81650" bIns="40825" anchor="t" anchorCtr="0">
            <a:noAutofit/>
          </a:bodyPr>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441080" y="2377184"/>
            <a:ext cx="7886700" cy="2241708"/>
          </a:xfrm>
          <a:prstGeom prst="rect">
            <a:avLst/>
          </a:prstGeom>
        </p:spPr>
        <p:txBody>
          <a:bodyPr spcFirstLastPara="1" wrap="square" lIns="81650" tIns="40825" rIns="81650" bIns="40825" anchor="ctr" anchorCtr="0">
            <a:noAutofit/>
          </a:bodyPr>
          <a:lstStyle/>
          <a:p>
            <a:pPr marL="0" lvl="0" indent="0" algn="ctr" rtl="0">
              <a:spcBef>
                <a:spcPts val="0"/>
              </a:spcBef>
              <a:spcAft>
                <a:spcPts val="0"/>
              </a:spcAft>
              <a:buNone/>
            </a:pPr>
            <a:r>
              <a:rPr lang="en-US" b="1" dirty="0"/>
              <a:t>KNOWLEDGE ORGANISER</a:t>
            </a:r>
            <a:br>
              <a:rPr lang="en-US" b="1" dirty="0"/>
            </a:br>
            <a:r>
              <a:rPr lang="en-US" b="1" dirty="0"/>
              <a:t>Year </a:t>
            </a:r>
            <a:r>
              <a:rPr lang="en-US" b="1" dirty="0" smtClean="0"/>
              <a:t>4</a:t>
            </a:r>
            <a:br>
              <a:rPr lang="en-US" b="1" dirty="0" smtClean="0"/>
            </a:br>
            <a:r>
              <a:rPr lang="en-US" b="1" dirty="0"/>
              <a:t/>
            </a:r>
            <a:br>
              <a:rPr lang="en-US" b="1" dirty="0"/>
            </a:br>
            <a:r>
              <a:rPr lang="en-US" b="1" dirty="0" smtClean="0"/>
              <a:t>Amazing Amazon</a:t>
            </a:r>
            <a:endParaRPr b="1" dirty="0"/>
          </a:p>
        </p:txBody>
      </p:sp>
      <p:pic>
        <p:nvPicPr>
          <p:cNvPr id="2" name="Picture 1"/>
          <p:cNvPicPr>
            <a:picLocks noChangeAspect="1"/>
          </p:cNvPicPr>
          <p:nvPr/>
        </p:nvPicPr>
        <p:blipFill>
          <a:blip r:embed="rId3"/>
          <a:stretch>
            <a:fillRect/>
          </a:stretch>
        </p:blipFill>
        <p:spPr>
          <a:xfrm>
            <a:off x="6956779" y="420391"/>
            <a:ext cx="1851647" cy="2022570"/>
          </a:xfrm>
          <a:prstGeom prst="rect">
            <a:avLst/>
          </a:prstGeom>
        </p:spPr>
      </p:pic>
      <p:pic>
        <p:nvPicPr>
          <p:cNvPr id="3" name="Picture 2"/>
          <p:cNvPicPr>
            <a:picLocks noChangeAspect="1"/>
          </p:cNvPicPr>
          <p:nvPr/>
        </p:nvPicPr>
        <p:blipFill rotWithShape="1">
          <a:blip r:embed="rId4"/>
          <a:srcRect l="17182" t="6989" r="17342" b="16647"/>
          <a:stretch/>
        </p:blipFill>
        <p:spPr>
          <a:xfrm>
            <a:off x="329277" y="420391"/>
            <a:ext cx="2062230" cy="1521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3" name="Google Shape;313;p48"/>
          <p:cNvSpPr txBox="1"/>
          <p:nvPr/>
        </p:nvSpPr>
        <p:spPr>
          <a:xfrm>
            <a:off x="102280" y="86492"/>
            <a:ext cx="4575104"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Calibri"/>
                <a:ea typeface="Calibri"/>
                <a:cs typeface="Calibri"/>
                <a:sym typeface="Calibri"/>
              </a:rPr>
              <a:t>Maths</a:t>
            </a:r>
            <a:r>
              <a:rPr lang="en-US" sz="2000" b="1" dirty="0">
                <a:solidFill>
                  <a:schemeClr val="dk1"/>
                </a:solidFill>
                <a:latin typeface="Calibri"/>
                <a:ea typeface="Calibri"/>
                <a:cs typeface="Calibri"/>
                <a:sym typeface="Calibri"/>
              </a:rPr>
              <a:t> </a:t>
            </a:r>
            <a:r>
              <a:rPr lang="en-US" sz="2000" b="1" dirty="0" smtClean="0">
                <a:solidFill>
                  <a:schemeClr val="dk1"/>
                </a:solidFill>
                <a:latin typeface="Calibri"/>
                <a:ea typeface="Calibri"/>
                <a:cs typeface="Calibri"/>
                <a:sym typeface="Calibri"/>
              </a:rPr>
              <a:t>– multiplication and division  </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2280" y="668250"/>
            <a:ext cx="1314633" cy="4753638"/>
          </a:xfrm>
          <a:prstGeom prst="rect">
            <a:avLst/>
          </a:prstGeom>
        </p:spPr>
      </p:pic>
      <p:pic>
        <p:nvPicPr>
          <p:cNvPr id="3" name="Picture 2"/>
          <p:cNvPicPr>
            <a:picLocks noChangeAspect="1"/>
          </p:cNvPicPr>
          <p:nvPr/>
        </p:nvPicPr>
        <p:blipFill>
          <a:blip r:embed="rId4"/>
          <a:stretch>
            <a:fillRect/>
          </a:stretch>
        </p:blipFill>
        <p:spPr>
          <a:xfrm>
            <a:off x="4818185" y="119446"/>
            <a:ext cx="4325815" cy="3616304"/>
          </a:xfrm>
          <a:prstGeom prst="rect">
            <a:avLst/>
          </a:prstGeom>
        </p:spPr>
      </p:pic>
      <p:pic>
        <p:nvPicPr>
          <p:cNvPr id="4" name="Picture 3"/>
          <p:cNvPicPr>
            <a:picLocks noChangeAspect="1"/>
          </p:cNvPicPr>
          <p:nvPr/>
        </p:nvPicPr>
        <p:blipFill>
          <a:blip r:embed="rId5"/>
          <a:stretch>
            <a:fillRect/>
          </a:stretch>
        </p:blipFill>
        <p:spPr>
          <a:xfrm>
            <a:off x="2389832" y="3690184"/>
            <a:ext cx="6754168" cy="2076740"/>
          </a:xfrm>
          <a:prstGeom prst="rect">
            <a:avLst/>
          </a:prstGeom>
        </p:spPr>
      </p:pic>
      <p:sp>
        <p:nvSpPr>
          <p:cNvPr id="10" name="Google Shape;316;p48"/>
          <p:cNvSpPr txBox="1"/>
          <p:nvPr/>
        </p:nvSpPr>
        <p:spPr>
          <a:xfrm>
            <a:off x="1416913" y="557850"/>
            <a:ext cx="3260471" cy="1477073"/>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a:buClr>
                <a:schemeClr val="dk1"/>
              </a:buClr>
              <a:buSzPts val="1100"/>
            </a:pPr>
            <a:r>
              <a:rPr lang="en-GB" sz="1100" b="1" dirty="0">
                <a:solidFill>
                  <a:schemeClr val="dk1"/>
                </a:solidFill>
                <a:latin typeface="Comic Sans MS" panose="030F0702030302020204" pitchFamily="66" charset="0"/>
                <a:ea typeface="Calibri"/>
                <a:cs typeface="Calibri"/>
                <a:sym typeface="Calibri"/>
              </a:rPr>
              <a:t>This half term we are learning </a:t>
            </a:r>
            <a:r>
              <a:rPr lang="en-GB" sz="1100" b="1" dirty="0" smtClean="0">
                <a:solidFill>
                  <a:schemeClr val="dk1"/>
                </a:solidFill>
                <a:latin typeface="Comic Sans MS" panose="030F0702030302020204" pitchFamily="66" charset="0"/>
                <a:ea typeface="Calibri"/>
                <a:cs typeface="Calibri"/>
                <a:sym typeface="Calibri"/>
              </a:rPr>
              <a:t>to : </a:t>
            </a:r>
          </a:p>
          <a:p>
            <a:pPr>
              <a:buClr>
                <a:schemeClr val="dk1"/>
              </a:buClr>
              <a:buSzPts val="1100"/>
            </a:pPr>
            <a:r>
              <a:rPr lang="en-US" sz="1100" b="1" dirty="0" smtClean="0">
                <a:solidFill>
                  <a:schemeClr val="dk1"/>
                </a:solidFill>
                <a:latin typeface="Comic Sans MS" panose="030F0702030302020204" pitchFamily="66" charset="0"/>
                <a:ea typeface="Calibri"/>
                <a:cs typeface="Calibri"/>
                <a:sym typeface="Calibri"/>
              </a:rPr>
              <a:t>Multiply </a:t>
            </a:r>
            <a:r>
              <a:rPr lang="en-US" sz="1100" b="1" dirty="0">
                <a:solidFill>
                  <a:schemeClr val="dk1"/>
                </a:solidFill>
                <a:latin typeface="Comic Sans MS" panose="030F0702030302020204" pitchFamily="66" charset="0"/>
                <a:ea typeface="Calibri"/>
                <a:cs typeface="Calibri"/>
                <a:sym typeface="Calibri"/>
              </a:rPr>
              <a:t>and </a:t>
            </a:r>
            <a:r>
              <a:rPr lang="en-US" sz="1100" b="1" dirty="0" smtClean="0">
                <a:solidFill>
                  <a:schemeClr val="dk1"/>
                </a:solidFill>
                <a:latin typeface="Comic Sans MS" panose="030F0702030302020204" pitchFamily="66" charset="0"/>
                <a:ea typeface="Calibri"/>
                <a:cs typeface="Calibri"/>
                <a:sym typeface="Calibri"/>
              </a:rPr>
              <a:t>divide.</a:t>
            </a:r>
            <a:endParaRPr lang="en-GB" sz="1100" b="1" dirty="0" smtClean="0">
              <a:solidFill>
                <a:schemeClr val="dk1"/>
              </a:solidFill>
              <a:latin typeface="Comic Sans MS" panose="030F0702030302020204" pitchFamily="66" charset="0"/>
              <a:ea typeface="Calibri"/>
              <a:cs typeface="Calibri"/>
              <a:sym typeface="Calibri"/>
            </a:endParaRPr>
          </a:p>
          <a:p>
            <a:pPr>
              <a:buClr>
                <a:schemeClr val="dk1"/>
              </a:buClr>
              <a:buSzPts val="1100"/>
            </a:pPr>
            <a:r>
              <a:rPr lang="en-US" sz="1100" b="1" dirty="0" smtClean="0">
                <a:solidFill>
                  <a:schemeClr val="dk1"/>
                </a:solidFill>
                <a:latin typeface="Comic Sans MS" panose="030F0702030302020204" pitchFamily="66" charset="0"/>
                <a:ea typeface="Calibri"/>
                <a:cs typeface="Calibri"/>
                <a:sym typeface="Calibri"/>
              </a:rPr>
              <a:t>Measure area.                                                          Use and understand fractions.</a:t>
            </a:r>
            <a:endParaRPr lang="en-US" sz="1100" b="1" dirty="0">
              <a:solidFill>
                <a:schemeClr val="dk1"/>
              </a:solidFill>
              <a:latin typeface="Comic Sans MS" panose="030F0702030302020204" pitchFamily="66" charset="0"/>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omic Sans MS" panose="030F0702030302020204" pitchFamily="66" charset="0"/>
                <a:ea typeface="Calibri"/>
                <a:cs typeface="Calibri"/>
                <a:sym typeface="Calibri"/>
              </a:rPr>
              <a:t>		</a:t>
            </a:r>
            <a:endParaRPr lang="en-GB" sz="1100" dirty="0">
              <a:solidFill>
                <a:schemeClr val="dk1"/>
              </a:solidFill>
              <a:latin typeface="Comic Sans MS" panose="030F0702030302020204" pitchFamily="66" charset="0"/>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dirty="0">
                <a:solidFill>
                  <a:schemeClr val="dk1"/>
                </a:solidFill>
                <a:latin typeface="Comic Sans MS" panose="030F0702030302020204" pitchFamily="66" charset="0"/>
                <a:ea typeface="Calibri"/>
                <a:cs typeface="Calibri"/>
                <a:sym typeface="Calibri"/>
              </a:rPr>
              <a:t>TIMES TABLES </a:t>
            </a:r>
            <a:r>
              <a:rPr lang="en-GB" sz="1100" dirty="0">
                <a:solidFill>
                  <a:schemeClr val="dk1"/>
                </a:solidFill>
                <a:latin typeface="Comic Sans MS" panose="030F0702030302020204" pitchFamily="66" charset="0"/>
                <a:ea typeface="Calibri"/>
                <a:cs typeface="Calibri"/>
                <a:sym typeface="Calibri"/>
              </a:rPr>
              <a:t>– Are a vital part of school learning. Please support your child as much as possible with learning all their times tables.</a:t>
            </a:r>
            <a:endParaRPr sz="1100" b="1" dirty="0">
              <a:solidFill>
                <a:schemeClr val="dk1"/>
              </a:solidFill>
              <a:latin typeface="Comic Sans MS" panose="030F0702030302020204" pitchFamily="66" charset="0"/>
              <a:ea typeface="Calibri"/>
              <a:cs typeface="Calibri"/>
              <a:sym typeface="Calibri"/>
            </a:endParaRPr>
          </a:p>
        </p:txBody>
      </p:sp>
      <p:sp>
        <p:nvSpPr>
          <p:cNvPr id="11" name="Google Shape;299;p47">
            <a:extLst>
              <a:ext uri="{FF2B5EF4-FFF2-40B4-BE49-F238E27FC236}">
                <a16:creationId xmlns:a16="http://schemas.microsoft.com/office/drawing/2014/main" id="{3EF40DAC-8BE2-44D3-898A-B5C6AC3B2C4D}"/>
              </a:ext>
            </a:extLst>
          </p:cNvPr>
          <p:cNvSpPr txBox="1"/>
          <p:nvPr/>
        </p:nvSpPr>
        <p:spPr>
          <a:xfrm>
            <a:off x="1416913" y="2040075"/>
            <a:ext cx="3260471" cy="168833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omic Sans MS" panose="030F0702030302020204" pitchFamily="66" charset="0"/>
                <a:ea typeface="Calibri"/>
                <a:cs typeface="Calibri"/>
                <a:sym typeface="Calibri"/>
              </a:rPr>
              <a:t>HOW TO HELP </a:t>
            </a:r>
          </a:p>
          <a:p>
            <a:pPr>
              <a:buClr>
                <a:schemeClr val="dk1"/>
              </a:buClr>
              <a:buSzPts val="1100"/>
            </a:pPr>
            <a:r>
              <a:rPr lang="en-GB" sz="1050" dirty="0">
                <a:solidFill>
                  <a:schemeClr val="dk1"/>
                </a:solidFill>
                <a:latin typeface="Comic Sans MS" panose="030F0702030302020204" pitchFamily="66" charset="0"/>
                <a:ea typeface="Calibri"/>
                <a:cs typeface="Calibri"/>
                <a:sym typeface="Calibri"/>
              </a:rPr>
              <a:t>Mental arithmetic games – e.g. Countdown. </a:t>
            </a:r>
            <a:endParaRPr lang="en-GB" sz="1050" dirty="0">
              <a:solidFill>
                <a:schemeClr val="dk1"/>
              </a:solidFill>
              <a:latin typeface="Comic Sans MS" panose="030F0702030302020204" pitchFamily="66" charset="0"/>
              <a:ea typeface="Calibri"/>
              <a:cs typeface="Calibri"/>
            </a:endParaRPr>
          </a:p>
          <a:p>
            <a:pPr>
              <a:buClr>
                <a:schemeClr val="dk1"/>
              </a:buClr>
              <a:buSzPts val="1100"/>
            </a:pPr>
            <a:r>
              <a:rPr lang="en-GB" sz="1050" dirty="0">
                <a:solidFill>
                  <a:schemeClr val="dk1"/>
                </a:solidFill>
                <a:latin typeface="Comic Sans MS" panose="030F0702030302020204" pitchFamily="66" charset="0"/>
                <a:ea typeface="Calibri"/>
                <a:cs typeface="Calibri"/>
                <a:sym typeface="Calibri"/>
              </a:rPr>
              <a:t>Regularly revisit times tables facts up to 12 x 12. </a:t>
            </a:r>
            <a:endParaRPr lang="en-GB" sz="1050" dirty="0">
              <a:solidFill>
                <a:schemeClr val="dk1"/>
              </a:solidFill>
              <a:latin typeface="Comic Sans MS" panose="030F0702030302020204" pitchFamily="66" charset="0"/>
              <a:ea typeface="Calibri"/>
              <a:cs typeface="Calibri"/>
            </a:endParaRPr>
          </a:p>
          <a:p>
            <a:pPr>
              <a:buClr>
                <a:schemeClr val="dk1"/>
              </a:buClr>
              <a:buSzPts val="1100"/>
            </a:pPr>
            <a:r>
              <a:rPr lang="en-GB" sz="1050" dirty="0">
                <a:solidFill>
                  <a:schemeClr val="dk1"/>
                </a:solidFill>
                <a:latin typeface="Comic Sans MS" panose="030F0702030302020204" pitchFamily="66" charset="0"/>
                <a:ea typeface="Calibri"/>
                <a:cs typeface="Calibri"/>
                <a:sym typeface="Calibri"/>
              </a:rPr>
              <a:t>Use maths in daily life – cooking, measures, shopping etc. </a:t>
            </a:r>
            <a:endParaRPr lang="en-GB" sz="1050" dirty="0">
              <a:solidFill>
                <a:schemeClr val="dk1"/>
              </a:solidFill>
              <a:latin typeface="Comic Sans MS" panose="030F0702030302020204" pitchFamily="66" charset="0"/>
              <a:ea typeface="Calibri"/>
              <a:cs typeface="Calibri"/>
            </a:endParaRPr>
          </a:p>
          <a:p>
            <a:pPr marL="0" lvl="0" indent="0" algn="l" rtl="0">
              <a:spcBef>
                <a:spcPts val="0"/>
              </a:spcBef>
              <a:spcAft>
                <a:spcPts val="0"/>
              </a:spcAft>
              <a:buClr>
                <a:schemeClr val="dk1"/>
              </a:buClr>
              <a:buSzPts val="1100"/>
              <a:buFont typeface="Arial"/>
              <a:buNone/>
            </a:pPr>
            <a:r>
              <a:rPr lang="en-GB" sz="1050" dirty="0">
                <a:solidFill>
                  <a:schemeClr val="dk1"/>
                </a:solidFill>
                <a:latin typeface="Comic Sans MS" panose="030F0702030302020204" pitchFamily="66" charset="0"/>
                <a:ea typeface="Calibri"/>
                <a:cs typeface="Calibri"/>
                <a:sym typeface="Calibri"/>
              </a:rPr>
              <a:t>Be positive about maths at home</a:t>
            </a:r>
            <a:r>
              <a:rPr lang="en-GB" sz="1050" dirty="0" smtClean="0">
                <a:solidFill>
                  <a:schemeClr val="dk1"/>
                </a:solidFill>
                <a:latin typeface="Comic Sans MS" panose="030F0702030302020204" pitchFamily="66" charset="0"/>
                <a:ea typeface="Calibri"/>
                <a:cs typeface="Calibri"/>
                <a:sym typeface="Calibri"/>
              </a:rPr>
              <a:t>!</a:t>
            </a:r>
            <a:endParaRPr lang="en-GB" sz="1050" dirty="0">
              <a:solidFill>
                <a:schemeClr val="dk1"/>
              </a:solidFill>
              <a:latin typeface="Comic Sans MS" panose="030F0702030302020204" pitchFamily="66" charset="0"/>
              <a:ea typeface="Calibri"/>
              <a:cs typeface="Calibri"/>
            </a:endParaRPr>
          </a:p>
          <a:p>
            <a:pPr>
              <a:buClr>
                <a:schemeClr val="dk1"/>
              </a:buClr>
              <a:buSzPts val="1100"/>
            </a:pPr>
            <a:r>
              <a:rPr lang="en-GB" sz="1050" dirty="0">
                <a:solidFill>
                  <a:schemeClr val="dk1"/>
                </a:solidFill>
                <a:latin typeface="Comic Sans MS" panose="030F0702030302020204" pitchFamily="66" charset="0"/>
                <a:ea typeface="Calibri"/>
                <a:cs typeface="Calibri"/>
                <a:sym typeface="Calibri"/>
              </a:rPr>
              <a:t>Embrace struggle! Teach your child that it’s good to get stuck! This is how we learn best. Allow time for resilience building</a:t>
            </a:r>
            <a:r>
              <a:rPr lang="en-GB" sz="1050" dirty="0" smtClean="0">
                <a:solidFill>
                  <a:schemeClr val="dk1"/>
                </a:solidFill>
                <a:latin typeface="Comic Sans MS" panose="030F0702030302020204" pitchFamily="66" charset="0"/>
                <a:ea typeface="Calibri"/>
                <a:cs typeface="Calibri"/>
                <a:sym typeface="Calibri"/>
              </a:rPr>
              <a:t>.</a:t>
            </a:r>
            <a:endParaRPr lang="en-GB" sz="1050" dirty="0">
              <a:solidFill>
                <a:schemeClr val="dk1"/>
              </a:solidFill>
              <a:latin typeface="Comic Sans MS" panose="030F0702030302020204" pitchFamily="66" charset="0"/>
              <a:ea typeface="Calibri"/>
              <a:cs typeface="Calibri"/>
            </a:endParaRPr>
          </a:p>
        </p:txBody>
      </p:sp>
    </p:spTree>
    <p:extLst>
      <p:ext uri="{BB962C8B-B14F-4D97-AF65-F5344CB8AC3E}">
        <p14:creationId xmlns:p14="http://schemas.microsoft.com/office/powerpoint/2010/main" val="334839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3" name="Google Shape;313;p48"/>
          <p:cNvSpPr txBox="1"/>
          <p:nvPr/>
        </p:nvSpPr>
        <p:spPr>
          <a:xfrm>
            <a:off x="0" y="119446"/>
            <a:ext cx="2951045"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Calibri"/>
                <a:ea typeface="Calibri"/>
                <a:cs typeface="Calibri"/>
                <a:sym typeface="Calibri"/>
              </a:rPr>
              <a:t>Maths</a:t>
            </a:r>
            <a:r>
              <a:rPr lang="en-US" sz="2000" b="1" dirty="0">
                <a:solidFill>
                  <a:schemeClr val="dk1"/>
                </a:solidFill>
                <a:latin typeface="Calibri"/>
                <a:ea typeface="Calibri"/>
                <a:cs typeface="Calibri"/>
                <a:sym typeface="Calibri"/>
              </a:rPr>
              <a:t> </a:t>
            </a:r>
            <a:r>
              <a:rPr lang="en-US" sz="2000" b="1" dirty="0" smtClean="0">
                <a:solidFill>
                  <a:schemeClr val="dk1"/>
                </a:solidFill>
                <a:latin typeface="Calibri"/>
                <a:ea typeface="Calibri"/>
                <a:cs typeface="Calibri"/>
                <a:sym typeface="Calibri"/>
              </a:rPr>
              <a:t>– Fractions  </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73458" y="686278"/>
            <a:ext cx="1479496" cy="4929075"/>
          </a:xfrm>
          <a:prstGeom prst="rect">
            <a:avLst/>
          </a:prstGeom>
        </p:spPr>
      </p:pic>
      <p:pic>
        <p:nvPicPr>
          <p:cNvPr id="3" name="Picture 2"/>
          <p:cNvPicPr>
            <a:picLocks noChangeAspect="1"/>
          </p:cNvPicPr>
          <p:nvPr/>
        </p:nvPicPr>
        <p:blipFill>
          <a:blip r:embed="rId4"/>
          <a:stretch>
            <a:fillRect/>
          </a:stretch>
        </p:blipFill>
        <p:spPr>
          <a:xfrm>
            <a:off x="3141785" y="150020"/>
            <a:ext cx="5826369" cy="3273117"/>
          </a:xfrm>
          <a:prstGeom prst="rect">
            <a:avLst/>
          </a:prstGeom>
        </p:spPr>
      </p:pic>
      <p:pic>
        <p:nvPicPr>
          <p:cNvPr id="4" name="Picture 3"/>
          <p:cNvPicPr>
            <a:picLocks noChangeAspect="1"/>
          </p:cNvPicPr>
          <p:nvPr/>
        </p:nvPicPr>
        <p:blipFill>
          <a:blip r:embed="rId5"/>
          <a:stretch>
            <a:fillRect/>
          </a:stretch>
        </p:blipFill>
        <p:spPr>
          <a:xfrm>
            <a:off x="2184090" y="3554166"/>
            <a:ext cx="6784064" cy="20611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3" name="Google Shape;313;p48"/>
          <p:cNvSpPr txBox="1"/>
          <p:nvPr/>
        </p:nvSpPr>
        <p:spPr>
          <a:xfrm>
            <a:off x="0" y="119446"/>
            <a:ext cx="2951045"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Calibri"/>
                <a:ea typeface="Calibri"/>
                <a:cs typeface="Calibri"/>
                <a:sym typeface="Calibri"/>
              </a:rPr>
              <a:t>Maths</a:t>
            </a:r>
            <a:r>
              <a:rPr lang="en-US" sz="2000" b="1" dirty="0">
                <a:solidFill>
                  <a:schemeClr val="dk1"/>
                </a:solidFill>
                <a:latin typeface="Calibri"/>
                <a:ea typeface="Calibri"/>
                <a:cs typeface="Calibri"/>
                <a:sym typeface="Calibri"/>
              </a:rPr>
              <a:t> </a:t>
            </a:r>
            <a:r>
              <a:rPr lang="en-US" sz="2000" b="1" dirty="0" smtClean="0">
                <a:solidFill>
                  <a:schemeClr val="dk1"/>
                </a:solidFill>
                <a:latin typeface="Calibri"/>
                <a:ea typeface="Calibri"/>
                <a:cs typeface="Calibri"/>
                <a:sym typeface="Calibri"/>
              </a:rPr>
              <a:t>– Fractions  </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5" name="Picture 4"/>
          <p:cNvPicPr>
            <a:picLocks noChangeAspect="1"/>
          </p:cNvPicPr>
          <p:nvPr/>
        </p:nvPicPr>
        <p:blipFill>
          <a:blip r:embed="rId3"/>
          <a:stretch>
            <a:fillRect/>
          </a:stretch>
        </p:blipFill>
        <p:spPr>
          <a:xfrm>
            <a:off x="316523" y="671534"/>
            <a:ext cx="8618115" cy="4934639"/>
          </a:xfrm>
          <a:prstGeom prst="rect">
            <a:avLst/>
          </a:prstGeom>
        </p:spPr>
      </p:pic>
    </p:spTree>
    <p:extLst>
      <p:ext uri="{BB962C8B-B14F-4D97-AF65-F5344CB8AC3E}">
        <p14:creationId xmlns:p14="http://schemas.microsoft.com/office/powerpoint/2010/main" val="144411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3" name="Google Shape;313;p48"/>
          <p:cNvSpPr txBox="1"/>
          <p:nvPr/>
        </p:nvSpPr>
        <p:spPr>
          <a:xfrm>
            <a:off x="0" y="119446"/>
            <a:ext cx="2951045"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Calibri"/>
                <a:ea typeface="Calibri"/>
                <a:cs typeface="Calibri"/>
                <a:sym typeface="Calibri"/>
              </a:rPr>
              <a:t>Maths</a:t>
            </a:r>
            <a:r>
              <a:rPr lang="en-US" sz="2000" b="1" dirty="0">
                <a:solidFill>
                  <a:schemeClr val="dk1"/>
                </a:solidFill>
                <a:latin typeface="Calibri"/>
                <a:ea typeface="Calibri"/>
                <a:cs typeface="Calibri"/>
                <a:sym typeface="Calibri"/>
              </a:rPr>
              <a:t> </a:t>
            </a:r>
            <a:r>
              <a:rPr lang="en-US" sz="2000" b="1" dirty="0" smtClean="0">
                <a:solidFill>
                  <a:schemeClr val="dk1"/>
                </a:solidFill>
                <a:latin typeface="Calibri"/>
                <a:ea typeface="Calibri"/>
                <a:cs typeface="Calibri"/>
                <a:sym typeface="Calibri"/>
              </a:rPr>
              <a:t>– Area  </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837473" y="119446"/>
            <a:ext cx="6306527" cy="2365846"/>
          </a:xfrm>
          <a:prstGeom prst="rect">
            <a:avLst/>
          </a:prstGeom>
        </p:spPr>
      </p:pic>
      <p:pic>
        <p:nvPicPr>
          <p:cNvPr id="3" name="Picture 2"/>
          <p:cNvPicPr>
            <a:picLocks noChangeAspect="1"/>
          </p:cNvPicPr>
          <p:nvPr/>
        </p:nvPicPr>
        <p:blipFill>
          <a:blip r:embed="rId4"/>
          <a:stretch>
            <a:fillRect/>
          </a:stretch>
        </p:blipFill>
        <p:spPr>
          <a:xfrm>
            <a:off x="4483035" y="2602522"/>
            <a:ext cx="3625238" cy="3023705"/>
          </a:xfrm>
          <a:prstGeom prst="rect">
            <a:avLst/>
          </a:prstGeom>
        </p:spPr>
      </p:pic>
      <p:pic>
        <p:nvPicPr>
          <p:cNvPr id="4" name="Picture 3"/>
          <p:cNvPicPr>
            <a:picLocks noChangeAspect="1"/>
          </p:cNvPicPr>
          <p:nvPr/>
        </p:nvPicPr>
        <p:blipFill>
          <a:blip r:embed="rId5"/>
          <a:stretch>
            <a:fillRect/>
          </a:stretch>
        </p:blipFill>
        <p:spPr>
          <a:xfrm>
            <a:off x="88354" y="652530"/>
            <a:ext cx="2244539" cy="4973697"/>
          </a:xfrm>
          <a:prstGeom prst="rect">
            <a:avLst/>
          </a:prstGeom>
        </p:spPr>
      </p:pic>
    </p:spTree>
    <p:extLst>
      <p:ext uri="{BB962C8B-B14F-4D97-AF65-F5344CB8AC3E}">
        <p14:creationId xmlns:p14="http://schemas.microsoft.com/office/powerpoint/2010/main" val="195758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9FD"/>
        </a:solidFill>
        <a:effectLst/>
      </p:bgPr>
    </p:bg>
    <p:spTree>
      <p:nvGrpSpPr>
        <p:cNvPr id="1" name="Shape 347"/>
        <p:cNvGrpSpPr/>
        <p:nvPr/>
      </p:nvGrpSpPr>
      <p:grpSpPr>
        <a:xfrm>
          <a:off x="0" y="0"/>
          <a:ext cx="0" cy="0"/>
          <a:chOff x="0" y="0"/>
          <a:chExt cx="0" cy="0"/>
        </a:xfrm>
      </p:grpSpPr>
      <p:sp>
        <p:nvSpPr>
          <p:cNvPr id="349" name="Google Shape;349;p51"/>
          <p:cNvSpPr txBox="1"/>
          <p:nvPr/>
        </p:nvSpPr>
        <p:spPr>
          <a:xfrm>
            <a:off x="128122" y="47548"/>
            <a:ext cx="2767478" cy="459599"/>
          </a:xfrm>
          <a:prstGeom prst="rect">
            <a:avLst/>
          </a:prstGeom>
          <a:solidFill>
            <a:srgbClr val="CC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dk1"/>
                </a:solidFill>
                <a:latin typeface="Calibri"/>
                <a:ea typeface="Calibri"/>
                <a:cs typeface="Calibri"/>
                <a:sym typeface="Calibri"/>
              </a:rPr>
              <a:t>Religious Education</a:t>
            </a:r>
            <a:endParaRPr sz="2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 name="Rectangle 1"/>
          <p:cNvSpPr/>
          <p:nvPr/>
        </p:nvSpPr>
        <p:spPr>
          <a:xfrm>
            <a:off x="2895600" y="1330095"/>
            <a:ext cx="5980318" cy="1661993"/>
          </a:xfrm>
          <a:prstGeom prst="rect">
            <a:avLst/>
          </a:prstGeom>
        </p:spPr>
        <p:txBody>
          <a:bodyPr wrap="square">
            <a:spAutoFit/>
          </a:bodyPr>
          <a:lstStyle/>
          <a:p>
            <a:pPr algn="ctr"/>
            <a:r>
              <a:rPr lang="en-US" sz="1600" b="1" dirty="0" smtClean="0">
                <a:latin typeface="Comic Sans MS" panose="030F0702030302020204" pitchFamily="66" charset="0"/>
              </a:rPr>
              <a:t>The Local Church and Community - </a:t>
            </a:r>
            <a:r>
              <a:rPr lang="en-GB" dirty="0">
                <a:latin typeface="Comic Sans MS" panose="030F0702030302020204" pitchFamily="66" charset="0"/>
              </a:rPr>
              <a:t>The experience of community is an essential and enjoyable part of life for people of every age and faith. The cycle of a year and the span of a lifetime contain occasions for regular celebrations as well as unexpected surprises, when people want to celebrate with family, friends and communities.</a:t>
            </a:r>
          </a:p>
          <a:p>
            <a:pPr algn="ctr"/>
            <a:r>
              <a:rPr lang="en-US" sz="1600" b="1" dirty="0" smtClean="0"/>
              <a:t> </a:t>
            </a:r>
            <a:endParaRPr lang="en-GB" sz="2400" b="1" dirty="0">
              <a:latin typeface="Calibri" panose="020F0502020204030204" pitchFamily="34" charset="0"/>
              <a:cs typeface="Calibri" panose="020F0502020204030204" pitchFamily="34" charset="0"/>
            </a:endParaRPr>
          </a:p>
        </p:txBody>
      </p:sp>
      <p:sp>
        <p:nvSpPr>
          <p:cNvPr id="3" name="Rectangle 2"/>
          <p:cNvSpPr/>
          <p:nvPr/>
        </p:nvSpPr>
        <p:spPr>
          <a:xfrm>
            <a:off x="1915960" y="-28358"/>
            <a:ext cx="7289668" cy="1200329"/>
          </a:xfrm>
          <a:prstGeom prst="rect">
            <a:avLst/>
          </a:prstGeom>
          <a:noFill/>
        </p:spPr>
        <p:txBody>
          <a:bodyPr wrap="square" lIns="91440" tIns="45720" rIns="91440" bIns="45720">
            <a:spAutoFit/>
          </a:bodyPr>
          <a:lstStyle/>
          <a:p>
            <a:pPr algn="ctr"/>
            <a:r>
              <a:rPr lang="en-US" sz="3600" b="1" spc="50" dirty="0" smtClean="0">
                <a:ln w="9525" cmpd="sng">
                  <a:solidFill>
                    <a:srgbClr val="CC00FF"/>
                  </a:solidFill>
                  <a:prstDash val="solid"/>
                </a:ln>
                <a:solidFill>
                  <a:srgbClr val="70AD47">
                    <a:tint val="1000"/>
                  </a:srgbClr>
                </a:solidFill>
                <a:effectLst>
                  <a:glow rad="38100">
                    <a:schemeClr val="accent1">
                      <a:alpha val="40000"/>
                    </a:schemeClr>
                  </a:glow>
                </a:effectLst>
              </a:rPr>
              <a:t>The Local Church and Community</a:t>
            </a:r>
            <a:endParaRPr lang="en-US" sz="3600" b="1" cap="none" spc="50" dirty="0">
              <a:ln w="9525" cmpd="sng">
                <a:solidFill>
                  <a:srgbClr val="CC00FF"/>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128122" y="3150212"/>
            <a:ext cx="7298863" cy="2462213"/>
          </a:xfrm>
          <a:prstGeom prst="rect">
            <a:avLst/>
          </a:prstGeom>
        </p:spPr>
        <p:txBody>
          <a:bodyPr wrap="square">
            <a:spAutoFit/>
          </a:bodyPr>
          <a:lstStyle/>
          <a:p>
            <a:pPr lvl="0"/>
            <a:r>
              <a:rPr lang="en-US" b="1" dirty="0" smtClean="0">
                <a:latin typeface="Comic Sans MS" panose="030F0702030302020204" pitchFamily="66" charset="0"/>
              </a:rPr>
              <a:t>Key Questions</a:t>
            </a:r>
            <a:endParaRPr lang="en-GB" b="1" dirty="0" smtClean="0">
              <a:latin typeface="Comic Sans MS" panose="030F0702030302020204" pitchFamily="66" charset="0"/>
            </a:endParaRPr>
          </a:p>
          <a:p>
            <a:pPr marL="285750" lvl="0" indent="-285750">
              <a:buFont typeface="Arial" panose="020B0604020202020204" pitchFamily="34" charset="0"/>
              <a:buChar char="•"/>
            </a:pPr>
            <a:r>
              <a:rPr lang="en-GB" dirty="0" smtClean="0">
                <a:latin typeface="Comic Sans MS" panose="030F0702030302020204" pitchFamily="66" charset="0"/>
              </a:rPr>
              <a:t>Think about your </a:t>
            </a:r>
            <a:r>
              <a:rPr lang="en-GB" dirty="0">
                <a:latin typeface="Comic Sans MS" panose="030F0702030302020204" pitchFamily="66" charset="0"/>
              </a:rPr>
              <a:t>childhood. Which celebrations of community life did you most enjoy?</a:t>
            </a:r>
          </a:p>
          <a:p>
            <a:pPr marL="285750" indent="-285750">
              <a:buFont typeface="Arial" panose="020B0604020202020204" pitchFamily="34" charset="0"/>
              <a:buChar char="•"/>
            </a:pPr>
            <a:r>
              <a:rPr lang="en-GB" dirty="0">
                <a:latin typeface="Comic Sans MS" panose="030F0702030302020204" pitchFamily="66" charset="0"/>
              </a:rPr>
              <a:t>How did you celebrate? Who took part?</a:t>
            </a:r>
          </a:p>
          <a:p>
            <a:pPr marL="285750" lvl="0" indent="-285750">
              <a:buFont typeface="Arial" panose="020B0604020202020204" pitchFamily="34" charset="0"/>
              <a:buChar char="•"/>
            </a:pPr>
            <a:r>
              <a:rPr lang="en-GB" dirty="0">
                <a:latin typeface="Comic Sans MS" panose="030F0702030302020204" pitchFamily="66" charset="0"/>
              </a:rPr>
              <a:t>Which celebration are you looking forward to in the coming months?</a:t>
            </a:r>
          </a:p>
          <a:p>
            <a:pPr marL="285750" indent="-285750">
              <a:buFont typeface="Arial" panose="020B0604020202020204" pitchFamily="34" charset="0"/>
              <a:buChar char="•"/>
            </a:pPr>
            <a:r>
              <a:rPr lang="en-GB" dirty="0">
                <a:latin typeface="Comic Sans MS" panose="030F0702030302020204" pitchFamily="66" charset="0"/>
              </a:rPr>
              <a:t>How will you celebrate? Who else will take part</a:t>
            </a:r>
            <a:r>
              <a:rPr lang="en-GB" dirty="0" smtClean="0">
                <a:latin typeface="Comic Sans MS" panose="030F0702030302020204" pitchFamily="66" charset="0"/>
              </a:rPr>
              <a:t>?</a:t>
            </a:r>
          </a:p>
          <a:p>
            <a:pPr marL="285750" indent="-285750">
              <a:buFont typeface="Arial" panose="020B0604020202020204" pitchFamily="34" charset="0"/>
              <a:buChar char="•"/>
            </a:pPr>
            <a:r>
              <a:rPr lang="en-GB" dirty="0">
                <a:latin typeface="Comic Sans MS" panose="030F0702030302020204" pitchFamily="66" charset="0"/>
              </a:rPr>
              <a:t>Simeon celebrates the coming of Jesus of Nazareth. How do we celebrate his coming to us in Word and Sacrament?</a:t>
            </a:r>
          </a:p>
          <a:p>
            <a:pPr marL="285750" indent="-285750">
              <a:buFont typeface="Arial" panose="020B0604020202020204" pitchFamily="34" charset="0"/>
              <a:buChar char="•"/>
            </a:pPr>
            <a:r>
              <a:rPr lang="en-GB" dirty="0">
                <a:latin typeface="Comic Sans MS" panose="030F0702030302020204" pitchFamily="66" charset="0"/>
              </a:rPr>
              <a:t>What and how does your school community celebrate?</a:t>
            </a:r>
          </a:p>
          <a:p>
            <a:pPr marL="285750" indent="-285750">
              <a:buFont typeface="Arial" panose="020B0604020202020204" pitchFamily="34" charset="0"/>
              <a:buChar char="•"/>
            </a:pPr>
            <a:r>
              <a:rPr lang="en-GB" dirty="0">
                <a:latin typeface="Comic Sans MS" panose="030F0702030302020204" pitchFamily="66" charset="0"/>
              </a:rPr>
              <a:t>How do the adult members of your school community ‘work and plan together’ to make sure your religious </a:t>
            </a:r>
            <a:r>
              <a:rPr lang="en-GB" dirty="0" smtClean="0">
                <a:latin typeface="Comic Sans MS" panose="030F0702030302020204" pitchFamily="66" charset="0"/>
              </a:rPr>
              <a:t>celebrations </a:t>
            </a:r>
            <a:r>
              <a:rPr lang="en-GB" dirty="0">
                <a:latin typeface="Comic Sans MS" panose="030F0702030302020204" pitchFamily="66" charset="0"/>
              </a:rPr>
              <a:t>involve the human values described</a:t>
            </a:r>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287384" y="564844"/>
            <a:ext cx="2179771" cy="2146909"/>
          </a:xfrm>
          <a:prstGeom prst="rect">
            <a:avLst/>
          </a:prstGeom>
        </p:spPr>
      </p:pic>
      <p:pic>
        <p:nvPicPr>
          <p:cNvPr id="6" name="Picture 5"/>
          <p:cNvPicPr>
            <a:picLocks noChangeAspect="1"/>
          </p:cNvPicPr>
          <p:nvPr/>
        </p:nvPicPr>
        <p:blipFill>
          <a:blip r:embed="rId4"/>
          <a:stretch>
            <a:fillRect/>
          </a:stretch>
        </p:blipFill>
        <p:spPr>
          <a:xfrm>
            <a:off x="7273282" y="2647500"/>
            <a:ext cx="1870718" cy="23654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2"/>
        <p:cNvGrpSpPr/>
        <p:nvPr/>
      </p:nvGrpSpPr>
      <p:grpSpPr>
        <a:xfrm>
          <a:off x="0" y="0"/>
          <a:ext cx="0" cy="0"/>
          <a:chOff x="0" y="0"/>
          <a:chExt cx="0" cy="0"/>
        </a:xfrm>
      </p:grpSpPr>
      <p:sp>
        <p:nvSpPr>
          <p:cNvPr id="323" name="Google Shape;323;p49"/>
          <p:cNvSpPr txBox="1"/>
          <p:nvPr/>
        </p:nvSpPr>
        <p:spPr>
          <a:xfrm>
            <a:off x="95567" y="103806"/>
            <a:ext cx="3059718" cy="636415"/>
          </a:xfrm>
          <a:prstGeom prst="rect">
            <a:avLst/>
          </a:prstGeom>
          <a:solidFill>
            <a:srgbClr val="FF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Geography</a:t>
            </a:r>
            <a:endParaRPr lang="en-US"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lang="en-US" sz="1100" dirty="0">
              <a:solidFill>
                <a:schemeClr val="dk1"/>
              </a:solidFill>
              <a:latin typeface="Calibri"/>
              <a:ea typeface="Calibri"/>
              <a:cs typeface="Calibri"/>
              <a:sym typeface="Calibri"/>
            </a:endParaRPr>
          </a:p>
          <a:p>
            <a:pPr marL="0" lvl="0" indent="0" algn="ctr" rtl="0">
              <a:spcBef>
                <a:spcPts val="0"/>
              </a:spcBef>
              <a:spcAft>
                <a:spcPts val="0"/>
              </a:spcAft>
              <a:buNone/>
            </a:pPr>
            <a:endParaRPr lang="en-US"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lang="en-US" sz="18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800" b="1" dirty="0">
              <a:latin typeface="Calibri"/>
              <a:ea typeface="Calibri"/>
              <a:cs typeface="Calibri"/>
              <a:sym typeface="Calibri"/>
            </a:endParaRPr>
          </a:p>
          <a:p>
            <a:pPr marL="0" lvl="0" indent="0" algn="l" rtl="0">
              <a:spcBef>
                <a:spcPts val="0"/>
              </a:spcBef>
              <a:spcAft>
                <a:spcPts val="0"/>
              </a:spcAft>
              <a:buNone/>
            </a:pPr>
            <a:endParaRPr lang="en-US" sz="1800" dirty="0">
              <a:latin typeface="Calibri"/>
              <a:ea typeface="Calibri"/>
              <a:cs typeface="Calibri"/>
              <a:sym typeface="Calibri"/>
            </a:endParaRPr>
          </a:p>
        </p:txBody>
      </p:sp>
      <p:sp>
        <p:nvSpPr>
          <p:cNvPr id="4" name="Rectangle 3"/>
          <p:cNvSpPr/>
          <p:nvPr/>
        </p:nvSpPr>
        <p:spPr>
          <a:xfrm>
            <a:off x="95566" y="729589"/>
            <a:ext cx="5057354" cy="732508"/>
          </a:xfrm>
          <a:prstGeom prst="rect">
            <a:avLst/>
          </a:prstGeom>
        </p:spPr>
        <p:txBody>
          <a:bodyPr wrap="square" lIns="91440" tIns="45720" rIns="91440" bIns="45720" anchor="t">
            <a:spAutoFit/>
          </a:bodyPr>
          <a:lstStyle/>
          <a:p>
            <a:pPr marL="171450" indent="-171450">
              <a:buChar char="•"/>
            </a:pPr>
            <a:endParaRPr lang="en-GB" kern="150" dirty="0">
              <a:latin typeface="Comic Sans MS"/>
              <a:ea typeface="Times New Roman" panose="02020603050405020304" pitchFamily="18" charset="0"/>
            </a:endParaRPr>
          </a:p>
          <a:p>
            <a:pPr>
              <a:lnSpc>
                <a:spcPct val="114999"/>
              </a:lnSpc>
            </a:pPr>
            <a:endParaRPr lang="en-GB" sz="1200" b="1" kern="150" dirty="0">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15000"/>
              </a:lnSpc>
              <a:buFontTx/>
              <a:buChar char="-"/>
            </a:pPr>
            <a:endParaRPr lang="en-GB" sz="1200" b="1" kern="150" dirty="0">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2C20EE7C-818D-4466-B249-69ED8B4EDA35}"/>
              </a:ext>
            </a:extLst>
          </p:cNvPr>
          <p:cNvSpPr txBox="1"/>
          <p:nvPr/>
        </p:nvSpPr>
        <p:spPr>
          <a:xfrm>
            <a:off x="1691775" y="2737566"/>
            <a:ext cx="160291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Comic Sans MS"/>
            </a:endParaRPr>
          </a:p>
          <a:p>
            <a:endParaRPr lang="en-US" dirty="0">
              <a:latin typeface="Comic Sans MS"/>
            </a:endParaRPr>
          </a:p>
          <a:p>
            <a:endParaRPr lang="en-US" b="1" dirty="0">
              <a:latin typeface="Comic Sans MS"/>
            </a:endParaRPr>
          </a:p>
          <a:p>
            <a:endParaRPr lang="en-US" dirty="0">
              <a:latin typeface="Comic Sans MS"/>
            </a:endParaRPr>
          </a:p>
        </p:txBody>
      </p:sp>
      <p:pic>
        <p:nvPicPr>
          <p:cNvPr id="2" name="Picture 1"/>
          <p:cNvPicPr>
            <a:picLocks noChangeAspect="1"/>
          </p:cNvPicPr>
          <p:nvPr/>
        </p:nvPicPr>
        <p:blipFill>
          <a:blip r:embed="rId3"/>
          <a:stretch>
            <a:fillRect/>
          </a:stretch>
        </p:blipFill>
        <p:spPr>
          <a:xfrm>
            <a:off x="95566" y="886609"/>
            <a:ext cx="3059718" cy="3158911"/>
          </a:xfrm>
          <a:prstGeom prst="rect">
            <a:avLst/>
          </a:prstGeom>
        </p:spPr>
      </p:pic>
      <p:pic>
        <p:nvPicPr>
          <p:cNvPr id="3" name="Picture 2"/>
          <p:cNvPicPr>
            <a:picLocks noChangeAspect="1"/>
          </p:cNvPicPr>
          <p:nvPr/>
        </p:nvPicPr>
        <p:blipFill>
          <a:blip r:embed="rId4"/>
          <a:stretch>
            <a:fillRect/>
          </a:stretch>
        </p:blipFill>
        <p:spPr>
          <a:xfrm>
            <a:off x="3500803" y="114437"/>
            <a:ext cx="5549411" cy="3577236"/>
          </a:xfrm>
          <a:prstGeom prst="rect">
            <a:avLst/>
          </a:prstGeom>
        </p:spPr>
      </p:pic>
      <p:pic>
        <p:nvPicPr>
          <p:cNvPr id="11" name="Picture 10"/>
          <p:cNvPicPr>
            <a:picLocks noChangeAspect="1"/>
          </p:cNvPicPr>
          <p:nvPr/>
        </p:nvPicPr>
        <p:blipFill>
          <a:blip r:embed="rId5"/>
          <a:stretch>
            <a:fillRect/>
          </a:stretch>
        </p:blipFill>
        <p:spPr>
          <a:xfrm>
            <a:off x="440013" y="4045520"/>
            <a:ext cx="7930264" cy="15815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2"/>
        <p:cNvGrpSpPr/>
        <p:nvPr/>
      </p:nvGrpSpPr>
      <p:grpSpPr>
        <a:xfrm>
          <a:off x="0" y="0"/>
          <a:ext cx="0" cy="0"/>
          <a:chOff x="0" y="0"/>
          <a:chExt cx="0" cy="0"/>
        </a:xfrm>
      </p:grpSpPr>
      <p:sp>
        <p:nvSpPr>
          <p:cNvPr id="323" name="Google Shape;323;p49"/>
          <p:cNvSpPr txBox="1"/>
          <p:nvPr/>
        </p:nvSpPr>
        <p:spPr>
          <a:xfrm>
            <a:off x="95567" y="103806"/>
            <a:ext cx="2741418" cy="517517"/>
          </a:xfrm>
          <a:prstGeom prst="rect">
            <a:avLst/>
          </a:prstGeom>
          <a:solidFill>
            <a:srgbClr val="FF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Geography</a:t>
            </a:r>
            <a:endParaRPr lang="en-US"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lang="en-US" sz="1100" dirty="0">
              <a:solidFill>
                <a:schemeClr val="dk1"/>
              </a:solidFill>
              <a:latin typeface="Calibri"/>
              <a:ea typeface="Calibri"/>
              <a:cs typeface="Calibri"/>
              <a:sym typeface="Calibri"/>
            </a:endParaRPr>
          </a:p>
          <a:p>
            <a:pPr marL="0" lvl="0" indent="0" algn="ctr" rtl="0">
              <a:spcBef>
                <a:spcPts val="0"/>
              </a:spcBef>
              <a:spcAft>
                <a:spcPts val="0"/>
              </a:spcAft>
              <a:buNone/>
            </a:pPr>
            <a:endParaRPr lang="en-US"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lang="en-US" sz="18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800" b="1" dirty="0">
              <a:latin typeface="Calibri"/>
              <a:ea typeface="Calibri"/>
              <a:cs typeface="Calibri"/>
              <a:sym typeface="Calibri"/>
            </a:endParaRPr>
          </a:p>
          <a:p>
            <a:pPr marL="0" lvl="0" indent="0" algn="l" rtl="0">
              <a:spcBef>
                <a:spcPts val="0"/>
              </a:spcBef>
              <a:spcAft>
                <a:spcPts val="0"/>
              </a:spcAft>
              <a:buNone/>
            </a:pPr>
            <a:endParaRPr lang="en-US" sz="1800" dirty="0">
              <a:latin typeface="Calibri"/>
              <a:ea typeface="Calibri"/>
              <a:cs typeface="Calibri"/>
              <a:sym typeface="Calibri"/>
            </a:endParaRPr>
          </a:p>
        </p:txBody>
      </p:sp>
      <p:sp>
        <p:nvSpPr>
          <p:cNvPr id="4" name="Rectangle 3"/>
          <p:cNvSpPr/>
          <p:nvPr/>
        </p:nvSpPr>
        <p:spPr>
          <a:xfrm>
            <a:off x="95566" y="729589"/>
            <a:ext cx="5057354" cy="732508"/>
          </a:xfrm>
          <a:prstGeom prst="rect">
            <a:avLst/>
          </a:prstGeom>
        </p:spPr>
        <p:txBody>
          <a:bodyPr wrap="square" lIns="91440" tIns="45720" rIns="91440" bIns="45720" anchor="t">
            <a:spAutoFit/>
          </a:bodyPr>
          <a:lstStyle/>
          <a:p>
            <a:pPr marL="171450" indent="-171450">
              <a:buChar char="•"/>
            </a:pPr>
            <a:endParaRPr lang="en-GB" kern="150" dirty="0">
              <a:latin typeface="Comic Sans MS"/>
              <a:ea typeface="Times New Roman" panose="02020603050405020304" pitchFamily="18" charset="0"/>
            </a:endParaRPr>
          </a:p>
          <a:p>
            <a:pPr>
              <a:lnSpc>
                <a:spcPct val="114999"/>
              </a:lnSpc>
            </a:pPr>
            <a:endParaRPr lang="en-GB" sz="1200" b="1" kern="150" dirty="0">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15000"/>
              </a:lnSpc>
              <a:buFontTx/>
              <a:buChar char="-"/>
            </a:pPr>
            <a:endParaRPr lang="en-GB" sz="1200" b="1" kern="150" dirty="0">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2C20EE7C-818D-4466-B249-69ED8B4EDA35}"/>
              </a:ext>
            </a:extLst>
          </p:cNvPr>
          <p:cNvSpPr txBox="1"/>
          <p:nvPr/>
        </p:nvSpPr>
        <p:spPr>
          <a:xfrm>
            <a:off x="1691775" y="2737566"/>
            <a:ext cx="160291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Comic Sans MS"/>
            </a:endParaRPr>
          </a:p>
          <a:p>
            <a:endParaRPr lang="en-US" dirty="0">
              <a:latin typeface="Comic Sans MS"/>
            </a:endParaRPr>
          </a:p>
          <a:p>
            <a:endParaRPr lang="en-US" b="1" dirty="0">
              <a:latin typeface="Comic Sans MS"/>
            </a:endParaRPr>
          </a:p>
          <a:p>
            <a:endParaRPr lang="en-US" dirty="0">
              <a:latin typeface="Comic Sans MS"/>
            </a:endParaRPr>
          </a:p>
        </p:txBody>
      </p:sp>
      <p:pic>
        <p:nvPicPr>
          <p:cNvPr id="5" name="Picture 4"/>
          <p:cNvPicPr>
            <a:picLocks noChangeAspect="1"/>
          </p:cNvPicPr>
          <p:nvPr/>
        </p:nvPicPr>
        <p:blipFill>
          <a:blip r:embed="rId3"/>
          <a:stretch>
            <a:fillRect/>
          </a:stretch>
        </p:blipFill>
        <p:spPr>
          <a:xfrm>
            <a:off x="102054" y="740220"/>
            <a:ext cx="9041946" cy="4981541"/>
          </a:xfrm>
          <a:prstGeom prst="rect">
            <a:avLst/>
          </a:prstGeom>
        </p:spPr>
      </p:pic>
    </p:spTree>
    <p:extLst>
      <p:ext uri="{BB962C8B-B14F-4D97-AF65-F5344CB8AC3E}">
        <p14:creationId xmlns:p14="http://schemas.microsoft.com/office/powerpoint/2010/main" val="16148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D197D9C6-380A-450C-9B10-792BFFE8822D}"/>
              </a:ext>
            </a:extLst>
          </p:cNvPr>
          <p:cNvSpPr>
            <a:spLocks noChangeArrowheads="1"/>
          </p:cNvSpPr>
          <p:nvPr/>
        </p:nvSpPr>
        <p:spPr bwMode="auto">
          <a:xfrm>
            <a:off x="-11485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Google Shape;325;p49">
            <a:extLst>
              <a:ext uri="{FF2B5EF4-FFF2-40B4-BE49-F238E27FC236}">
                <a16:creationId xmlns:a16="http://schemas.microsoft.com/office/drawing/2014/main" id="{ABF622A4-E6A6-49DC-BF13-300E60653E38}"/>
              </a:ext>
            </a:extLst>
          </p:cNvPr>
          <p:cNvSpPr txBox="1"/>
          <p:nvPr/>
        </p:nvSpPr>
        <p:spPr>
          <a:xfrm>
            <a:off x="69879" y="99066"/>
            <a:ext cx="4129552" cy="699501"/>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000000"/>
                </a:solidFill>
                <a:latin typeface="Calibri"/>
                <a:ea typeface="Calibri"/>
                <a:cs typeface="Calibri"/>
                <a:sym typeface="Calibri"/>
              </a:rPr>
              <a:t>Science </a:t>
            </a:r>
            <a:r>
              <a:rPr lang="en-US" sz="2800" b="1" dirty="0" smtClean="0">
                <a:latin typeface="Calibri"/>
                <a:ea typeface="Calibri"/>
                <a:cs typeface="Calibri"/>
                <a:sym typeface="Calibri"/>
              </a:rPr>
              <a:t> </a:t>
            </a:r>
            <a:endParaRPr lang="en-US" sz="2800" b="1" dirty="0">
              <a:latin typeface="Calibri"/>
              <a:ea typeface="Calibri"/>
              <a:cs typeface="Calibri"/>
              <a:sym typeface="Calibri"/>
            </a:endParaRPr>
          </a:p>
        </p:txBody>
      </p:sp>
      <p:sp>
        <p:nvSpPr>
          <p:cNvPr id="17" name="Rectangle 16"/>
          <p:cNvSpPr/>
          <p:nvPr/>
        </p:nvSpPr>
        <p:spPr>
          <a:xfrm>
            <a:off x="4716617" y="151483"/>
            <a:ext cx="4273398" cy="1600438"/>
          </a:xfrm>
          <a:prstGeom prst="rect">
            <a:avLst/>
          </a:prstGeom>
        </p:spPr>
        <p:txBody>
          <a:bodyPr wrap="square">
            <a:spAutoFit/>
          </a:bodyPr>
          <a:lstStyle/>
          <a:p>
            <a:r>
              <a:rPr lang="en-US" dirty="0"/>
              <a:t>Year 4 Skills:</a:t>
            </a:r>
          </a:p>
          <a:p>
            <a:r>
              <a:rPr lang="en-US" dirty="0"/>
              <a:t>Animals including Humans</a:t>
            </a:r>
          </a:p>
          <a:p>
            <a:pPr marL="285750" indent="-285750">
              <a:buFont typeface="Arial" panose="020B0604020202020204" pitchFamily="34" charset="0"/>
              <a:buChar char="•"/>
            </a:pPr>
            <a:r>
              <a:rPr lang="en-US" dirty="0"/>
              <a:t>Construct and interpret a variety of food chains, identifying producers, predators and prey</a:t>
            </a:r>
            <a:r>
              <a:rPr lang="en-US" dirty="0" smtClean="0"/>
              <a:t>.</a:t>
            </a:r>
          </a:p>
          <a:p>
            <a:pPr marL="285750" indent="-285750">
              <a:buFont typeface="Arial" panose="020B0604020202020204" pitchFamily="34" charset="0"/>
              <a:buChar char="•"/>
            </a:pPr>
            <a:r>
              <a:rPr lang="en-US" dirty="0" err="1" smtClean="0"/>
              <a:t>Recognise</a:t>
            </a:r>
            <a:r>
              <a:rPr lang="en-US" dirty="0" smtClean="0"/>
              <a:t> that environments can change and that this can sometimes pose dangers to living things.</a:t>
            </a:r>
            <a:endParaRPr lang="en-US" dirty="0"/>
          </a:p>
        </p:txBody>
      </p:sp>
      <p:sp>
        <p:nvSpPr>
          <p:cNvPr id="19" name="Rectangle 18">
            <a:extLst>
              <a:ext uri="{FF2B5EF4-FFF2-40B4-BE49-F238E27FC236}">
                <a16:creationId xmlns:a16="http://schemas.microsoft.com/office/drawing/2014/main" id="{14752FCE-422A-464C-9B25-A7CF87369010}"/>
              </a:ext>
            </a:extLst>
          </p:cNvPr>
          <p:cNvSpPr/>
          <p:nvPr/>
        </p:nvSpPr>
        <p:spPr>
          <a:xfrm>
            <a:off x="4599386" y="73852"/>
            <a:ext cx="4273398" cy="167806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3975567" y="1934779"/>
            <a:ext cx="5014448" cy="1459052"/>
          </a:xfrm>
          <a:prstGeom prst="rect">
            <a:avLst/>
          </a:prstGeom>
        </p:spPr>
      </p:pic>
      <p:pic>
        <p:nvPicPr>
          <p:cNvPr id="22" name="Picture 21"/>
          <p:cNvPicPr>
            <a:picLocks noChangeAspect="1"/>
          </p:cNvPicPr>
          <p:nvPr/>
        </p:nvPicPr>
        <p:blipFill>
          <a:blip r:embed="rId3"/>
          <a:stretch>
            <a:fillRect/>
          </a:stretch>
        </p:blipFill>
        <p:spPr>
          <a:xfrm>
            <a:off x="69879" y="912886"/>
            <a:ext cx="3764812" cy="1581863"/>
          </a:xfrm>
          <a:prstGeom prst="rect">
            <a:avLst/>
          </a:prstGeom>
        </p:spPr>
      </p:pic>
      <p:pic>
        <p:nvPicPr>
          <p:cNvPr id="2" name="Picture 1"/>
          <p:cNvPicPr>
            <a:picLocks noChangeAspect="1"/>
          </p:cNvPicPr>
          <p:nvPr/>
        </p:nvPicPr>
        <p:blipFill>
          <a:blip r:embed="rId4"/>
          <a:stretch>
            <a:fillRect/>
          </a:stretch>
        </p:blipFill>
        <p:spPr>
          <a:xfrm>
            <a:off x="59487" y="2469982"/>
            <a:ext cx="3785595" cy="1514611"/>
          </a:xfrm>
          <a:prstGeom prst="rect">
            <a:avLst/>
          </a:prstGeom>
        </p:spPr>
      </p:pic>
      <p:pic>
        <p:nvPicPr>
          <p:cNvPr id="3" name="Picture 2"/>
          <p:cNvPicPr>
            <a:picLocks noChangeAspect="1"/>
          </p:cNvPicPr>
          <p:nvPr/>
        </p:nvPicPr>
        <p:blipFill>
          <a:blip r:embed="rId5"/>
          <a:stretch>
            <a:fillRect/>
          </a:stretch>
        </p:blipFill>
        <p:spPr>
          <a:xfrm>
            <a:off x="49096" y="4126370"/>
            <a:ext cx="9082062" cy="1364441"/>
          </a:xfrm>
          <a:prstGeom prst="rect">
            <a:avLst/>
          </a:prstGeom>
        </p:spPr>
      </p:pic>
    </p:spTree>
    <p:extLst>
      <p:ext uri="{BB962C8B-B14F-4D97-AF65-F5344CB8AC3E}">
        <p14:creationId xmlns:p14="http://schemas.microsoft.com/office/powerpoint/2010/main" val="924274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D197D9C6-380A-450C-9B10-792BFFE8822D}"/>
              </a:ext>
            </a:extLst>
          </p:cNvPr>
          <p:cNvSpPr>
            <a:spLocks noChangeArrowheads="1"/>
          </p:cNvSpPr>
          <p:nvPr/>
        </p:nvSpPr>
        <p:spPr bwMode="auto">
          <a:xfrm>
            <a:off x="-11485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Google Shape;325;p49">
            <a:extLst>
              <a:ext uri="{FF2B5EF4-FFF2-40B4-BE49-F238E27FC236}">
                <a16:creationId xmlns:a16="http://schemas.microsoft.com/office/drawing/2014/main" id="{ABF622A4-E6A6-49DC-BF13-300E60653E38}"/>
              </a:ext>
            </a:extLst>
          </p:cNvPr>
          <p:cNvSpPr txBox="1"/>
          <p:nvPr/>
        </p:nvSpPr>
        <p:spPr>
          <a:xfrm>
            <a:off x="69879" y="99066"/>
            <a:ext cx="4129552" cy="699501"/>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000000"/>
                </a:solidFill>
                <a:latin typeface="Calibri"/>
                <a:ea typeface="Calibri"/>
                <a:cs typeface="Calibri"/>
                <a:sym typeface="Calibri"/>
              </a:rPr>
              <a:t>Science </a:t>
            </a:r>
            <a:r>
              <a:rPr lang="en-US" sz="2800" b="1" dirty="0" smtClean="0">
                <a:latin typeface="Calibri"/>
                <a:ea typeface="Calibri"/>
                <a:cs typeface="Calibri"/>
                <a:sym typeface="Calibri"/>
              </a:rPr>
              <a:t> </a:t>
            </a:r>
            <a:endParaRPr lang="en-US" sz="2800" b="1" dirty="0">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69878" y="798566"/>
            <a:ext cx="9074121" cy="4916433"/>
          </a:xfrm>
          <a:prstGeom prst="rect">
            <a:avLst/>
          </a:prstGeom>
        </p:spPr>
      </p:pic>
    </p:spTree>
    <p:extLst>
      <p:ext uri="{BB962C8B-B14F-4D97-AF65-F5344CB8AC3E}">
        <p14:creationId xmlns:p14="http://schemas.microsoft.com/office/powerpoint/2010/main" val="3075259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564CCE-1745-402B-A0AE-92ECFA4CD2A0}"/>
              </a:ext>
            </a:extLst>
          </p:cNvPr>
          <p:cNvSpPr txBox="1"/>
          <p:nvPr/>
        </p:nvSpPr>
        <p:spPr>
          <a:xfrm>
            <a:off x="4711081" y="3917263"/>
            <a:ext cx="4129552" cy="1631216"/>
          </a:xfrm>
          <a:prstGeom prst="rect">
            <a:avLst/>
          </a:prstGeom>
          <a:noFill/>
        </p:spPr>
        <p:txBody>
          <a:bodyPr wrap="square" rtlCol="0">
            <a:spAutoFit/>
          </a:bodyPr>
          <a:lstStyle/>
          <a:p>
            <a:r>
              <a:rPr lang="en-US" b="1" u="sng" dirty="0">
                <a:latin typeface="+mn-lt"/>
                <a:cs typeface="Calibri" panose="020F0502020204030204" pitchFamily="34" charset="0"/>
              </a:rPr>
              <a:t>Year 4 Skills</a:t>
            </a:r>
            <a:r>
              <a:rPr lang="en-US" b="1" u="sng" dirty="0" smtClean="0">
                <a:latin typeface="+mn-lt"/>
                <a:cs typeface="Calibri" panose="020F0502020204030204" pitchFamily="34" charset="0"/>
              </a:rPr>
              <a:t>:</a:t>
            </a:r>
          </a:p>
          <a:p>
            <a:endParaRPr lang="en-US" b="1" u="sng" dirty="0" smtClean="0">
              <a:latin typeface="+mn-lt"/>
              <a:cs typeface="Calibri" panose="020F0502020204030204" pitchFamily="34" charset="0"/>
            </a:endParaRPr>
          </a:p>
          <a:p>
            <a:pPr fontAlgn="base"/>
            <a:r>
              <a:rPr lang="en-US" sz="1200" dirty="0" smtClean="0">
                <a:latin typeface="Comic Sans MS" panose="030F0702030302020204" pitchFamily="66" charset="0"/>
              </a:rPr>
              <a:t>-</a:t>
            </a:r>
            <a:r>
              <a:rPr lang="en-US" sz="1200" dirty="0">
                <a:latin typeface="Comic Sans MS" panose="030F0702030302020204" pitchFamily="66" charset="0"/>
              </a:rPr>
              <a:t>Design and make an on-screen prototype of a computer-controlled toy</a:t>
            </a:r>
            <a:r>
              <a:rPr lang="en-GB" sz="1200" dirty="0">
                <a:latin typeface="Comic Sans MS" panose="030F0702030302020204" pitchFamily="66" charset="0"/>
              </a:rPr>
              <a:t> </a:t>
            </a:r>
          </a:p>
          <a:p>
            <a:pPr fontAlgn="base"/>
            <a:r>
              <a:rPr lang="en-US" sz="1200" dirty="0">
                <a:latin typeface="Comic Sans MS" panose="030F0702030302020204" pitchFamily="66" charset="0"/>
              </a:rPr>
              <a:t>-Understand different forms of input and output (such as sensors, switches, motors, lights and speakers)</a:t>
            </a:r>
            <a:r>
              <a:rPr lang="en-GB" sz="1200" dirty="0">
                <a:latin typeface="Comic Sans MS" panose="030F0702030302020204" pitchFamily="66" charset="0"/>
              </a:rPr>
              <a:t> </a:t>
            </a:r>
          </a:p>
          <a:p>
            <a:pPr fontAlgn="base"/>
            <a:r>
              <a:rPr lang="en-US" sz="1200" dirty="0">
                <a:latin typeface="Comic Sans MS" panose="030F0702030302020204" pitchFamily="66" charset="0"/>
              </a:rPr>
              <a:t>-Design, write and debug the control and monitoring program for their toy.</a:t>
            </a:r>
            <a:r>
              <a:rPr lang="en-GB" sz="1200" dirty="0">
                <a:latin typeface="Comic Sans MS" panose="030F0702030302020204" pitchFamily="66" charset="0"/>
              </a:rPr>
              <a:t> </a:t>
            </a:r>
            <a:endParaRPr lang="en-GB" sz="1200" dirty="0">
              <a:latin typeface="Calibri" panose="020F0502020204030204" pitchFamily="34" charset="0"/>
              <a:cs typeface="Calibri" panose="020F0502020204030204" pitchFamily="34" charset="0"/>
            </a:endParaRPr>
          </a:p>
        </p:txBody>
      </p:sp>
      <p:sp>
        <p:nvSpPr>
          <p:cNvPr id="12" name="Google Shape;325;p49">
            <a:extLst>
              <a:ext uri="{FF2B5EF4-FFF2-40B4-BE49-F238E27FC236}">
                <a16:creationId xmlns:a16="http://schemas.microsoft.com/office/drawing/2014/main" id="{ABF622A4-E6A6-49DC-BF13-300E60653E38}"/>
              </a:ext>
            </a:extLst>
          </p:cNvPr>
          <p:cNvSpPr txBox="1"/>
          <p:nvPr/>
        </p:nvSpPr>
        <p:spPr>
          <a:xfrm>
            <a:off x="149372" y="252956"/>
            <a:ext cx="3646786" cy="699501"/>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00000"/>
                </a:solidFill>
                <a:latin typeface="Calibri"/>
                <a:ea typeface="Calibri"/>
                <a:cs typeface="Calibri"/>
                <a:sym typeface="Calibri"/>
              </a:rPr>
              <a:t>Computer Science </a:t>
            </a:r>
            <a:r>
              <a:rPr lang="en-US" sz="2800" b="1" dirty="0" smtClean="0">
                <a:latin typeface="Calibri"/>
                <a:ea typeface="Calibri"/>
                <a:cs typeface="Calibri"/>
                <a:sym typeface="Calibri"/>
              </a:rPr>
              <a:t> </a:t>
            </a:r>
            <a:endParaRPr lang="en-US" sz="2800" b="1" dirty="0">
              <a:latin typeface="Calibri"/>
              <a:ea typeface="Calibri"/>
              <a:cs typeface="Calibri"/>
              <a:sym typeface="Calibri"/>
            </a:endParaRPr>
          </a:p>
        </p:txBody>
      </p:sp>
      <p:sp>
        <p:nvSpPr>
          <p:cNvPr id="15" name="Rectangle 3">
            <a:extLst>
              <a:ext uri="{FF2B5EF4-FFF2-40B4-BE49-F238E27FC236}">
                <a16:creationId xmlns:a16="http://schemas.microsoft.com/office/drawing/2014/main" id="{D197D9C6-380A-450C-9B10-792BFFE8822D}"/>
              </a:ext>
            </a:extLst>
          </p:cNvPr>
          <p:cNvSpPr>
            <a:spLocks noChangeArrowheads="1"/>
          </p:cNvSpPr>
          <p:nvPr/>
        </p:nvSpPr>
        <p:spPr bwMode="auto">
          <a:xfrm>
            <a:off x="-11485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407279" y="2605690"/>
            <a:ext cx="1538751" cy="18930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43690D2-C0D0-430D-A512-ECE818017AD2}"/>
              </a:ext>
            </a:extLst>
          </p:cNvPr>
          <p:cNvSpPr/>
          <p:nvPr/>
        </p:nvSpPr>
        <p:spPr>
          <a:xfrm>
            <a:off x="892204" y="1109667"/>
            <a:ext cx="2643887" cy="8323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534" y="1171893"/>
            <a:ext cx="4572000" cy="707886"/>
          </a:xfrm>
          <a:prstGeom prst="rect">
            <a:avLst/>
          </a:prstGeom>
        </p:spPr>
        <p:txBody>
          <a:bodyPr>
            <a:spAutoFit/>
          </a:bodyPr>
          <a:lstStyle/>
          <a:p>
            <a:pPr algn="ctr"/>
            <a:r>
              <a:rPr lang="en-US" sz="2000" b="1" dirty="0">
                <a:solidFill>
                  <a:schemeClr val="accent1"/>
                </a:solidFill>
                <a:latin typeface="Calibri" panose="020F0502020204030204" pitchFamily="34" charset="0"/>
                <a:cs typeface="Calibri" panose="020F0502020204030204" pitchFamily="34" charset="0"/>
              </a:rPr>
              <a:t>Rising Stars</a:t>
            </a:r>
          </a:p>
          <a:p>
            <a:pPr algn="ctr"/>
            <a:r>
              <a:rPr lang="en-US" sz="2000" b="1" dirty="0">
                <a:solidFill>
                  <a:schemeClr val="accent1"/>
                </a:solidFill>
                <a:latin typeface="Calibri" panose="020F0502020204030204" pitchFamily="34" charset="0"/>
                <a:cs typeface="Calibri" panose="020F0502020204030204" pitchFamily="34" charset="0"/>
              </a:rPr>
              <a:t>We Are Toy Designers</a:t>
            </a:r>
            <a:endParaRPr lang="en-GB" sz="2000" b="1" dirty="0">
              <a:solidFill>
                <a:schemeClr val="accent1"/>
              </a:solidFill>
              <a:latin typeface="Calibri" panose="020F0502020204030204" pitchFamily="34" charset="0"/>
              <a:cs typeface="Calibri" panose="020F0502020204030204" pitchFamily="34" charset="0"/>
            </a:endParaRPr>
          </a:p>
        </p:txBody>
      </p:sp>
      <p:sp>
        <p:nvSpPr>
          <p:cNvPr id="11" name="Rectangle 10"/>
          <p:cNvSpPr/>
          <p:nvPr/>
        </p:nvSpPr>
        <p:spPr>
          <a:xfrm>
            <a:off x="407280" y="2605690"/>
            <a:ext cx="1538751" cy="1815882"/>
          </a:xfrm>
          <a:prstGeom prst="rect">
            <a:avLst/>
          </a:prstGeom>
        </p:spPr>
        <p:txBody>
          <a:bodyPr wrap="square">
            <a:spAutoFit/>
          </a:bodyPr>
          <a:lstStyle/>
          <a:p>
            <a:r>
              <a:rPr lang="en-US" b="1" dirty="0" smtClean="0"/>
              <a:t>Key vocabulary</a:t>
            </a:r>
          </a:p>
          <a:p>
            <a:r>
              <a:rPr lang="en-US" sz="1200" dirty="0" smtClean="0"/>
              <a:t>Algorithm                  </a:t>
            </a:r>
          </a:p>
          <a:p>
            <a:r>
              <a:rPr lang="en-US" sz="1200" dirty="0" smtClean="0"/>
              <a:t>Debug</a:t>
            </a:r>
          </a:p>
          <a:p>
            <a:r>
              <a:rPr lang="en-US" sz="1200" dirty="0" smtClean="0"/>
              <a:t>Interactive</a:t>
            </a:r>
          </a:p>
          <a:p>
            <a:r>
              <a:rPr lang="en-US" sz="1200" dirty="0" smtClean="0"/>
              <a:t>Prototype</a:t>
            </a:r>
          </a:p>
          <a:p>
            <a:r>
              <a:rPr lang="en-US" sz="1200" dirty="0" smtClean="0"/>
              <a:t>Simulation </a:t>
            </a:r>
          </a:p>
          <a:p>
            <a:r>
              <a:rPr lang="en-US" sz="1200" dirty="0" smtClean="0"/>
              <a:t>Output </a:t>
            </a:r>
          </a:p>
          <a:p>
            <a:r>
              <a:rPr lang="en-US" sz="1200" dirty="0" smtClean="0"/>
              <a:t>Pitch</a:t>
            </a:r>
          </a:p>
          <a:p>
            <a:r>
              <a:rPr lang="en-US" dirty="0"/>
              <a:t>Input</a:t>
            </a:r>
          </a:p>
        </p:txBody>
      </p:sp>
      <p:sp>
        <p:nvSpPr>
          <p:cNvPr id="23" name="Rectangle 22">
            <a:extLst>
              <a:ext uri="{FF2B5EF4-FFF2-40B4-BE49-F238E27FC236}">
                <a16:creationId xmlns:a16="http://schemas.microsoft.com/office/drawing/2014/main" id="{143690D2-C0D0-430D-A512-ECE818017AD2}"/>
              </a:ext>
            </a:extLst>
          </p:cNvPr>
          <p:cNvSpPr/>
          <p:nvPr/>
        </p:nvSpPr>
        <p:spPr>
          <a:xfrm>
            <a:off x="4591090" y="3852508"/>
            <a:ext cx="4249543" cy="18624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stretch>
            <a:fillRect/>
          </a:stretch>
        </p:blipFill>
        <p:spPr>
          <a:xfrm>
            <a:off x="2688863" y="2625419"/>
            <a:ext cx="1107295" cy="1291844"/>
          </a:xfrm>
          <a:prstGeom prst="rect">
            <a:avLst/>
          </a:prstGeom>
        </p:spPr>
      </p:pic>
      <p:pic>
        <p:nvPicPr>
          <p:cNvPr id="25" name="Picture 24"/>
          <p:cNvPicPr>
            <a:picLocks noChangeAspect="1"/>
          </p:cNvPicPr>
          <p:nvPr/>
        </p:nvPicPr>
        <p:blipFill>
          <a:blip r:embed="rId4"/>
          <a:stretch>
            <a:fillRect/>
          </a:stretch>
        </p:blipFill>
        <p:spPr>
          <a:xfrm>
            <a:off x="178348" y="4900858"/>
            <a:ext cx="1427712" cy="647621"/>
          </a:xfrm>
          <a:prstGeom prst="rect">
            <a:avLst/>
          </a:prstGeom>
        </p:spPr>
      </p:pic>
      <p:pic>
        <p:nvPicPr>
          <p:cNvPr id="26" name="Picture 25"/>
          <p:cNvPicPr>
            <a:picLocks noChangeAspect="1"/>
          </p:cNvPicPr>
          <p:nvPr/>
        </p:nvPicPr>
        <p:blipFill>
          <a:blip r:embed="rId5"/>
          <a:stretch>
            <a:fillRect/>
          </a:stretch>
        </p:blipFill>
        <p:spPr>
          <a:xfrm>
            <a:off x="7842738" y="131316"/>
            <a:ext cx="1192084" cy="821141"/>
          </a:xfrm>
          <a:prstGeom prst="rect">
            <a:avLst/>
          </a:prstGeom>
        </p:spPr>
      </p:pic>
      <p:pic>
        <p:nvPicPr>
          <p:cNvPr id="27" name="Picture 26"/>
          <p:cNvPicPr>
            <a:picLocks noChangeAspect="1"/>
          </p:cNvPicPr>
          <p:nvPr/>
        </p:nvPicPr>
        <p:blipFill>
          <a:blip r:embed="rId6"/>
          <a:stretch>
            <a:fillRect/>
          </a:stretch>
        </p:blipFill>
        <p:spPr>
          <a:xfrm>
            <a:off x="4116459" y="131316"/>
            <a:ext cx="3477110" cy="2686425"/>
          </a:xfrm>
          <a:prstGeom prst="rect">
            <a:avLst/>
          </a:prstGeom>
        </p:spPr>
      </p:pic>
    </p:spTree>
    <p:extLst>
      <p:ext uri="{BB962C8B-B14F-4D97-AF65-F5344CB8AC3E}">
        <p14:creationId xmlns:p14="http://schemas.microsoft.com/office/powerpoint/2010/main" val="343466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7"/>
        <p:cNvGrpSpPr/>
        <p:nvPr/>
      </p:nvGrpSpPr>
      <p:grpSpPr>
        <a:xfrm>
          <a:off x="0" y="0"/>
          <a:ext cx="0" cy="0"/>
          <a:chOff x="0" y="0"/>
          <a:chExt cx="0" cy="0"/>
        </a:xfrm>
      </p:grpSpPr>
      <p:sp>
        <p:nvSpPr>
          <p:cNvPr id="218" name="Google Shape;218;p41"/>
          <p:cNvSpPr txBox="1"/>
          <p:nvPr/>
        </p:nvSpPr>
        <p:spPr>
          <a:xfrm>
            <a:off x="113002" y="100508"/>
            <a:ext cx="8924100" cy="54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b="1" dirty="0">
                <a:latin typeface="Calibri"/>
                <a:ea typeface="Calibri"/>
                <a:cs typeface="Calibri"/>
                <a:sym typeface="Calibri"/>
              </a:rPr>
              <a:t>Curriculum Intent Statement -</a:t>
            </a:r>
          </a:p>
          <a:p>
            <a:pPr marL="0" lvl="0" indent="0" algn="l" rtl="0">
              <a:spcBef>
                <a:spcPts val="0"/>
              </a:spcBef>
              <a:spcAft>
                <a:spcPts val="0"/>
              </a:spcAft>
              <a:buNone/>
            </a:pPr>
            <a:endParaRPr lang="en-GB" sz="1200" dirty="0">
              <a:latin typeface="Calibri"/>
              <a:ea typeface="Calibri"/>
              <a:cs typeface="Calibri"/>
              <a:sym typeface="Calibri"/>
            </a:endParaRPr>
          </a:p>
          <a:p>
            <a:pPr algn="just"/>
            <a:r>
              <a:rPr lang="en-GB" sz="1600" dirty="0">
                <a:latin typeface="Calibri" panose="020F0502020204030204" pitchFamily="34" charset="0"/>
                <a:cs typeface="Calibri" panose="020F0502020204030204" pitchFamily="34" charset="0"/>
              </a:rPr>
              <a:t>At St. Augustine's Catholic Primary School, we are passionate about children's learning. The Cognitive Load research theory and </a:t>
            </a:r>
            <a:r>
              <a:rPr lang="en-GB" sz="1600" dirty="0" err="1">
                <a:latin typeface="Calibri" panose="020F0502020204030204" pitchFamily="34" charset="0"/>
                <a:cs typeface="Calibri" panose="020F0502020204030204" pitchFamily="34" charset="0"/>
              </a:rPr>
              <a:t>Rosenshine’s</a:t>
            </a:r>
            <a:r>
              <a:rPr lang="en-GB" sz="1600" dirty="0">
                <a:latin typeface="Calibri" panose="020F0502020204030204" pitchFamily="34" charset="0"/>
                <a:cs typeface="Calibri" panose="020F0502020204030204" pitchFamily="34" charset="0"/>
              </a:rPr>
              <a:t> Principles of Instruction highlights that children learn through remembering and recalling and this theory is embedded this within our curriculum. </a:t>
            </a:r>
          </a:p>
          <a:p>
            <a:pPr algn="ctr"/>
            <a:r>
              <a:rPr lang="en-GB" sz="1600" dirty="0">
                <a:latin typeface="Calibri" panose="020F0502020204030204" pitchFamily="34" charset="0"/>
                <a:cs typeface="Calibri" panose="020F0502020204030204" pitchFamily="34" charset="0"/>
              </a:rPr>
              <a:t> </a:t>
            </a:r>
          </a:p>
          <a:p>
            <a:pPr algn="ctr"/>
            <a:r>
              <a:rPr lang="en-GB" sz="1600" b="1" dirty="0">
                <a:latin typeface="Calibri" panose="020F0502020204030204" pitchFamily="34" charset="0"/>
                <a:cs typeface="Calibri" panose="020F0502020204030204" pitchFamily="34" charset="0"/>
              </a:rPr>
              <a:t>‘Learning is Remembering and Recalling...’</a:t>
            </a:r>
            <a:endParaRPr lang="en-GB" sz="1600" dirty="0">
              <a:latin typeface="Calibri" panose="020F0502020204030204" pitchFamily="34" charset="0"/>
              <a:cs typeface="Calibri" panose="020F0502020204030204" pitchFamily="34" charset="0"/>
            </a:endParaRPr>
          </a:p>
          <a:p>
            <a:pPr algn="ctr"/>
            <a:r>
              <a:rPr lang="en-GB" sz="1600" dirty="0">
                <a:latin typeface="Calibri" panose="020F0502020204030204" pitchFamily="34" charset="0"/>
                <a:cs typeface="Calibri" panose="020F0502020204030204" pitchFamily="34" charset="0"/>
              </a:rPr>
              <a:t> </a:t>
            </a:r>
          </a:p>
          <a:p>
            <a:pPr algn="just"/>
            <a:r>
              <a:rPr lang="en-GB" sz="1600" dirty="0">
                <a:latin typeface="Calibri" panose="020F0502020204030204" pitchFamily="34" charset="0"/>
                <a:cs typeface="Calibri" panose="020F0502020204030204" pitchFamily="34" charset="0"/>
              </a:rPr>
              <a:t>Our curriculum is planned and sequenced around the specific vision of the National Curriculum, our Curriculum Drivers, the </a:t>
            </a:r>
            <a:r>
              <a:rPr lang="en-GB" sz="1600" dirty="0" err="1">
                <a:latin typeface="Calibri" panose="020F0502020204030204" pitchFamily="34" charset="0"/>
                <a:cs typeface="Calibri" panose="020F0502020204030204" pitchFamily="34" charset="0"/>
              </a:rPr>
              <a:t>Laudato</a:t>
            </a:r>
            <a:r>
              <a:rPr lang="en-GB" sz="1600" dirty="0">
                <a:latin typeface="Calibri" panose="020F0502020204030204" pitchFamily="34" charset="0"/>
                <a:cs typeface="Calibri" panose="020F0502020204030204" pitchFamily="34" charset="0"/>
              </a:rPr>
              <a:t> Si and the Gospel Values. This is based upon our School Catholic Mission that we have a moral purpose for our pupils to flourish in a safe, happy and stimulating environment, and leave us with the knowledge and skills, personal qualities and aspirations, to make the world a better place, inspired by the Gospel.  We believe that this core belief underpins everything we do here at St. Augustine's.</a:t>
            </a:r>
          </a:p>
          <a:p>
            <a:pPr algn="ctr"/>
            <a:r>
              <a:rPr lang="en-GB" sz="1600" dirty="0">
                <a:latin typeface="Calibri" panose="020F0502020204030204" pitchFamily="34" charset="0"/>
                <a:cs typeface="Calibri" panose="020F0502020204030204" pitchFamily="34" charset="0"/>
              </a:rPr>
              <a:t> </a:t>
            </a:r>
          </a:p>
          <a:p>
            <a:pPr algn="just"/>
            <a:r>
              <a:rPr lang="en-GB" sz="1600" dirty="0">
                <a:latin typeface="Calibri" panose="020F0502020204030204" pitchFamily="34" charset="0"/>
                <a:cs typeface="Calibri" panose="020F0502020204030204" pitchFamily="34" charset="0"/>
              </a:rPr>
              <a:t>St. Augustine’s curriculum will provide inspiring and relevant learning opportunities for our children to develop the knowledge and skills that can be fluently applied across all subject areas. It will ensure that all children's individual needs and experiences are developed through local, national and global contexts.</a:t>
            </a:r>
          </a:p>
          <a:p>
            <a:pPr algn="ctr"/>
            <a:r>
              <a:rPr lang="en-GB" sz="1600" dirty="0">
                <a:latin typeface="Calibri" panose="020F0502020204030204" pitchFamily="34" charset="0"/>
                <a:cs typeface="Calibri" panose="020F0502020204030204" pitchFamily="34" charset="0"/>
              </a:rPr>
              <a:t> </a:t>
            </a:r>
          </a:p>
          <a:p>
            <a:pPr algn="just"/>
            <a:r>
              <a:rPr lang="en-GB" sz="1600" dirty="0">
                <a:latin typeface="Calibri" panose="020F0502020204030204" pitchFamily="34" charset="0"/>
                <a:cs typeface="Calibri" panose="020F0502020204030204" pitchFamily="34" charset="0"/>
              </a:rPr>
              <a:t>In order for children to relate to their learning, topic areas will be carefully planned and supported through external visitors talking about their experiences, or class trips to supplement the children's learning.</a:t>
            </a:r>
          </a:p>
          <a:p>
            <a:pPr marL="0" lvl="0" indent="0" algn="l" rtl="0">
              <a:spcBef>
                <a:spcPts val="0"/>
              </a:spcBef>
              <a:spcAft>
                <a:spcPts val="0"/>
              </a:spcAft>
              <a:buNone/>
            </a:pPr>
            <a:endParaRPr lang="en-GB" sz="1600" dirty="0">
              <a:latin typeface="Calibri"/>
              <a:ea typeface="Calibri"/>
              <a:cs typeface="Calibri"/>
              <a:sym typeface="Calibri"/>
            </a:endParaRPr>
          </a:p>
          <a:p>
            <a:pPr marL="0" lvl="0" indent="0" algn="l" rtl="0">
              <a:spcBef>
                <a:spcPts val="0"/>
              </a:spcBef>
              <a:spcAft>
                <a:spcPts val="0"/>
              </a:spcAft>
              <a:buNone/>
            </a:pPr>
            <a:endParaRPr lang="en-GB" sz="16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59"/>
        <p:cNvGrpSpPr/>
        <p:nvPr/>
      </p:nvGrpSpPr>
      <p:grpSpPr>
        <a:xfrm>
          <a:off x="0" y="0"/>
          <a:ext cx="0" cy="0"/>
          <a:chOff x="0" y="0"/>
          <a:chExt cx="0" cy="0"/>
        </a:xfrm>
      </p:grpSpPr>
      <p:sp>
        <p:nvSpPr>
          <p:cNvPr id="360" name="Google Shape;360;p52"/>
          <p:cNvSpPr txBox="1"/>
          <p:nvPr/>
        </p:nvSpPr>
        <p:spPr>
          <a:xfrm>
            <a:off x="107624" y="106142"/>
            <a:ext cx="2591979" cy="590100"/>
          </a:xfrm>
          <a:prstGeom prst="rect">
            <a:avLst/>
          </a:prstGeom>
          <a:solidFill>
            <a:schemeClr val="accent6">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Art</a:t>
            </a:r>
            <a:endParaRPr sz="32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r>
              <a:rPr lang="en-GB" b="1" dirty="0" smtClean="0">
                <a:latin typeface="Comic Sans MS"/>
                <a:cs typeface="Calibri"/>
              </a:rPr>
              <a:t>Year </a:t>
            </a:r>
            <a:r>
              <a:rPr lang="en-GB" b="1" dirty="0">
                <a:latin typeface="Comic Sans MS"/>
                <a:cs typeface="Calibri"/>
              </a:rPr>
              <a:t>4 </a:t>
            </a:r>
            <a:r>
              <a:rPr lang="en-GB" b="1" dirty="0" smtClean="0">
                <a:latin typeface="Comic Sans MS"/>
                <a:cs typeface="Calibri"/>
              </a:rPr>
              <a:t>Skills</a:t>
            </a:r>
          </a:p>
          <a:p>
            <a:pPr marL="285750" indent="-285750" fontAlgn="base">
              <a:buFont typeface="Arial" panose="020B0604020202020204" pitchFamily="34" charset="0"/>
              <a:buChar char="•"/>
            </a:pPr>
            <a:r>
              <a:rPr lang="en-GB" sz="1100" dirty="0">
                <a:latin typeface="Comic Sans MS" panose="030F0702030302020204" pitchFamily="66" charset="0"/>
              </a:rPr>
              <a:t>G</a:t>
            </a:r>
            <a:r>
              <a:rPr lang="en-GB" sz="1100" dirty="0" smtClean="0">
                <a:latin typeface="Comic Sans MS" panose="030F0702030302020204" pitchFamily="66" charset="0"/>
              </a:rPr>
              <a:t>enerate </a:t>
            </a:r>
            <a:r>
              <a:rPr lang="en-GB" sz="1100" dirty="0">
                <a:latin typeface="Comic Sans MS" panose="030F0702030302020204" pitchFamily="66" charset="0"/>
              </a:rPr>
              <a:t>ideas, considering the purposes for which they are designing </a:t>
            </a:r>
          </a:p>
          <a:p>
            <a:pPr marL="285750" indent="-285750" fontAlgn="base">
              <a:buFont typeface="Arial" panose="020B0604020202020204" pitchFamily="34" charset="0"/>
              <a:buChar char="•"/>
            </a:pPr>
            <a:r>
              <a:rPr lang="en-GB" sz="1100" dirty="0">
                <a:latin typeface="Comic Sans MS" panose="030F0702030302020204" pitchFamily="66" charset="0"/>
              </a:rPr>
              <a:t>M</a:t>
            </a:r>
            <a:r>
              <a:rPr lang="en-GB" sz="1100" dirty="0" smtClean="0">
                <a:latin typeface="Comic Sans MS" panose="030F0702030302020204" pitchFamily="66" charset="0"/>
              </a:rPr>
              <a:t>ake </a:t>
            </a:r>
            <a:r>
              <a:rPr lang="en-GB" sz="1100" dirty="0">
                <a:latin typeface="Comic Sans MS" panose="030F0702030302020204" pitchFamily="66" charset="0"/>
              </a:rPr>
              <a:t>labelled drawings from different views showing specific features </a:t>
            </a:r>
          </a:p>
          <a:p>
            <a:pPr marL="285750" indent="-285750" fontAlgn="base">
              <a:buFont typeface="Arial" panose="020B0604020202020204" pitchFamily="34" charset="0"/>
              <a:buChar char="•"/>
            </a:pPr>
            <a:r>
              <a:rPr lang="en-GB" sz="1100" dirty="0">
                <a:latin typeface="Comic Sans MS" panose="030F0702030302020204" pitchFamily="66" charset="0"/>
              </a:rPr>
              <a:t>D</a:t>
            </a:r>
            <a:r>
              <a:rPr lang="en-GB" sz="1100" dirty="0" smtClean="0">
                <a:latin typeface="Comic Sans MS" panose="030F0702030302020204" pitchFamily="66" charset="0"/>
              </a:rPr>
              <a:t>evelop </a:t>
            </a:r>
            <a:r>
              <a:rPr lang="en-GB" sz="1100" dirty="0">
                <a:latin typeface="Comic Sans MS" panose="030F0702030302020204" pitchFamily="66" charset="0"/>
              </a:rPr>
              <a:t>a clear idea of what has to be done, planning how to use materials, equipment and processes, and suggesting alternative methods of making, if the first attempts fail </a:t>
            </a:r>
            <a:endParaRPr lang="en-GB" b="1" dirty="0" smtClean="0">
              <a:latin typeface="Comic Sans MS"/>
              <a:cs typeface="Calibri"/>
            </a:endParaRPr>
          </a:p>
          <a:p>
            <a:endParaRPr lang="en-GB" b="1" dirty="0">
              <a:latin typeface="Comic Sans MS"/>
              <a:cs typeface="Calibri"/>
            </a:endParaRPr>
          </a:p>
        </p:txBody>
      </p:sp>
      <p:sp>
        <p:nvSpPr>
          <p:cNvPr id="10" name="Google Shape;360;p52"/>
          <p:cNvSpPr txBox="1"/>
          <p:nvPr/>
        </p:nvSpPr>
        <p:spPr>
          <a:xfrm>
            <a:off x="5122986" y="124926"/>
            <a:ext cx="3868614" cy="552531"/>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Music</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algn="ctr"/>
            <a:r>
              <a:rPr lang="en-US" sz="1200" dirty="0">
                <a:latin typeface="Comic Sans MS"/>
              </a:rPr>
              <a:t>Musical focus</a:t>
            </a:r>
            <a:r>
              <a:rPr lang="en-US" sz="1200" dirty="0" smtClean="0">
                <a:latin typeface="Comic Sans MS"/>
              </a:rPr>
              <a:t>: Pitch.</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4" name="Rectangle 3"/>
          <p:cNvSpPr/>
          <p:nvPr/>
        </p:nvSpPr>
        <p:spPr>
          <a:xfrm>
            <a:off x="1969900" y="3213857"/>
            <a:ext cx="2950136" cy="2462213"/>
          </a:xfrm>
          <a:prstGeom prst="rect">
            <a:avLst/>
          </a:prstGeom>
        </p:spPr>
        <p:txBody>
          <a:bodyPr wrap="square" lIns="91440" tIns="45720" rIns="91440" bIns="45720" anchor="t">
            <a:spAutoFit/>
          </a:bodyPr>
          <a:lstStyle/>
          <a:p>
            <a:pPr marL="285750" indent="-285750" fontAlgn="base">
              <a:buFont typeface="Arial" panose="020B0604020202020204" pitchFamily="34" charset="0"/>
              <a:buChar char="•"/>
            </a:pPr>
            <a:r>
              <a:rPr lang="en-GB" sz="1100" dirty="0">
                <a:latin typeface="Comic Sans MS" panose="030F0702030302020204" pitchFamily="66" charset="0"/>
              </a:rPr>
              <a:t>Select appropriate tools and techniques for making their product </a:t>
            </a:r>
            <a:endParaRPr lang="en-GB" sz="1100" dirty="0" smtClean="0">
              <a:latin typeface="Comic Sans MS" panose="030F0702030302020204" pitchFamily="66" charset="0"/>
            </a:endParaRPr>
          </a:p>
          <a:p>
            <a:pPr marL="285750" indent="-285750" fontAlgn="base">
              <a:buFont typeface="Arial" panose="020B0604020202020204" pitchFamily="34" charset="0"/>
              <a:buChar char="•"/>
            </a:pPr>
            <a:r>
              <a:rPr lang="en-GB" sz="1100" dirty="0" smtClean="0">
                <a:latin typeface="Comic Sans MS" panose="030F0702030302020204" pitchFamily="66" charset="0"/>
              </a:rPr>
              <a:t>Make </a:t>
            </a:r>
            <a:r>
              <a:rPr lang="en-GB" sz="1100" dirty="0">
                <a:latin typeface="Comic Sans MS" panose="030F0702030302020204" pitchFamily="66" charset="0"/>
              </a:rPr>
              <a:t>informed choices in drawing </a:t>
            </a:r>
            <a:r>
              <a:rPr lang="en-GB" sz="1100" dirty="0" err="1">
                <a:latin typeface="Comic Sans MS" panose="030F0702030302020204" pitchFamily="66" charset="0"/>
              </a:rPr>
              <a:t>inc.</a:t>
            </a:r>
            <a:r>
              <a:rPr lang="en-GB" sz="1100" dirty="0">
                <a:latin typeface="Comic Sans MS" panose="030F0702030302020204" pitchFamily="66" charset="0"/>
              </a:rPr>
              <a:t> paper and media. </a:t>
            </a:r>
          </a:p>
          <a:p>
            <a:pPr marL="285750" indent="-285750" fontAlgn="base">
              <a:buFont typeface="Arial" panose="020B0604020202020204" pitchFamily="34" charset="0"/>
              <a:buChar char="•"/>
            </a:pPr>
            <a:r>
              <a:rPr lang="en-GB" sz="1100" dirty="0">
                <a:latin typeface="Comic Sans MS" panose="030F0702030302020204" pitchFamily="66" charset="0"/>
              </a:rPr>
              <a:t>Alter and refine drawings and describe changes using art vocabulary. </a:t>
            </a:r>
          </a:p>
          <a:p>
            <a:pPr marL="285750" indent="-285750" fontAlgn="base">
              <a:buFont typeface="Arial" panose="020B0604020202020204" pitchFamily="34" charset="0"/>
              <a:buChar char="•"/>
            </a:pPr>
            <a:r>
              <a:rPr lang="en-GB" sz="1100" dirty="0">
                <a:latin typeface="Comic Sans MS" panose="030F0702030302020204" pitchFamily="66" charset="0"/>
              </a:rPr>
              <a:t>Collect images and information independently in a sketchbook. </a:t>
            </a:r>
          </a:p>
          <a:p>
            <a:pPr marL="285750" indent="-285750" fontAlgn="base">
              <a:buFont typeface="Arial" panose="020B0604020202020204" pitchFamily="34" charset="0"/>
              <a:buChar char="•"/>
            </a:pPr>
            <a:r>
              <a:rPr lang="en-GB" sz="1100" dirty="0">
                <a:latin typeface="Comic Sans MS" panose="030F0702030302020204" pitchFamily="66" charset="0"/>
              </a:rPr>
              <a:t>Use research to inspire drawings from memory and imagination. </a:t>
            </a:r>
          </a:p>
          <a:p>
            <a:pPr marL="285750" indent="-285750" fontAlgn="base">
              <a:buFont typeface="Arial" panose="020B0604020202020204" pitchFamily="34" charset="0"/>
              <a:buChar char="•"/>
            </a:pPr>
            <a:r>
              <a:rPr lang="en-GB" sz="1100" dirty="0">
                <a:latin typeface="Comic Sans MS" panose="030F0702030302020204" pitchFamily="66" charset="0"/>
              </a:rPr>
              <a:t>Explore relationships between line and tone, pattern and shape, line and texture. </a:t>
            </a:r>
          </a:p>
        </p:txBody>
      </p:sp>
      <p:sp>
        <p:nvSpPr>
          <p:cNvPr id="14" name="TextBox 13"/>
          <p:cNvSpPr txBox="1"/>
          <p:nvPr/>
        </p:nvSpPr>
        <p:spPr>
          <a:xfrm>
            <a:off x="5089036" y="3573051"/>
            <a:ext cx="4021014" cy="2123658"/>
          </a:xfrm>
          <a:prstGeom prst="rect">
            <a:avLst/>
          </a:prstGeom>
          <a:noFill/>
        </p:spPr>
        <p:txBody>
          <a:bodyPr wrap="square" lIns="91440" tIns="45720" rIns="91440" bIns="45720" rtlCol="0" anchor="t">
            <a:spAutoFit/>
          </a:bodyPr>
          <a:lstStyle/>
          <a:p>
            <a:r>
              <a:rPr lang="en-GB" sz="1200" b="1" dirty="0">
                <a:latin typeface="Comic Sans MS"/>
                <a:cs typeface="Calibri"/>
              </a:rPr>
              <a:t>Year 4 </a:t>
            </a:r>
            <a:r>
              <a:rPr lang="en-GB" sz="1200" b="1" dirty="0" smtClean="0">
                <a:latin typeface="Comic Sans MS"/>
                <a:cs typeface="Calibri"/>
              </a:rPr>
              <a:t>Skills</a:t>
            </a:r>
          </a:p>
          <a:p>
            <a:pPr fontAlgn="base"/>
            <a:r>
              <a:rPr lang="en-GB" sz="1200" dirty="0">
                <a:latin typeface="Comic Sans MS" panose="030F0702030302020204" pitchFamily="66" charset="0"/>
              </a:rPr>
              <a:t>Identify melodic phrases and play them by ear.  </a:t>
            </a:r>
          </a:p>
          <a:p>
            <a:pPr fontAlgn="base"/>
            <a:r>
              <a:rPr lang="en-GB" sz="1200" dirty="0">
                <a:latin typeface="Comic Sans MS" panose="030F0702030302020204" pitchFamily="66" charset="0"/>
              </a:rPr>
              <a:t>Create sequences of movements in response to sounds.  </a:t>
            </a:r>
          </a:p>
          <a:p>
            <a:pPr fontAlgn="base"/>
            <a:r>
              <a:rPr lang="en-GB" sz="1200" dirty="0">
                <a:latin typeface="Comic Sans MS" panose="030F0702030302020204" pitchFamily="66" charset="0"/>
              </a:rPr>
              <a:t>Explore and chose different movements to describe animals.  </a:t>
            </a:r>
          </a:p>
          <a:p>
            <a:pPr fontAlgn="base"/>
            <a:r>
              <a:rPr lang="en-GB" sz="1200" dirty="0">
                <a:latin typeface="Comic Sans MS" panose="030F0702030302020204" pitchFamily="66" charset="0"/>
              </a:rPr>
              <a:t>Demonstrate the ability to recognise the use of structure and expressive elements through dance.  </a:t>
            </a:r>
          </a:p>
          <a:p>
            <a:pPr fontAlgn="base"/>
            <a:r>
              <a:rPr lang="en-GB" sz="1200" dirty="0">
                <a:latin typeface="Comic Sans MS" panose="030F0702030302020204" pitchFamily="66" charset="0"/>
              </a:rPr>
              <a:t>Identify phrases that could be used as an introduction, interlude and ending.  </a:t>
            </a:r>
          </a:p>
          <a:p>
            <a:endParaRPr lang="en-GB" sz="1200" b="1" dirty="0">
              <a:latin typeface="Comic Sans MS"/>
              <a:cs typeface="Calibri"/>
            </a:endParaRPr>
          </a:p>
        </p:txBody>
      </p:sp>
      <p:pic>
        <p:nvPicPr>
          <p:cNvPr id="8" name="Picture 7"/>
          <p:cNvPicPr>
            <a:picLocks noChangeAspect="1"/>
          </p:cNvPicPr>
          <p:nvPr/>
        </p:nvPicPr>
        <p:blipFill>
          <a:blip r:embed="rId3"/>
          <a:stretch>
            <a:fillRect/>
          </a:stretch>
        </p:blipFill>
        <p:spPr>
          <a:xfrm>
            <a:off x="5122986" y="1013990"/>
            <a:ext cx="3868614" cy="1452955"/>
          </a:xfrm>
          <a:prstGeom prst="rect">
            <a:avLst/>
          </a:prstGeom>
        </p:spPr>
      </p:pic>
      <p:sp>
        <p:nvSpPr>
          <p:cNvPr id="13" name="Rectangle 12">
            <a:extLst>
              <a:ext uri="{FF2B5EF4-FFF2-40B4-BE49-F238E27FC236}">
                <a16:creationId xmlns:a16="http://schemas.microsoft.com/office/drawing/2014/main" id="{143690D2-C0D0-430D-A512-ECE818017AD2}"/>
              </a:ext>
            </a:extLst>
          </p:cNvPr>
          <p:cNvSpPr/>
          <p:nvPr/>
        </p:nvSpPr>
        <p:spPr>
          <a:xfrm>
            <a:off x="5038486" y="3548993"/>
            <a:ext cx="3953114" cy="199471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49569" y="2550639"/>
            <a:ext cx="2330947" cy="938719"/>
          </a:xfrm>
          <a:prstGeom prst="rect">
            <a:avLst/>
          </a:prstGeom>
          <a:noFill/>
          <a:ln w="19050">
            <a:solidFill>
              <a:schemeClr val="accent1"/>
            </a:solidFill>
          </a:ln>
        </p:spPr>
        <p:txBody>
          <a:bodyPr wrap="square" rtlCol="0">
            <a:spAutoFit/>
          </a:bodyPr>
          <a:lstStyle/>
          <a:p>
            <a:r>
              <a:rPr lang="en-US" sz="1100" dirty="0" smtClean="0">
                <a:latin typeface="Comic Sans MS" panose="030F0702030302020204" pitchFamily="66" charset="0"/>
              </a:rPr>
              <a:t>Children will sample the sights and sounds of the Spanish speaking world as they learn greetings, count to 12 and play a singing game</a:t>
            </a:r>
            <a:r>
              <a:rPr lang="en-US" sz="1100" dirty="0" smtClean="0"/>
              <a:t>.</a:t>
            </a:r>
            <a:endParaRPr lang="en-GB" sz="1100" dirty="0"/>
          </a:p>
        </p:txBody>
      </p:sp>
      <p:pic>
        <p:nvPicPr>
          <p:cNvPr id="12" name="Picture 11"/>
          <p:cNvPicPr>
            <a:picLocks noChangeAspect="1"/>
          </p:cNvPicPr>
          <p:nvPr/>
        </p:nvPicPr>
        <p:blipFill>
          <a:blip r:embed="rId4"/>
          <a:stretch>
            <a:fillRect/>
          </a:stretch>
        </p:blipFill>
        <p:spPr>
          <a:xfrm>
            <a:off x="107624" y="3332161"/>
            <a:ext cx="1811726" cy="2364548"/>
          </a:xfrm>
          <a:prstGeom prst="rect">
            <a:avLst/>
          </a:prstGeom>
        </p:spPr>
      </p:pic>
      <p:pic>
        <p:nvPicPr>
          <p:cNvPr id="15" name="Picture 14"/>
          <p:cNvPicPr>
            <a:picLocks noChangeAspect="1"/>
          </p:cNvPicPr>
          <p:nvPr/>
        </p:nvPicPr>
        <p:blipFill>
          <a:blip r:embed="rId5"/>
          <a:stretch>
            <a:fillRect/>
          </a:stretch>
        </p:blipFill>
        <p:spPr>
          <a:xfrm>
            <a:off x="2784103" y="124926"/>
            <a:ext cx="2254383" cy="1689429"/>
          </a:xfrm>
          <a:prstGeom prst="rect">
            <a:avLst/>
          </a:prstGeom>
        </p:spPr>
      </p:pic>
      <p:sp>
        <p:nvSpPr>
          <p:cNvPr id="16" name="TextBox 15"/>
          <p:cNvSpPr txBox="1"/>
          <p:nvPr/>
        </p:nvSpPr>
        <p:spPr>
          <a:xfrm>
            <a:off x="2919046" y="2121877"/>
            <a:ext cx="1723292" cy="307777"/>
          </a:xfrm>
          <a:prstGeom prst="rect">
            <a:avLst/>
          </a:prstGeom>
          <a:noFill/>
          <a:ln w="28575">
            <a:solidFill>
              <a:schemeClr val="accent6"/>
            </a:solidFill>
          </a:ln>
        </p:spPr>
        <p:txBody>
          <a:bodyPr wrap="square" rtlCol="0">
            <a:spAutoFit/>
          </a:bodyPr>
          <a:lstStyle/>
          <a:p>
            <a:r>
              <a:rPr lang="en-US" b="1" dirty="0" smtClean="0">
                <a:latin typeface="Comic Sans MS" panose="030F0702030302020204" pitchFamily="66" charset="0"/>
              </a:rPr>
              <a:t>Henri Rousseau</a:t>
            </a:r>
            <a:endParaRPr lang="en-GB"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72"/>
        <p:cNvGrpSpPr/>
        <p:nvPr/>
      </p:nvGrpSpPr>
      <p:grpSpPr>
        <a:xfrm>
          <a:off x="0" y="0"/>
          <a:ext cx="0" cy="0"/>
          <a:chOff x="0" y="0"/>
          <a:chExt cx="0" cy="0"/>
        </a:xfrm>
      </p:grpSpPr>
      <p:sp>
        <p:nvSpPr>
          <p:cNvPr id="373" name="Google Shape;373;p53"/>
          <p:cNvSpPr txBox="1"/>
          <p:nvPr/>
        </p:nvSpPr>
        <p:spPr>
          <a:xfrm>
            <a:off x="105575" y="171900"/>
            <a:ext cx="5204538"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dk1"/>
                </a:solidFill>
                <a:latin typeface="Calibri"/>
                <a:ea typeface="Calibri"/>
                <a:cs typeface="Calibri"/>
                <a:sym typeface="Calibri"/>
              </a:rPr>
              <a:t>PSHE</a:t>
            </a:r>
            <a:endParaRPr sz="16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800" b="1" dirty="0" smtClean="0">
              <a:latin typeface="Calibri"/>
              <a:ea typeface="Calibri"/>
              <a:cs typeface="Calibri"/>
              <a:sym typeface="Calibri"/>
            </a:endParaRPr>
          </a:p>
          <a:p>
            <a:pPr marL="0" lvl="0" indent="0" algn="l" rtl="0">
              <a:spcBef>
                <a:spcPts val="0"/>
              </a:spcBef>
              <a:spcAft>
                <a:spcPts val="0"/>
              </a:spcAft>
              <a:buNone/>
            </a:pPr>
            <a:r>
              <a:rPr lang="en-US" sz="1800" b="1" dirty="0" smtClean="0">
                <a:latin typeface="Calibri"/>
                <a:ea typeface="Calibri"/>
                <a:cs typeface="Calibri"/>
                <a:sym typeface="Calibri"/>
              </a:rPr>
              <a:t>            Valuing Difference</a:t>
            </a:r>
          </a:p>
          <a:p>
            <a:pPr lvl="0"/>
            <a:r>
              <a:rPr lang="en-US" dirty="0" smtClean="0"/>
              <a:t> </a:t>
            </a:r>
            <a:r>
              <a:rPr lang="en-US" sz="1100" dirty="0" smtClean="0">
                <a:latin typeface="Comic Sans MS" panose="030F0702030302020204" pitchFamily="66" charset="0"/>
              </a:rPr>
              <a:t>- Finding </a:t>
            </a:r>
            <a:r>
              <a:rPr lang="en-US" sz="1100" dirty="0">
                <a:latin typeface="Comic Sans MS" panose="030F0702030302020204" pitchFamily="66" charset="0"/>
              </a:rPr>
              <a:t>solutions to situations where people don't agree. </a:t>
            </a:r>
            <a:r>
              <a:rPr lang="en-US" sz="1100" dirty="0" smtClean="0">
                <a:latin typeface="Comic Sans MS" panose="030F0702030302020204" pitchFamily="66" charset="0"/>
              </a:rPr>
              <a:t>The children will </a:t>
            </a:r>
            <a:r>
              <a:rPr lang="en-US" sz="1100" dirty="0">
                <a:latin typeface="Comic Sans MS" panose="030F0702030302020204" pitchFamily="66" charset="0"/>
              </a:rPr>
              <a:t>have some strategies and skills that they can apply when they find themselves in a similar situation</a:t>
            </a:r>
            <a:r>
              <a:rPr lang="en-US" sz="1100" dirty="0" smtClean="0">
                <a:latin typeface="Comic Sans MS" panose="030F0702030302020204" pitchFamily="66" charset="0"/>
              </a:rPr>
              <a:t>.</a:t>
            </a:r>
          </a:p>
          <a:p>
            <a:pPr lvl="0"/>
            <a:r>
              <a:rPr lang="en-US" sz="1100" b="1" dirty="0">
                <a:latin typeface="Comic Sans MS" panose="030F0702030302020204" pitchFamily="66" charset="0"/>
                <a:ea typeface="Calibri"/>
                <a:cs typeface="Calibri"/>
                <a:sym typeface="Calibri"/>
              </a:rPr>
              <a:t> </a:t>
            </a:r>
            <a:r>
              <a:rPr lang="en-US" sz="1100" dirty="0">
                <a:latin typeface="Comic Sans MS" panose="030F0702030302020204" pitchFamily="66" charset="0"/>
                <a:ea typeface="Calibri"/>
                <a:cs typeface="Calibri"/>
                <a:sym typeface="Calibri"/>
              </a:rPr>
              <a:t> </a:t>
            </a:r>
            <a:r>
              <a:rPr lang="en-US" sz="1100" dirty="0" smtClean="0">
                <a:latin typeface="Comic Sans MS" panose="030F0702030302020204" pitchFamily="66" charset="0"/>
                <a:ea typeface="Calibri"/>
                <a:cs typeface="Calibri"/>
                <a:sym typeface="Calibri"/>
              </a:rPr>
              <a:t>- </a:t>
            </a:r>
            <a:r>
              <a:rPr lang="en-US" sz="1100" dirty="0">
                <a:latin typeface="Comic Sans MS" panose="030F0702030302020204" pitchFamily="66" charset="0"/>
              </a:rPr>
              <a:t>Explain/discuss the concept of ‘body space’ and feeling uncomfortable when people get too close. The uncomfortable feeling is the brain’s way of warning us</a:t>
            </a:r>
            <a:r>
              <a:rPr lang="en-US" sz="1100" dirty="0" smtClean="0">
                <a:latin typeface="Comic Sans MS" panose="030F0702030302020204" pitchFamily="66" charset="0"/>
              </a:rPr>
              <a:t>.</a:t>
            </a:r>
          </a:p>
          <a:p>
            <a:pPr lvl="0"/>
            <a:r>
              <a:rPr lang="en-US" sz="1100" b="1" dirty="0">
                <a:latin typeface="Comic Sans MS" panose="030F0702030302020204" pitchFamily="66" charset="0"/>
                <a:ea typeface="Calibri"/>
                <a:cs typeface="Calibri"/>
                <a:sym typeface="Calibri"/>
              </a:rPr>
              <a:t> </a:t>
            </a:r>
            <a:r>
              <a:rPr lang="en-US" sz="1100" dirty="0" smtClean="0">
                <a:latin typeface="Comic Sans MS" panose="030F0702030302020204" pitchFamily="66" charset="0"/>
                <a:ea typeface="Calibri"/>
                <a:cs typeface="Calibri"/>
                <a:sym typeface="Calibri"/>
              </a:rPr>
              <a:t>- </a:t>
            </a:r>
            <a:r>
              <a:rPr lang="en-US" sz="1100" dirty="0">
                <a:latin typeface="Comic Sans MS" panose="030F0702030302020204" pitchFamily="66" charset="0"/>
              </a:rPr>
              <a:t> C</a:t>
            </a:r>
            <a:r>
              <a:rPr lang="en-US" sz="1100" dirty="0" smtClean="0">
                <a:latin typeface="Comic Sans MS" panose="030F0702030302020204" pitchFamily="66" charset="0"/>
              </a:rPr>
              <a:t>onsider </a:t>
            </a:r>
            <a:r>
              <a:rPr lang="en-US" sz="1100" dirty="0">
                <a:latin typeface="Comic Sans MS" panose="030F0702030302020204" pitchFamily="66" charset="0"/>
              </a:rPr>
              <a:t>the different types of relationships we can have with other people</a:t>
            </a:r>
            <a:r>
              <a:rPr lang="en-US" sz="1100" dirty="0" smtClean="0">
                <a:latin typeface="Comic Sans MS" panose="030F0702030302020204" pitchFamily="66" charset="0"/>
              </a:rPr>
              <a:t>.</a:t>
            </a:r>
          </a:p>
          <a:p>
            <a:r>
              <a:rPr lang="en-US" sz="1100" dirty="0">
                <a:latin typeface="Comic Sans MS" panose="030F0702030302020204" pitchFamily="66" charset="0"/>
                <a:ea typeface="Calibri"/>
                <a:cs typeface="Calibri"/>
                <a:sym typeface="Calibri"/>
              </a:rPr>
              <a:t> </a:t>
            </a:r>
            <a:r>
              <a:rPr lang="en-US" sz="1100" dirty="0" smtClean="0">
                <a:latin typeface="Comic Sans MS" panose="030F0702030302020204" pitchFamily="66" charset="0"/>
                <a:ea typeface="Calibri"/>
                <a:cs typeface="Calibri"/>
                <a:sym typeface="Calibri"/>
              </a:rPr>
              <a:t>- </a:t>
            </a:r>
            <a:r>
              <a:rPr lang="en-US" sz="1100" dirty="0">
                <a:latin typeface="Comic Sans MS" panose="030F0702030302020204" pitchFamily="66" charset="0"/>
                <a:ea typeface="Calibri"/>
              </a:rPr>
              <a:t>W</a:t>
            </a:r>
            <a:r>
              <a:rPr lang="en-US" sz="1100" dirty="0" smtClean="0">
                <a:latin typeface="Comic Sans MS" panose="030F0702030302020204" pitchFamily="66" charset="0"/>
              </a:rPr>
              <a:t>hat </a:t>
            </a:r>
            <a:r>
              <a:rPr lang="en-US" sz="1100" dirty="0">
                <a:latin typeface="Comic Sans MS" panose="030F0702030302020204" pitchFamily="66" charset="0"/>
              </a:rPr>
              <a:t>they think a </a:t>
            </a:r>
            <a:r>
              <a:rPr lang="en-US" sz="1100" i="1" dirty="0">
                <a:latin typeface="Comic Sans MS" panose="030F0702030302020204" pitchFamily="66" charset="0"/>
              </a:rPr>
              <a:t>friendly disposition</a:t>
            </a:r>
            <a:r>
              <a:rPr lang="en-US" sz="1100" dirty="0">
                <a:latin typeface="Comic Sans MS" panose="030F0702030302020204" pitchFamily="66" charset="0"/>
              </a:rPr>
              <a:t> might be. </a:t>
            </a:r>
            <a:r>
              <a:rPr lang="en-US" sz="1100" dirty="0" smtClean="0">
                <a:latin typeface="Comic Sans MS" panose="030F0702030302020204" pitchFamily="66" charset="0"/>
              </a:rPr>
              <a:t>If </a:t>
            </a:r>
            <a:r>
              <a:rPr lang="en-US" sz="1100" dirty="0">
                <a:latin typeface="Comic Sans MS" panose="030F0702030302020204" pitchFamily="66" charset="0"/>
              </a:rPr>
              <a:t>someone behaves in such a way, how do you think it will affect their friendships?</a:t>
            </a:r>
          </a:p>
          <a:p>
            <a:r>
              <a:rPr lang="en-US" sz="1100" dirty="0">
                <a:latin typeface="Comic Sans MS" panose="030F0702030302020204" pitchFamily="66" charset="0"/>
              </a:rPr>
              <a:t>What kind of </a:t>
            </a:r>
            <a:r>
              <a:rPr lang="en-US" sz="1100" dirty="0" err="1">
                <a:latin typeface="Comic Sans MS" panose="030F0702030302020204" pitchFamily="66" charset="0"/>
              </a:rPr>
              <a:t>behaviour</a:t>
            </a:r>
            <a:r>
              <a:rPr lang="en-US" sz="1100" dirty="0">
                <a:latin typeface="Comic Sans MS" panose="030F0702030302020204" pitchFamily="66" charset="0"/>
              </a:rPr>
              <a:t> might have the opposite effect and cause a person to struggle to make and keep friends</a:t>
            </a:r>
            <a:r>
              <a:rPr lang="en-US" sz="1100" dirty="0" smtClean="0">
                <a:latin typeface="Comic Sans MS" panose="030F0702030302020204" pitchFamily="66" charset="0"/>
              </a:rPr>
              <a:t>?</a:t>
            </a:r>
          </a:p>
          <a:p>
            <a:r>
              <a:rPr lang="en-US" sz="1100" dirty="0" smtClean="0">
                <a:latin typeface="Comic Sans MS" panose="030F0702030302020204" pitchFamily="66" charset="0"/>
              </a:rPr>
              <a:t> - </a:t>
            </a:r>
            <a:r>
              <a:rPr lang="en-US" sz="1100" dirty="0">
                <a:latin typeface="Comic Sans MS" panose="030F0702030302020204" pitchFamily="66" charset="0"/>
              </a:rPr>
              <a:t>look at people from a range of different cultures living in this country and think about how important it is to respect everybody, even if their beliefs and practices are different from our own</a:t>
            </a:r>
            <a:r>
              <a:rPr lang="en-US" sz="1100" dirty="0" smtClean="0">
                <a:latin typeface="Comic Sans MS" panose="030F0702030302020204" pitchFamily="66" charset="0"/>
              </a:rPr>
              <a:t>.</a:t>
            </a:r>
          </a:p>
          <a:p>
            <a:pPr marL="285750" indent="-285750">
              <a:buFontTx/>
              <a:buChar char="-"/>
            </a:pPr>
            <a:r>
              <a:rPr lang="en-US" b="1" i="1" dirty="0" smtClean="0"/>
              <a:t>Stereotypes</a:t>
            </a:r>
            <a:r>
              <a:rPr lang="en-US" dirty="0"/>
              <a:t>. A stereotype is when we </a:t>
            </a:r>
            <a:r>
              <a:rPr lang="en-US" dirty="0" smtClean="0"/>
              <a:t>think</a:t>
            </a:r>
          </a:p>
          <a:p>
            <a:r>
              <a:rPr lang="en-US" dirty="0" smtClean="0"/>
              <a:t> </a:t>
            </a:r>
            <a:r>
              <a:rPr lang="en-US" dirty="0"/>
              <a:t>one way of being fits all situations.</a:t>
            </a:r>
            <a:endParaRPr lang="en-US" sz="1100" dirty="0" smtClean="0">
              <a:latin typeface="Comic Sans MS" panose="030F0702030302020204" pitchFamily="66" charset="0"/>
            </a:endParaRPr>
          </a:p>
          <a:p>
            <a:pPr lvl="0"/>
            <a:endParaRPr dirty="0">
              <a:latin typeface="Comic Sans MS" panose="030F0702030302020204" pitchFamily="66" charset="0"/>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75" name="Google Shape;375;p53"/>
          <p:cNvSpPr txBox="1"/>
          <p:nvPr/>
        </p:nvSpPr>
        <p:spPr>
          <a:xfrm>
            <a:off x="5509846" y="1761441"/>
            <a:ext cx="3510544" cy="45960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chemeClr val="dk1"/>
                </a:solidFill>
                <a:latin typeface="Calibri"/>
                <a:ea typeface="Calibri"/>
                <a:cs typeface="Calibri"/>
                <a:sym typeface="Calibri"/>
              </a:rPr>
              <a:t>PE</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8" name="TextBox 7"/>
          <p:cNvSpPr txBox="1"/>
          <p:nvPr/>
        </p:nvSpPr>
        <p:spPr>
          <a:xfrm>
            <a:off x="5416062" y="2221041"/>
            <a:ext cx="3562513" cy="3385542"/>
          </a:xfrm>
          <a:prstGeom prst="rect">
            <a:avLst/>
          </a:prstGeom>
          <a:noFill/>
        </p:spPr>
        <p:txBody>
          <a:bodyPr wrap="square" rtlCol="0">
            <a:spAutoFit/>
          </a:bodyPr>
          <a:lstStyle/>
          <a:p>
            <a:pPr lvl="0" algn="ctr"/>
            <a:r>
              <a:rPr lang="en-US" sz="2000" b="1" u="sng" dirty="0" smtClean="0">
                <a:latin typeface="Calibri" panose="020F0502020204030204" pitchFamily="34" charset="0"/>
                <a:ea typeface="Calibri"/>
                <a:cs typeface="Calibri" panose="020F0502020204030204" pitchFamily="34" charset="0"/>
                <a:sym typeface="Calibri"/>
              </a:rPr>
              <a:t>Dance - Salsa</a:t>
            </a:r>
            <a:endParaRPr lang="en-US" sz="2000" b="1" u="sng" dirty="0">
              <a:latin typeface="Calibri" panose="020F0502020204030204" pitchFamily="34" charset="0"/>
              <a:ea typeface="Calibri"/>
              <a:cs typeface="Calibri" panose="020F0502020204030204" pitchFamily="34" charset="0"/>
              <a:sym typeface="Calibri"/>
            </a:endParaRPr>
          </a:p>
          <a:p>
            <a:endParaRPr lang="en-US" sz="1200"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Year 4 </a:t>
            </a:r>
            <a:r>
              <a:rPr lang="en-US" b="1" dirty="0" smtClean="0">
                <a:latin typeface="Calibri" panose="020F0502020204030204" pitchFamily="34" charset="0"/>
                <a:cs typeface="Calibri" panose="020F0502020204030204" pitchFamily="34" charset="0"/>
              </a:rPr>
              <a:t>Skills</a:t>
            </a:r>
          </a:p>
          <a:p>
            <a:pPr fontAlgn="base"/>
            <a:r>
              <a:rPr lang="en-US" sz="1100" dirty="0">
                <a:latin typeface="Comic Sans MS" panose="030F0702030302020204" pitchFamily="66" charset="0"/>
              </a:rPr>
              <a:t>E</a:t>
            </a:r>
            <a:r>
              <a:rPr lang="en-US" sz="1100" dirty="0" smtClean="0">
                <a:latin typeface="Comic Sans MS" panose="030F0702030302020204" pitchFamily="66" charset="0"/>
              </a:rPr>
              <a:t>xplore </a:t>
            </a:r>
            <a:r>
              <a:rPr lang="en-US" sz="1100" dirty="0">
                <a:latin typeface="Comic Sans MS" panose="030F0702030302020204" pitchFamily="66" charset="0"/>
              </a:rPr>
              <a:t>and create characters and narratives in response to a range of </a:t>
            </a:r>
            <a:r>
              <a:rPr lang="en-US" sz="1100" dirty="0" smtClean="0">
                <a:latin typeface="Comic Sans MS" panose="030F0702030302020204" pitchFamily="66" charset="0"/>
              </a:rPr>
              <a:t>stimuli</a:t>
            </a:r>
            <a:r>
              <a:rPr lang="en-GB" sz="1100" dirty="0">
                <a:latin typeface="Comic Sans MS" panose="030F0702030302020204" pitchFamily="66" charset="0"/>
              </a:rPr>
              <a:t>.</a:t>
            </a:r>
          </a:p>
          <a:p>
            <a:pPr fontAlgn="base"/>
            <a:r>
              <a:rPr lang="en-US" sz="1100" dirty="0">
                <a:latin typeface="Comic Sans MS" panose="030F0702030302020204" pitchFamily="66" charset="0"/>
              </a:rPr>
              <a:t> </a:t>
            </a:r>
            <a:r>
              <a:rPr lang="en-GB" sz="1100" dirty="0">
                <a:latin typeface="Comic Sans MS" panose="030F0702030302020204" pitchFamily="66" charset="0"/>
              </a:rPr>
              <a:t> </a:t>
            </a:r>
          </a:p>
          <a:p>
            <a:pPr fontAlgn="base"/>
            <a:r>
              <a:rPr lang="en-US" sz="1100" dirty="0">
                <a:latin typeface="Comic Sans MS" panose="030F0702030302020204" pitchFamily="66" charset="0"/>
              </a:rPr>
              <a:t>U</a:t>
            </a:r>
            <a:r>
              <a:rPr lang="en-US" sz="1100" dirty="0" smtClean="0">
                <a:latin typeface="Comic Sans MS" panose="030F0702030302020204" pitchFamily="66" charset="0"/>
              </a:rPr>
              <a:t>se </a:t>
            </a:r>
            <a:r>
              <a:rPr lang="en-US" sz="1100" dirty="0">
                <a:latin typeface="Comic Sans MS" panose="030F0702030302020204" pitchFamily="66" charset="0"/>
              </a:rPr>
              <a:t>simple choreographic principles to create motifs and </a:t>
            </a:r>
            <a:r>
              <a:rPr lang="en-US" sz="1100" dirty="0" smtClean="0">
                <a:latin typeface="Comic Sans MS" panose="030F0702030302020204" pitchFamily="66" charset="0"/>
              </a:rPr>
              <a:t>narrative</a:t>
            </a:r>
            <a:r>
              <a:rPr lang="en-US" sz="1100" dirty="0">
                <a:latin typeface="Comic Sans MS" panose="030F0702030302020204" pitchFamily="66" charset="0"/>
              </a:rPr>
              <a:t>.</a:t>
            </a:r>
            <a:endParaRPr lang="en-GB" sz="1100" dirty="0">
              <a:latin typeface="Comic Sans MS" panose="030F0702030302020204" pitchFamily="66" charset="0"/>
            </a:endParaRPr>
          </a:p>
          <a:p>
            <a:pPr fontAlgn="base"/>
            <a:r>
              <a:rPr lang="en-GB" sz="1100" dirty="0">
                <a:latin typeface="Comic Sans MS" panose="030F0702030302020204" pitchFamily="66" charset="0"/>
              </a:rPr>
              <a:t> </a:t>
            </a:r>
          </a:p>
          <a:p>
            <a:pPr fontAlgn="base"/>
            <a:r>
              <a:rPr lang="en-US" sz="1100" dirty="0">
                <a:latin typeface="Comic Sans MS" panose="030F0702030302020204" pitchFamily="66" charset="0"/>
              </a:rPr>
              <a:t>P</a:t>
            </a:r>
            <a:r>
              <a:rPr lang="en-US" sz="1100" dirty="0" smtClean="0">
                <a:latin typeface="Comic Sans MS" panose="030F0702030302020204" pitchFamily="66" charset="0"/>
              </a:rPr>
              <a:t>erform </a:t>
            </a:r>
            <a:r>
              <a:rPr lang="en-US" sz="1100" dirty="0">
                <a:latin typeface="Comic Sans MS" panose="030F0702030302020204" pitchFamily="66" charset="0"/>
              </a:rPr>
              <a:t>complex dance phrases and dances that communicate character and </a:t>
            </a:r>
            <a:r>
              <a:rPr lang="en-US" sz="1100" dirty="0" smtClean="0">
                <a:latin typeface="Comic Sans MS" panose="030F0702030302020204" pitchFamily="66" charset="0"/>
              </a:rPr>
              <a:t>narrative.</a:t>
            </a:r>
            <a:r>
              <a:rPr lang="en-US" sz="1100" dirty="0">
                <a:latin typeface="Comic Sans MS" panose="030F0702030302020204" pitchFamily="66" charset="0"/>
              </a:rPr>
              <a:t> </a:t>
            </a:r>
            <a:r>
              <a:rPr lang="en-GB" sz="1100" dirty="0">
                <a:latin typeface="Comic Sans MS" panose="030F0702030302020204" pitchFamily="66" charset="0"/>
              </a:rPr>
              <a:t> </a:t>
            </a:r>
          </a:p>
          <a:p>
            <a:pPr fontAlgn="base"/>
            <a:r>
              <a:rPr lang="en-GB" sz="1100" dirty="0">
                <a:latin typeface="Comic Sans MS" panose="030F0702030302020204" pitchFamily="66" charset="0"/>
              </a:rPr>
              <a:t> </a:t>
            </a:r>
          </a:p>
          <a:p>
            <a:pPr fontAlgn="base"/>
            <a:r>
              <a:rPr lang="en-US" sz="1100" dirty="0">
                <a:latin typeface="Comic Sans MS" panose="030F0702030302020204" pitchFamily="66" charset="0"/>
              </a:rPr>
              <a:t>K</a:t>
            </a:r>
            <a:r>
              <a:rPr lang="en-US" sz="1100" dirty="0" smtClean="0">
                <a:latin typeface="Comic Sans MS" panose="030F0702030302020204" pitchFamily="66" charset="0"/>
              </a:rPr>
              <a:t>now </a:t>
            </a:r>
            <a:r>
              <a:rPr lang="en-US" sz="1100" dirty="0">
                <a:latin typeface="Comic Sans MS" panose="030F0702030302020204" pitchFamily="66" charset="0"/>
              </a:rPr>
              <a:t>and describe what you need to do to warm up and cool down for </a:t>
            </a:r>
            <a:r>
              <a:rPr lang="en-US" sz="1100" dirty="0" smtClean="0">
                <a:latin typeface="Comic Sans MS" panose="030F0702030302020204" pitchFamily="66" charset="0"/>
              </a:rPr>
              <a:t>dance</a:t>
            </a:r>
            <a:r>
              <a:rPr lang="en-US" sz="1100" dirty="0">
                <a:latin typeface="Comic Sans MS" panose="030F0702030302020204" pitchFamily="66" charset="0"/>
              </a:rPr>
              <a:t>.</a:t>
            </a:r>
            <a:endParaRPr lang="en-GB" sz="1100" dirty="0">
              <a:latin typeface="Comic Sans MS" panose="030F0702030302020204" pitchFamily="66" charset="0"/>
            </a:endParaRPr>
          </a:p>
          <a:p>
            <a:pPr fontAlgn="base"/>
            <a:r>
              <a:rPr lang="en-GB" sz="1100" dirty="0">
                <a:latin typeface="Comic Sans MS" panose="030F0702030302020204" pitchFamily="66" charset="0"/>
              </a:rPr>
              <a:t> </a:t>
            </a:r>
          </a:p>
          <a:p>
            <a:pPr fontAlgn="base"/>
            <a:r>
              <a:rPr lang="en-US" sz="1100" dirty="0">
                <a:latin typeface="Comic Sans MS" panose="030F0702030302020204" pitchFamily="66" charset="0"/>
              </a:rPr>
              <a:t>D</a:t>
            </a:r>
            <a:r>
              <a:rPr lang="en-US" sz="1100" dirty="0" smtClean="0">
                <a:latin typeface="Comic Sans MS" panose="030F0702030302020204" pitchFamily="66" charset="0"/>
              </a:rPr>
              <a:t>escribe</a:t>
            </a:r>
            <a:r>
              <a:rPr lang="en-US" sz="1100" dirty="0">
                <a:latin typeface="Comic Sans MS" panose="030F0702030302020204" pitchFamily="66" charset="0"/>
              </a:rPr>
              <a:t>, interpret and evaluate their own and others’ dances, taking account of character and </a:t>
            </a:r>
            <a:r>
              <a:rPr lang="en-US" sz="1100" dirty="0" smtClean="0">
                <a:latin typeface="Comic Sans MS" panose="030F0702030302020204" pitchFamily="66" charset="0"/>
              </a:rPr>
              <a:t>narrative</a:t>
            </a:r>
            <a:r>
              <a:rPr lang="en-US" sz="1100" dirty="0">
                <a:latin typeface="Comic Sans MS" panose="030F0702030302020204" pitchFamily="66" charset="0"/>
              </a:rPr>
              <a:t>.</a:t>
            </a:r>
            <a:endParaRPr lang="en-GB" dirty="0"/>
          </a:p>
        </p:txBody>
      </p:sp>
      <p:pic>
        <p:nvPicPr>
          <p:cNvPr id="5" name="Picture 4"/>
          <p:cNvPicPr>
            <a:picLocks noChangeAspect="1"/>
          </p:cNvPicPr>
          <p:nvPr/>
        </p:nvPicPr>
        <p:blipFill>
          <a:blip r:embed="rId3"/>
          <a:stretch>
            <a:fillRect/>
          </a:stretch>
        </p:blipFill>
        <p:spPr>
          <a:xfrm>
            <a:off x="4262449" y="171900"/>
            <a:ext cx="1047664" cy="1293485"/>
          </a:xfrm>
          <a:prstGeom prst="rect">
            <a:avLst/>
          </a:prstGeom>
        </p:spPr>
      </p:pic>
      <p:pic>
        <p:nvPicPr>
          <p:cNvPr id="6" name="Picture 5"/>
          <p:cNvPicPr>
            <a:picLocks noChangeAspect="1"/>
          </p:cNvPicPr>
          <p:nvPr/>
        </p:nvPicPr>
        <p:blipFill>
          <a:blip r:embed="rId4"/>
          <a:stretch>
            <a:fillRect/>
          </a:stretch>
        </p:blipFill>
        <p:spPr>
          <a:xfrm>
            <a:off x="117366" y="163101"/>
            <a:ext cx="1805627" cy="1006498"/>
          </a:xfrm>
          <a:prstGeom prst="rect">
            <a:avLst/>
          </a:prstGeom>
        </p:spPr>
      </p:pic>
      <p:pic>
        <p:nvPicPr>
          <p:cNvPr id="10" name="Picture 9" descr="Friends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214" y="4063900"/>
            <a:ext cx="1695256" cy="1542683"/>
          </a:xfrm>
          <a:prstGeom prst="rect">
            <a:avLst/>
          </a:prstGeom>
        </p:spPr>
      </p:pic>
      <p:pic>
        <p:nvPicPr>
          <p:cNvPr id="2" name="Picture 1"/>
          <p:cNvPicPr>
            <a:picLocks noChangeAspect="1"/>
          </p:cNvPicPr>
          <p:nvPr/>
        </p:nvPicPr>
        <p:blipFill>
          <a:blip r:embed="rId6"/>
          <a:stretch>
            <a:fillRect/>
          </a:stretch>
        </p:blipFill>
        <p:spPr>
          <a:xfrm>
            <a:off x="5697398" y="171900"/>
            <a:ext cx="2999839" cy="14882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p:nvPr/>
        </p:nvSpPr>
        <p:spPr>
          <a:xfrm>
            <a:off x="2966006" y="0"/>
            <a:ext cx="3833379"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latin typeface="Calibri"/>
                <a:ea typeface="Calibri"/>
                <a:cs typeface="Calibri"/>
                <a:sym typeface="Calibri"/>
              </a:rPr>
              <a:t>Foundation Subject IMPACT QUESTIONS</a:t>
            </a:r>
            <a:endParaRPr sz="3200" b="1" dirty="0">
              <a:solidFill>
                <a:schemeClr val="tx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 name="TextBox 1"/>
          <p:cNvSpPr txBox="1"/>
          <p:nvPr/>
        </p:nvSpPr>
        <p:spPr>
          <a:xfrm>
            <a:off x="152400" y="1090246"/>
            <a:ext cx="8991600" cy="523220"/>
          </a:xfrm>
          <a:prstGeom prst="rect">
            <a:avLst/>
          </a:prstGeom>
          <a:solidFill>
            <a:srgbClr val="FFCCFF"/>
          </a:solidFill>
        </p:spPr>
        <p:txBody>
          <a:bodyPr wrap="square" rtlCol="0">
            <a:spAutoFit/>
          </a:bodyPr>
          <a:lstStyle/>
          <a:p>
            <a:r>
              <a:rPr lang="en-US" b="1" dirty="0" smtClean="0">
                <a:latin typeface="Comic Sans MS" panose="030F0702030302020204" pitchFamily="66" charset="0"/>
              </a:rPr>
              <a:t>Geography – Where in the World are the rainforests found?</a:t>
            </a:r>
          </a:p>
          <a:p>
            <a:r>
              <a:rPr lang="en-US" b="1" dirty="0">
                <a:latin typeface="Comic Sans MS" panose="030F0702030302020204" pitchFamily="66" charset="0"/>
              </a:rPr>
              <a:t> </a:t>
            </a:r>
            <a:r>
              <a:rPr lang="en-US" b="1" dirty="0" smtClean="0">
                <a:latin typeface="Comic Sans MS" panose="030F0702030302020204" pitchFamily="66" charset="0"/>
              </a:rPr>
              <a:t>           - Why are rainforests so important?</a:t>
            </a:r>
            <a:endParaRPr lang="en-GB" b="1" dirty="0">
              <a:latin typeface="Comic Sans MS" panose="030F0702030302020204" pitchFamily="66" charset="0"/>
            </a:endParaRPr>
          </a:p>
        </p:txBody>
      </p:sp>
      <p:sp>
        <p:nvSpPr>
          <p:cNvPr id="4" name="TextBox 3"/>
          <p:cNvSpPr txBox="1"/>
          <p:nvPr/>
        </p:nvSpPr>
        <p:spPr>
          <a:xfrm>
            <a:off x="152400" y="1828799"/>
            <a:ext cx="8991600" cy="523220"/>
          </a:xfrm>
          <a:prstGeom prst="rect">
            <a:avLst/>
          </a:prstGeom>
          <a:solidFill>
            <a:schemeClr val="accent1">
              <a:lumMod val="40000"/>
              <a:lumOff val="60000"/>
            </a:schemeClr>
          </a:solidFill>
        </p:spPr>
        <p:txBody>
          <a:bodyPr wrap="square" rtlCol="0">
            <a:spAutoFit/>
          </a:bodyPr>
          <a:lstStyle/>
          <a:p>
            <a:r>
              <a:rPr lang="en-US" b="1" dirty="0" smtClean="0">
                <a:latin typeface="Comic Sans MS" panose="030F0702030302020204" pitchFamily="66" charset="0"/>
              </a:rPr>
              <a:t>Science – How can we sort animals and plants into groups?</a:t>
            </a:r>
          </a:p>
          <a:p>
            <a:r>
              <a:rPr lang="en-US" b="1" dirty="0">
                <a:latin typeface="Comic Sans MS" panose="030F0702030302020204" pitchFamily="66" charset="0"/>
              </a:rPr>
              <a:t> </a:t>
            </a:r>
            <a:r>
              <a:rPr lang="en-US" b="1" dirty="0" smtClean="0">
                <a:latin typeface="Comic Sans MS" panose="030F0702030302020204" pitchFamily="66" charset="0"/>
              </a:rPr>
              <a:t>        - How does an animals environment affect the life of the animal?</a:t>
            </a:r>
            <a:endParaRPr lang="en-GB" b="1" dirty="0">
              <a:latin typeface="Comic Sans MS" panose="030F0702030302020204" pitchFamily="66" charset="0"/>
            </a:endParaRPr>
          </a:p>
        </p:txBody>
      </p:sp>
      <p:sp>
        <p:nvSpPr>
          <p:cNvPr id="5" name="TextBox 4"/>
          <p:cNvSpPr txBox="1"/>
          <p:nvPr/>
        </p:nvSpPr>
        <p:spPr>
          <a:xfrm>
            <a:off x="152400" y="2573213"/>
            <a:ext cx="8991600" cy="523220"/>
          </a:xfrm>
          <a:prstGeom prst="rect">
            <a:avLst/>
          </a:prstGeom>
          <a:solidFill>
            <a:srgbClr val="F1F892"/>
          </a:solidFill>
        </p:spPr>
        <p:txBody>
          <a:bodyPr wrap="square" rtlCol="0">
            <a:spAutoFit/>
          </a:bodyPr>
          <a:lstStyle/>
          <a:p>
            <a:r>
              <a:rPr lang="en-US" b="1" dirty="0" smtClean="0">
                <a:latin typeface="Comic Sans MS" panose="030F0702030302020204" pitchFamily="66" charset="0"/>
              </a:rPr>
              <a:t>ICT – What is an example of an input and output? </a:t>
            </a:r>
          </a:p>
          <a:p>
            <a:r>
              <a:rPr lang="en-US" b="1" dirty="0" smtClean="0">
                <a:latin typeface="Comic Sans MS" panose="030F0702030302020204" pitchFamily="66" charset="0"/>
              </a:rPr>
              <a:t>      - Can you give an example of how you debugged your toy? </a:t>
            </a:r>
            <a:endParaRPr lang="en-GB" b="1" dirty="0">
              <a:latin typeface="Comic Sans MS" panose="030F0702030302020204" pitchFamily="66" charset="0"/>
            </a:endParaRPr>
          </a:p>
        </p:txBody>
      </p:sp>
      <p:sp>
        <p:nvSpPr>
          <p:cNvPr id="6" name="TextBox 5"/>
          <p:cNvSpPr txBox="1"/>
          <p:nvPr/>
        </p:nvSpPr>
        <p:spPr>
          <a:xfrm>
            <a:off x="152400" y="3317627"/>
            <a:ext cx="8991600" cy="523220"/>
          </a:xfrm>
          <a:prstGeom prst="rect">
            <a:avLst/>
          </a:prstGeom>
          <a:solidFill>
            <a:schemeClr val="accent6">
              <a:lumMod val="40000"/>
              <a:lumOff val="60000"/>
            </a:schemeClr>
          </a:solidFill>
        </p:spPr>
        <p:txBody>
          <a:bodyPr wrap="square" rtlCol="0">
            <a:spAutoFit/>
          </a:bodyPr>
          <a:lstStyle/>
          <a:p>
            <a:r>
              <a:rPr lang="en-US" b="1" dirty="0" smtClean="0">
                <a:latin typeface="Comic Sans MS" panose="030F0702030302020204" pitchFamily="66" charset="0"/>
              </a:rPr>
              <a:t>PE – What are the counts used in Salsa dancing? </a:t>
            </a:r>
          </a:p>
          <a:p>
            <a:r>
              <a:rPr lang="en-US" b="1" dirty="0" smtClean="0">
                <a:latin typeface="Comic Sans MS" panose="030F0702030302020204" pitchFamily="66" charset="0"/>
              </a:rPr>
              <a:t>   - Where does Salsa dancing originate from?</a:t>
            </a:r>
            <a:endParaRPr lang="en-GB" b="1" dirty="0">
              <a:latin typeface="Comic Sans MS" panose="030F0702030302020204" pitchFamily="66" charset="0"/>
            </a:endParaRPr>
          </a:p>
        </p:txBody>
      </p:sp>
      <p:sp>
        <p:nvSpPr>
          <p:cNvPr id="7" name="TextBox 6"/>
          <p:cNvSpPr txBox="1"/>
          <p:nvPr/>
        </p:nvSpPr>
        <p:spPr>
          <a:xfrm>
            <a:off x="152400" y="4062041"/>
            <a:ext cx="8991600" cy="523220"/>
          </a:xfrm>
          <a:prstGeom prst="rect">
            <a:avLst/>
          </a:prstGeom>
          <a:solidFill>
            <a:srgbClr val="FF66FF"/>
          </a:solidFill>
        </p:spPr>
        <p:txBody>
          <a:bodyPr wrap="square" rtlCol="0">
            <a:spAutoFit/>
          </a:bodyPr>
          <a:lstStyle/>
          <a:p>
            <a:r>
              <a:rPr lang="en-US" b="1" dirty="0" smtClean="0">
                <a:latin typeface="Comic Sans MS" panose="030F0702030302020204" pitchFamily="66" charset="0"/>
              </a:rPr>
              <a:t>Art / Design Technology – How did you decide on the best material for the job?</a:t>
            </a:r>
          </a:p>
          <a:p>
            <a:r>
              <a:rPr lang="en-US" b="1" dirty="0" smtClean="0">
                <a:latin typeface="Comic Sans MS" panose="030F0702030302020204" pitchFamily="66" charset="0"/>
              </a:rPr>
              <a:t>                            - What is one fact you learnt about Henri Rousseau?</a:t>
            </a:r>
            <a:endParaRPr lang="en-GB" b="1" dirty="0">
              <a:latin typeface="Comic Sans MS" panose="030F0702030302020204" pitchFamily="66" charset="0"/>
            </a:endParaRPr>
          </a:p>
        </p:txBody>
      </p:sp>
      <p:sp>
        <p:nvSpPr>
          <p:cNvPr id="8" name="TextBox 7"/>
          <p:cNvSpPr txBox="1"/>
          <p:nvPr/>
        </p:nvSpPr>
        <p:spPr>
          <a:xfrm>
            <a:off x="152400" y="4821109"/>
            <a:ext cx="8991600" cy="523220"/>
          </a:xfrm>
          <a:prstGeom prst="rect">
            <a:avLst/>
          </a:prstGeom>
          <a:solidFill>
            <a:srgbClr val="99FFCC"/>
          </a:solidFill>
        </p:spPr>
        <p:txBody>
          <a:bodyPr wrap="square" rtlCol="0">
            <a:spAutoFit/>
          </a:bodyPr>
          <a:lstStyle/>
          <a:p>
            <a:r>
              <a:rPr lang="en-US" b="1" dirty="0" smtClean="0">
                <a:latin typeface="Comic Sans MS" panose="030F0702030302020204" pitchFamily="66" charset="0"/>
              </a:rPr>
              <a:t>Music – What is the pentatonic scale? </a:t>
            </a:r>
          </a:p>
          <a:p>
            <a:r>
              <a:rPr lang="en-US" b="1" dirty="0" smtClean="0">
                <a:latin typeface="Comic Sans MS" panose="030F0702030302020204" pitchFamily="66" charset="0"/>
              </a:rPr>
              <a:t>       - What is an example of tuned and </a:t>
            </a:r>
            <a:r>
              <a:rPr lang="en-US" b="1" dirty="0" err="1" smtClean="0">
                <a:latin typeface="Comic Sans MS" panose="030F0702030302020204" pitchFamily="66" charset="0"/>
              </a:rPr>
              <a:t>untuned</a:t>
            </a:r>
            <a:r>
              <a:rPr lang="en-US" b="1" dirty="0" smtClean="0">
                <a:latin typeface="Comic Sans MS" panose="030F0702030302020204" pitchFamily="66" charset="0"/>
              </a:rPr>
              <a:t> percussion we used?</a:t>
            </a:r>
            <a:endParaRPr lang="en-GB" b="1" dirty="0">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29;p42">
            <a:extLst>
              <a:ext uri="{FF2B5EF4-FFF2-40B4-BE49-F238E27FC236}">
                <a16:creationId xmlns:a16="http://schemas.microsoft.com/office/drawing/2014/main" id="{3386B451-4B01-40B6-9318-1876BD6FECAF}"/>
              </a:ext>
            </a:extLst>
          </p:cNvPr>
          <p:cNvSpPr/>
          <p:nvPr/>
        </p:nvSpPr>
        <p:spPr>
          <a:xfrm>
            <a:off x="3075285" y="1165089"/>
            <a:ext cx="2810100" cy="4361733"/>
          </a:xfrm>
          <a:prstGeom prst="downArrow">
            <a:avLst>
              <a:gd name="adj1" fmla="val 51152"/>
              <a:gd name="adj2" fmla="val 24035"/>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28;p42">
            <a:extLst>
              <a:ext uri="{FF2B5EF4-FFF2-40B4-BE49-F238E27FC236}">
                <a16:creationId xmlns:a16="http://schemas.microsoft.com/office/drawing/2014/main" id="{F512C5C8-C042-40B4-A8B8-3B06F82A7DEF}"/>
              </a:ext>
            </a:extLst>
          </p:cNvPr>
          <p:cNvSpPr/>
          <p:nvPr/>
        </p:nvSpPr>
        <p:spPr>
          <a:xfrm>
            <a:off x="7522613" y="1432064"/>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228;p42">
            <a:extLst>
              <a:ext uri="{FF2B5EF4-FFF2-40B4-BE49-F238E27FC236}">
                <a16:creationId xmlns:a16="http://schemas.microsoft.com/office/drawing/2014/main" id="{0F81B557-D622-4009-87CF-623C317A4720}"/>
              </a:ext>
            </a:extLst>
          </p:cNvPr>
          <p:cNvSpPr/>
          <p:nvPr/>
        </p:nvSpPr>
        <p:spPr>
          <a:xfrm>
            <a:off x="6488249" y="1420780"/>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228;p42">
            <a:extLst>
              <a:ext uri="{FF2B5EF4-FFF2-40B4-BE49-F238E27FC236}">
                <a16:creationId xmlns:a16="http://schemas.microsoft.com/office/drawing/2014/main" id="{57B9D3F4-1125-4D39-A1D5-2E43D62AED17}"/>
              </a:ext>
            </a:extLst>
          </p:cNvPr>
          <p:cNvSpPr/>
          <p:nvPr/>
        </p:nvSpPr>
        <p:spPr>
          <a:xfrm>
            <a:off x="1963068" y="1467154"/>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228;p42">
            <a:extLst>
              <a:ext uri="{FF2B5EF4-FFF2-40B4-BE49-F238E27FC236}">
                <a16:creationId xmlns:a16="http://schemas.microsoft.com/office/drawing/2014/main" id="{932ADF5F-6EA2-4453-B5AF-BFE6C41C7232}"/>
              </a:ext>
            </a:extLst>
          </p:cNvPr>
          <p:cNvSpPr/>
          <p:nvPr/>
        </p:nvSpPr>
        <p:spPr>
          <a:xfrm>
            <a:off x="778245" y="1431691"/>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7D94CDC6-8250-4334-A736-07EEFFD878A9}"/>
              </a:ext>
            </a:extLst>
          </p:cNvPr>
          <p:cNvPicPr>
            <a:picLocks noChangeAspect="1"/>
          </p:cNvPicPr>
          <p:nvPr/>
        </p:nvPicPr>
        <p:blipFill rotWithShape="1">
          <a:blip r:embed="rId3"/>
          <a:srcRect t="67879" r="68212"/>
          <a:stretch/>
        </p:blipFill>
        <p:spPr>
          <a:xfrm>
            <a:off x="5943385" y="2688205"/>
            <a:ext cx="1034949" cy="843796"/>
          </a:xfrm>
          <a:prstGeom prst="rect">
            <a:avLst/>
          </a:prstGeom>
        </p:spPr>
      </p:pic>
      <p:sp>
        <p:nvSpPr>
          <p:cNvPr id="8" name="Google Shape;230;p42">
            <a:extLst>
              <a:ext uri="{FF2B5EF4-FFF2-40B4-BE49-F238E27FC236}">
                <a16:creationId xmlns:a16="http://schemas.microsoft.com/office/drawing/2014/main" id="{F07E61C7-E7C4-44C8-9FC4-C900A6E105F2}"/>
              </a:ext>
            </a:extLst>
          </p:cNvPr>
          <p:cNvSpPr txBox="1"/>
          <p:nvPr/>
        </p:nvSpPr>
        <p:spPr>
          <a:xfrm>
            <a:off x="161625" y="17596"/>
            <a:ext cx="8815200" cy="5199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Calibri"/>
                <a:ea typeface="Calibri"/>
                <a:cs typeface="Calibri"/>
                <a:sym typeface="Calibri"/>
              </a:rPr>
              <a:t>Curriculum Development - Intent</a:t>
            </a:r>
            <a:endParaRPr sz="2400" dirty="0">
              <a:latin typeface="Calibri"/>
              <a:ea typeface="Calibri"/>
              <a:cs typeface="Calibri"/>
              <a:sym typeface="Calibri"/>
            </a:endParaRPr>
          </a:p>
        </p:txBody>
      </p:sp>
      <p:sp>
        <p:nvSpPr>
          <p:cNvPr id="9" name="Google Shape;231;p42">
            <a:extLst>
              <a:ext uri="{FF2B5EF4-FFF2-40B4-BE49-F238E27FC236}">
                <a16:creationId xmlns:a16="http://schemas.microsoft.com/office/drawing/2014/main" id="{33C5A20D-9FE6-4DBB-8C11-3486623AC131}"/>
              </a:ext>
            </a:extLst>
          </p:cNvPr>
          <p:cNvSpPr txBox="1"/>
          <p:nvPr/>
        </p:nvSpPr>
        <p:spPr>
          <a:xfrm>
            <a:off x="75491" y="3950091"/>
            <a:ext cx="1416494" cy="1277527"/>
          </a:xfrm>
          <a:prstGeom prst="rect">
            <a:avLst/>
          </a:prstGeom>
          <a:solidFill>
            <a:srgbClr val="EAD1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English</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Reading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Writing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Phonics</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Spelling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Punctuation</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Grammar</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0" name="Google Shape;232;p42">
            <a:extLst>
              <a:ext uri="{FF2B5EF4-FFF2-40B4-BE49-F238E27FC236}">
                <a16:creationId xmlns:a16="http://schemas.microsoft.com/office/drawing/2014/main" id="{8DB12415-4BE7-467B-9B09-53B510645DB2}"/>
              </a:ext>
            </a:extLst>
          </p:cNvPr>
          <p:cNvSpPr txBox="1"/>
          <p:nvPr/>
        </p:nvSpPr>
        <p:spPr>
          <a:xfrm>
            <a:off x="161625" y="550076"/>
            <a:ext cx="8815200" cy="606489"/>
          </a:xfrm>
          <a:prstGeom prst="rect">
            <a:avLst/>
          </a:prstGeom>
          <a:solidFill>
            <a:srgbClr val="FFE5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a:latin typeface="Calibri"/>
                <a:ea typeface="Calibri"/>
                <a:cs typeface="Calibri"/>
                <a:sym typeface="Calibri"/>
              </a:rPr>
              <a:t>LauDato</a:t>
            </a:r>
            <a:r>
              <a:rPr lang="en-US" sz="2800" b="1" dirty="0">
                <a:latin typeface="Calibri"/>
                <a:ea typeface="Calibri"/>
                <a:cs typeface="Calibri"/>
                <a:sym typeface="Calibri"/>
              </a:rPr>
              <a:t> Si, National Curriculum and Gospel Values</a:t>
            </a:r>
            <a:endParaRPr sz="2800" b="1" dirty="0">
              <a:latin typeface="Calibri"/>
              <a:ea typeface="Calibri"/>
              <a:cs typeface="Calibri"/>
              <a:sym typeface="Calibri"/>
            </a:endParaRPr>
          </a:p>
        </p:txBody>
      </p:sp>
      <p:sp>
        <p:nvSpPr>
          <p:cNvPr id="21" name="Google Shape;233;p42">
            <a:extLst>
              <a:ext uri="{FF2B5EF4-FFF2-40B4-BE49-F238E27FC236}">
                <a16:creationId xmlns:a16="http://schemas.microsoft.com/office/drawing/2014/main" id="{BFA47C7E-80C7-4ED8-99E1-DB4667950403}"/>
              </a:ext>
            </a:extLst>
          </p:cNvPr>
          <p:cNvSpPr txBox="1"/>
          <p:nvPr/>
        </p:nvSpPr>
        <p:spPr>
          <a:xfrm>
            <a:off x="1529373" y="3944841"/>
            <a:ext cx="1221354" cy="1114176"/>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err="1">
                <a:solidFill>
                  <a:schemeClr val="dk1"/>
                </a:solidFill>
                <a:latin typeface="Calibri"/>
                <a:ea typeface="Calibri"/>
                <a:cs typeface="Calibri"/>
                <a:sym typeface="Calibri"/>
              </a:rPr>
              <a:t>Maths</a:t>
            </a:r>
            <a:r>
              <a:rPr lang="en-US" sz="1200" b="1" dirty="0">
                <a:solidFill>
                  <a:schemeClr val="dk1"/>
                </a:solidFill>
                <a:latin typeface="Calibri"/>
                <a:ea typeface="Calibri"/>
                <a:cs typeface="Calibri"/>
                <a:sym typeface="Calibri"/>
              </a:rPr>
              <a:t/>
            </a:r>
            <a:br>
              <a:rPr lang="en-US" sz="1200" b="1"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Arithmetic</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Fluency</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Reasoning</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Problem Solving</a:t>
            </a:r>
            <a:r>
              <a:rPr lang="en-US" sz="1200" b="1" dirty="0">
                <a:solidFill>
                  <a:schemeClr val="dk1"/>
                </a:solidFill>
                <a:latin typeface="Calibri"/>
                <a:ea typeface="Calibri"/>
                <a:cs typeface="Calibri"/>
                <a:sym typeface="Calibri"/>
              </a:rPr>
              <a:t/>
            </a:r>
            <a:br>
              <a:rPr lang="en-US" sz="1200" b="1" dirty="0">
                <a:solidFill>
                  <a:schemeClr val="dk1"/>
                </a:solidFill>
                <a:latin typeface="Calibri"/>
                <a:ea typeface="Calibri"/>
                <a:cs typeface="Calibri"/>
                <a:sym typeface="Calibri"/>
              </a:rPr>
            </a:b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3" name="Google Shape;234;p42">
            <a:extLst>
              <a:ext uri="{FF2B5EF4-FFF2-40B4-BE49-F238E27FC236}">
                <a16:creationId xmlns:a16="http://schemas.microsoft.com/office/drawing/2014/main" id="{964F9257-E712-4357-8D68-EA4D8F6F1058}"/>
              </a:ext>
            </a:extLst>
          </p:cNvPr>
          <p:cNvSpPr txBox="1"/>
          <p:nvPr/>
        </p:nvSpPr>
        <p:spPr>
          <a:xfrm>
            <a:off x="2775197" y="3950255"/>
            <a:ext cx="1347041" cy="1108761"/>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RE</a:t>
            </a:r>
            <a:br>
              <a:rPr lang="en-US" sz="1200" b="1"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Knowledge &amp; Understanding</a:t>
            </a:r>
          </a:p>
          <a:p>
            <a:pPr marL="0" lvl="0" indent="0" algn="ctr" rtl="0">
              <a:spcBef>
                <a:spcPts val="0"/>
              </a:spcBef>
              <a:spcAft>
                <a:spcPts val="0"/>
              </a:spcAft>
              <a:buNone/>
            </a:pPr>
            <a:r>
              <a:rPr lang="en-US" sz="1050" dirty="0">
                <a:solidFill>
                  <a:schemeClr val="dk1"/>
                </a:solidFill>
                <a:latin typeface="Calibri"/>
                <a:ea typeface="Calibri"/>
                <a:cs typeface="Calibri"/>
                <a:sym typeface="Calibri"/>
              </a:rPr>
              <a:t>Engagement &amp; Response</a:t>
            </a:r>
          </a:p>
          <a:p>
            <a:pPr marL="0" lvl="0" indent="0" algn="ctr" rtl="0">
              <a:spcBef>
                <a:spcPts val="0"/>
              </a:spcBef>
              <a:spcAft>
                <a:spcPts val="0"/>
              </a:spcAft>
              <a:buNone/>
            </a:pPr>
            <a:r>
              <a:rPr lang="en-US" sz="1050" dirty="0">
                <a:solidFill>
                  <a:schemeClr val="dk1"/>
                </a:solidFill>
                <a:latin typeface="Calibri"/>
                <a:ea typeface="Calibri"/>
                <a:cs typeface="Calibri"/>
                <a:sym typeface="Calibri"/>
              </a:rPr>
              <a:t>Analysis &amp; Evaluation</a:t>
            </a:r>
            <a:endParaRPr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4" name="Google Shape;235;p42">
            <a:extLst>
              <a:ext uri="{FF2B5EF4-FFF2-40B4-BE49-F238E27FC236}">
                <a16:creationId xmlns:a16="http://schemas.microsoft.com/office/drawing/2014/main" id="{1A1AC733-81A9-445D-9F81-918D24C3AC44}"/>
              </a:ext>
            </a:extLst>
          </p:cNvPr>
          <p:cNvSpPr txBox="1"/>
          <p:nvPr/>
        </p:nvSpPr>
        <p:spPr>
          <a:xfrm>
            <a:off x="5233314" y="3950187"/>
            <a:ext cx="1347041" cy="874818"/>
          </a:xfrm>
          <a:prstGeom prst="rect">
            <a:avLst/>
          </a:prstGeom>
          <a:solidFill>
            <a:srgbClr val="F4CC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The Culture Team</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History</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Geography</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French (MFL)</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5" name="Google Shape;237;p42">
            <a:extLst>
              <a:ext uri="{FF2B5EF4-FFF2-40B4-BE49-F238E27FC236}">
                <a16:creationId xmlns:a16="http://schemas.microsoft.com/office/drawing/2014/main" id="{CB420A07-721F-4A0D-9FA3-B5F120FC638C}"/>
              </a:ext>
            </a:extLst>
          </p:cNvPr>
          <p:cNvSpPr txBox="1"/>
          <p:nvPr/>
        </p:nvSpPr>
        <p:spPr>
          <a:xfrm>
            <a:off x="7886952" y="3987711"/>
            <a:ext cx="1197209" cy="1304292"/>
          </a:xfrm>
          <a:prstGeom prst="rect">
            <a:avLst/>
          </a:prstGeom>
          <a:solidFill>
            <a:srgbClr val="D0E0E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The Healthy Hearts and Minds Team</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PE</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Science</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PSHE / RSHE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6" name="Google Shape;239;p42">
            <a:extLst>
              <a:ext uri="{FF2B5EF4-FFF2-40B4-BE49-F238E27FC236}">
                <a16:creationId xmlns:a16="http://schemas.microsoft.com/office/drawing/2014/main" id="{218CB54A-DDCC-42CB-9C05-0984AF90CBF6}"/>
              </a:ext>
            </a:extLst>
          </p:cNvPr>
          <p:cNvSpPr txBox="1"/>
          <p:nvPr/>
        </p:nvSpPr>
        <p:spPr>
          <a:xfrm>
            <a:off x="75491" y="3508647"/>
            <a:ext cx="4287188" cy="397744"/>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solidFill>
                  <a:srgbClr val="FFFFFF"/>
                </a:solidFill>
                <a:latin typeface="Calibri"/>
                <a:ea typeface="Calibri"/>
                <a:cs typeface="Calibri"/>
                <a:sym typeface="Calibri"/>
              </a:rPr>
              <a:t>Rosenshine’s</a:t>
            </a:r>
            <a:r>
              <a:rPr lang="en-US" b="1" dirty="0">
                <a:solidFill>
                  <a:srgbClr val="FFFFFF"/>
                </a:solidFill>
                <a:latin typeface="Calibri"/>
                <a:ea typeface="Calibri"/>
                <a:cs typeface="Calibri"/>
                <a:sym typeface="Calibri"/>
              </a:rPr>
              <a:t> Principles of Instruction</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7" name="Google Shape;240;p42">
            <a:extLst>
              <a:ext uri="{FF2B5EF4-FFF2-40B4-BE49-F238E27FC236}">
                <a16:creationId xmlns:a16="http://schemas.microsoft.com/office/drawing/2014/main" id="{2D966D2D-6C6F-4359-8408-256A057A32CA}"/>
              </a:ext>
            </a:extLst>
          </p:cNvPr>
          <p:cNvSpPr txBox="1"/>
          <p:nvPr/>
        </p:nvSpPr>
        <p:spPr>
          <a:xfrm>
            <a:off x="4734312" y="3496248"/>
            <a:ext cx="4344681" cy="414739"/>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FFFF"/>
                </a:solidFill>
                <a:latin typeface="Calibri"/>
                <a:ea typeface="Calibri"/>
                <a:cs typeface="Calibri"/>
                <a:sym typeface="Calibri"/>
              </a:rPr>
              <a:t>Parents in Partnership and Knowledge </a:t>
            </a:r>
            <a:r>
              <a:rPr lang="en-US" b="1" dirty="0" err="1">
                <a:solidFill>
                  <a:srgbClr val="FFFFFF"/>
                </a:solidFill>
                <a:latin typeface="Calibri"/>
                <a:ea typeface="Calibri"/>
                <a:cs typeface="Calibri"/>
                <a:sym typeface="Calibri"/>
              </a:rPr>
              <a:t>Organisers</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8" name="Google Shape;244;p42">
            <a:extLst>
              <a:ext uri="{FF2B5EF4-FFF2-40B4-BE49-F238E27FC236}">
                <a16:creationId xmlns:a16="http://schemas.microsoft.com/office/drawing/2014/main" id="{BB21F643-56A1-4506-8BF0-0E5644A45358}"/>
              </a:ext>
            </a:extLst>
          </p:cNvPr>
          <p:cNvSpPr txBox="1"/>
          <p:nvPr/>
        </p:nvSpPr>
        <p:spPr>
          <a:xfrm>
            <a:off x="2020926" y="5292003"/>
            <a:ext cx="5183727" cy="379171"/>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FFFF"/>
                </a:solidFill>
                <a:latin typeface="Calibri"/>
                <a:ea typeface="Calibri"/>
                <a:cs typeface="Calibri"/>
                <a:sym typeface="Calibri"/>
              </a:rPr>
              <a:t>Being the ‘Best we can be’</a:t>
            </a:r>
            <a:endParaRPr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9" name="Google Shape;235;p42">
            <a:extLst>
              <a:ext uri="{FF2B5EF4-FFF2-40B4-BE49-F238E27FC236}">
                <a16:creationId xmlns:a16="http://schemas.microsoft.com/office/drawing/2014/main" id="{3026A67B-D2EB-4D7F-9C85-FE36D9E475CA}"/>
              </a:ext>
            </a:extLst>
          </p:cNvPr>
          <p:cNvSpPr txBox="1"/>
          <p:nvPr/>
        </p:nvSpPr>
        <p:spPr>
          <a:xfrm>
            <a:off x="6621139" y="3956881"/>
            <a:ext cx="1225029" cy="1328331"/>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The Arts and Technology Team</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Design Technology Art</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Music</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Computing</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36" name="Picture 235">
            <a:extLst>
              <a:ext uri="{FF2B5EF4-FFF2-40B4-BE49-F238E27FC236}">
                <a16:creationId xmlns:a16="http://schemas.microsoft.com/office/drawing/2014/main" id="{C7CC9D5F-EEFA-40B4-91A3-2B56C4F02BF7}"/>
              </a:ext>
            </a:extLst>
          </p:cNvPr>
          <p:cNvPicPr/>
          <p:nvPr/>
        </p:nvPicPr>
        <p:blipFill>
          <a:blip r:embed="rId4"/>
          <a:stretch>
            <a:fillRect/>
          </a:stretch>
        </p:blipFill>
        <p:spPr>
          <a:xfrm>
            <a:off x="6896495" y="1042398"/>
            <a:ext cx="1057001" cy="1095860"/>
          </a:xfrm>
          <a:prstGeom prst="rect">
            <a:avLst/>
          </a:prstGeom>
        </p:spPr>
      </p:pic>
      <p:pic>
        <p:nvPicPr>
          <p:cNvPr id="238" name="Picture 237">
            <a:extLst>
              <a:ext uri="{FF2B5EF4-FFF2-40B4-BE49-F238E27FC236}">
                <a16:creationId xmlns:a16="http://schemas.microsoft.com/office/drawing/2014/main" id="{0A54461F-82F8-4706-B45E-3B26991784CF}"/>
              </a:ext>
            </a:extLst>
          </p:cNvPr>
          <p:cNvPicPr/>
          <p:nvPr/>
        </p:nvPicPr>
        <p:blipFill>
          <a:blip r:embed="rId5"/>
          <a:stretch>
            <a:fillRect/>
          </a:stretch>
        </p:blipFill>
        <p:spPr>
          <a:xfrm>
            <a:off x="8647" y="1063829"/>
            <a:ext cx="1339328" cy="1130054"/>
          </a:xfrm>
          <a:prstGeom prst="rect">
            <a:avLst/>
          </a:prstGeom>
        </p:spPr>
      </p:pic>
      <p:pic>
        <p:nvPicPr>
          <p:cNvPr id="241" name="Picture 240">
            <a:extLst>
              <a:ext uri="{FF2B5EF4-FFF2-40B4-BE49-F238E27FC236}">
                <a16:creationId xmlns:a16="http://schemas.microsoft.com/office/drawing/2014/main" id="{557E5723-74DA-4333-BC5A-E0AA5A0D74B6}"/>
              </a:ext>
            </a:extLst>
          </p:cNvPr>
          <p:cNvPicPr/>
          <p:nvPr/>
        </p:nvPicPr>
        <p:blipFill>
          <a:blip r:embed="rId6"/>
          <a:stretch>
            <a:fillRect/>
          </a:stretch>
        </p:blipFill>
        <p:spPr>
          <a:xfrm>
            <a:off x="2297607" y="1060035"/>
            <a:ext cx="1244750" cy="1130054"/>
          </a:xfrm>
          <a:prstGeom prst="rect">
            <a:avLst/>
          </a:prstGeom>
        </p:spPr>
      </p:pic>
      <p:pic>
        <p:nvPicPr>
          <p:cNvPr id="242" name="Picture 241">
            <a:extLst>
              <a:ext uri="{FF2B5EF4-FFF2-40B4-BE49-F238E27FC236}">
                <a16:creationId xmlns:a16="http://schemas.microsoft.com/office/drawing/2014/main" id="{A41264E8-4D05-48D9-964D-AAF15B4D7B9F}"/>
              </a:ext>
            </a:extLst>
          </p:cNvPr>
          <p:cNvPicPr/>
          <p:nvPr/>
        </p:nvPicPr>
        <p:blipFill>
          <a:blip r:embed="rId7"/>
          <a:stretch>
            <a:fillRect/>
          </a:stretch>
        </p:blipFill>
        <p:spPr>
          <a:xfrm>
            <a:off x="3538341" y="1051511"/>
            <a:ext cx="1161102" cy="1081675"/>
          </a:xfrm>
          <a:prstGeom prst="rect">
            <a:avLst/>
          </a:prstGeom>
        </p:spPr>
      </p:pic>
      <p:pic>
        <p:nvPicPr>
          <p:cNvPr id="243" name="Picture 242">
            <a:extLst>
              <a:ext uri="{FF2B5EF4-FFF2-40B4-BE49-F238E27FC236}">
                <a16:creationId xmlns:a16="http://schemas.microsoft.com/office/drawing/2014/main" id="{64CF7423-7630-4BA6-B47E-5EB97C5E965B}"/>
              </a:ext>
            </a:extLst>
          </p:cNvPr>
          <p:cNvPicPr/>
          <p:nvPr/>
        </p:nvPicPr>
        <p:blipFill>
          <a:blip r:embed="rId8"/>
          <a:stretch>
            <a:fillRect/>
          </a:stretch>
        </p:blipFill>
        <p:spPr>
          <a:xfrm>
            <a:off x="5683716" y="1038295"/>
            <a:ext cx="1212779" cy="1098993"/>
          </a:xfrm>
          <a:prstGeom prst="rect">
            <a:avLst/>
          </a:prstGeom>
        </p:spPr>
      </p:pic>
      <p:pic>
        <p:nvPicPr>
          <p:cNvPr id="245" name="Picture 244">
            <a:extLst>
              <a:ext uri="{FF2B5EF4-FFF2-40B4-BE49-F238E27FC236}">
                <a16:creationId xmlns:a16="http://schemas.microsoft.com/office/drawing/2014/main" id="{237A987D-DA9C-4D09-8B6E-F377757915D1}"/>
              </a:ext>
            </a:extLst>
          </p:cNvPr>
          <p:cNvPicPr/>
          <p:nvPr/>
        </p:nvPicPr>
        <p:blipFill>
          <a:blip r:embed="rId9"/>
          <a:stretch>
            <a:fillRect/>
          </a:stretch>
        </p:blipFill>
        <p:spPr>
          <a:xfrm>
            <a:off x="1160115" y="1064054"/>
            <a:ext cx="1164991" cy="1129829"/>
          </a:xfrm>
          <a:prstGeom prst="rect">
            <a:avLst/>
          </a:prstGeom>
        </p:spPr>
      </p:pic>
      <p:pic>
        <p:nvPicPr>
          <p:cNvPr id="246" name="Picture 245">
            <a:extLst>
              <a:ext uri="{FF2B5EF4-FFF2-40B4-BE49-F238E27FC236}">
                <a16:creationId xmlns:a16="http://schemas.microsoft.com/office/drawing/2014/main" id="{BC9A9937-E86E-49DA-9A2F-E79238C45805}"/>
              </a:ext>
            </a:extLst>
          </p:cNvPr>
          <p:cNvPicPr/>
          <p:nvPr/>
        </p:nvPicPr>
        <p:blipFill>
          <a:blip r:embed="rId10"/>
          <a:stretch>
            <a:fillRect/>
          </a:stretch>
        </p:blipFill>
        <p:spPr>
          <a:xfrm>
            <a:off x="4677956" y="1042398"/>
            <a:ext cx="1054767" cy="1090788"/>
          </a:xfrm>
          <a:prstGeom prst="rect">
            <a:avLst/>
          </a:prstGeom>
        </p:spPr>
      </p:pic>
      <p:pic>
        <p:nvPicPr>
          <p:cNvPr id="247" name="Picture 246">
            <a:extLst>
              <a:ext uri="{FF2B5EF4-FFF2-40B4-BE49-F238E27FC236}">
                <a16:creationId xmlns:a16="http://schemas.microsoft.com/office/drawing/2014/main" id="{0174845E-94C4-490B-B0D5-7587271FB276}"/>
              </a:ext>
            </a:extLst>
          </p:cNvPr>
          <p:cNvPicPr/>
          <p:nvPr/>
        </p:nvPicPr>
        <p:blipFill>
          <a:blip r:embed="rId11"/>
          <a:stretch>
            <a:fillRect/>
          </a:stretch>
        </p:blipFill>
        <p:spPr>
          <a:xfrm>
            <a:off x="7929312" y="1047843"/>
            <a:ext cx="1231265" cy="1103630"/>
          </a:xfrm>
          <a:prstGeom prst="rect">
            <a:avLst/>
          </a:prstGeom>
        </p:spPr>
      </p:pic>
      <p:pic>
        <p:nvPicPr>
          <p:cNvPr id="248" name="Picture 247">
            <a:extLst>
              <a:ext uri="{FF2B5EF4-FFF2-40B4-BE49-F238E27FC236}">
                <a16:creationId xmlns:a16="http://schemas.microsoft.com/office/drawing/2014/main" id="{30C5B460-6A5D-4E81-874D-73C24FD41F1D}"/>
              </a:ext>
            </a:extLst>
          </p:cNvPr>
          <p:cNvPicPr>
            <a:picLocks noChangeAspect="1"/>
          </p:cNvPicPr>
          <p:nvPr/>
        </p:nvPicPr>
        <p:blipFill rotWithShape="1">
          <a:blip r:embed="rId3"/>
          <a:srcRect r="68021" b="66097"/>
          <a:stretch/>
        </p:blipFill>
        <p:spPr>
          <a:xfrm>
            <a:off x="66371" y="2707636"/>
            <a:ext cx="921948" cy="788613"/>
          </a:xfrm>
          <a:prstGeom prst="rect">
            <a:avLst/>
          </a:prstGeom>
        </p:spPr>
      </p:pic>
      <p:pic>
        <p:nvPicPr>
          <p:cNvPr id="249" name="Picture 248">
            <a:extLst>
              <a:ext uri="{FF2B5EF4-FFF2-40B4-BE49-F238E27FC236}">
                <a16:creationId xmlns:a16="http://schemas.microsoft.com/office/drawing/2014/main" id="{2AF63010-A971-4FD6-97CC-09A67517DEAA}"/>
              </a:ext>
            </a:extLst>
          </p:cNvPr>
          <p:cNvPicPr>
            <a:picLocks noChangeAspect="1"/>
          </p:cNvPicPr>
          <p:nvPr/>
        </p:nvPicPr>
        <p:blipFill rotWithShape="1">
          <a:blip r:embed="rId3"/>
          <a:srcRect l="33513" r="33897" b="65860"/>
          <a:stretch/>
        </p:blipFill>
        <p:spPr>
          <a:xfrm>
            <a:off x="982577" y="2696852"/>
            <a:ext cx="965762" cy="816281"/>
          </a:xfrm>
          <a:prstGeom prst="rect">
            <a:avLst/>
          </a:prstGeom>
        </p:spPr>
      </p:pic>
      <p:pic>
        <p:nvPicPr>
          <p:cNvPr id="250" name="Picture 249">
            <a:extLst>
              <a:ext uri="{FF2B5EF4-FFF2-40B4-BE49-F238E27FC236}">
                <a16:creationId xmlns:a16="http://schemas.microsoft.com/office/drawing/2014/main" id="{CDB20A42-B357-4734-A8B9-AA82ECC66FEE}"/>
              </a:ext>
            </a:extLst>
          </p:cNvPr>
          <p:cNvPicPr>
            <a:picLocks noChangeAspect="1"/>
          </p:cNvPicPr>
          <p:nvPr/>
        </p:nvPicPr>
        <p:blipFill rotWithShape="1">
          <a:blip r:embed="rId3"/>
          <a:srcRect l="67445" b="66335"/>
          <a:stretch/>
        </p:blipFill>
        <p:spPr>
          <a:xfrm>
            <a:off x="1949974" y="2691260"/>
            <a:ext cx="982781" cy="820009"/>
          </a:xfrm>
          <a:prstGeom prst="rect">
            <a:avLst/>
          </a:prstGeom>
        </p:spPr>
      </p:pic>
      <p:pic>
        <p:nvPicPr>
          <p:cNvPr id="251" name="Picture 250">
            <a:extLst>
              <a:ext uri="{FF2B5EF4-FFF2-40B4-BE49-F238E27FC236}">
                <a16:creationId xmlns:a16="http://schemas.microsoft.com/office/drawing/2014/main" id="{B176B502-A96C-44EE-8FAB-8A7AB8457AAD}"/>
              </a:ext>
            </a:extLst>
          </p:cNvPr>
          <p:cNvPicPr>
            <a:picLocks noChangeAspect="1"/>
          </p:cNvPicPr>
          <p:nvPr/>
        </p:nvPicPr>
        <p:blipFill rotWithShape="1">
          <a:blip r:embed="rId3"/>
          <a:srcRect l="1" t="33665" r="68020" b="33308"/>
          <a:stretch/>
        </p:blipFill>
        <p:spPr>
          <a:xfrm>
            <a:off x="2854160" y="2698886"/>
            <a:ext cx="946405" cy="788612"/>
          </a:xfrm>
          <a:prstGeom prst="rect">
            <a:avLst/>
          </a:prstGeom>
        </p:spPr>
      </p:pic>
      <p:pic>
        <p:nvPicPr>
          <p:cNvPr id="252" name="Picture 251">
            <a:extLst>
              <a:ext uri="{FF2B5EF4-FFF2-40B4-BE49-F238E27FC236}">
                <a16:creationId xmlns:a16="http://schemas.microsoft.com/office/drawing/2014/main" id="{D253E223-CD22-4FC7-960E-028B4AED3B60}"/>
              </a:ext>
            </a:extLst>
          </p:cNvPr>
          <p:cNvPicPr>
            <a:picLocks noChangeAspect="1"/>
          </p:cNvPicPr>
          <p:nvPr/>
        </p:nvPicPr>
        <p:blipFill rotWithShape="1">
          <a:blip r:embed="rId3"/>
          <a:srcRect l="33896" t="67879" r="34088"/>
          <a:stretch/>
        </p:blipFill>
        <p:spPr>
          <a:xfrm>
            <a:off x="6993435" y="2678907"/>
            <a:ext cx="1043494" cy="844714"/>
          </a:xfrm>
          <a:prstGeom prst="rect">
            <a:avLst/>
          </a:prstGeom>
        </p:spPr>
      </p:pic>
      <p:pic>
        <p:nvPicPr>
          <p:cNvPr id="253" name="Picture 252">
            <a:extLst>
              <a:ext uri="{FF2B5EF4-FFF2-40B4-BE49-F238E27FC236}">
                <a16:creationId xmlns:a16="http://schemas.microsoft.com/office/drawing/2014/main" id="{B4E80E21-C62B-4342-AB42-4C9DECD832DD}"/>
              </a:ext>
            </a:extLst>
          </p:cNvPr>
          <p:cNvPicPr>
            <a:picLocks noChangeAspect="1"/>
          </p:cNvPicPr>
          <p:nvPr/>
        </p:nvPicPr>
        <p:blipFill rotWithShape="1">
          <a:blip r:embed="rId3"/>
          <a:srcRect l="68098" t="68017"/>
          <a:stretch/>
        </p:blipFill>
        <p:spPr>
          <a:xfrm>
            <a:off x="8065221" y="2691237"/>
            <a:ext cx="1013772" cy="820053"/>
          </a:xfrm>
          <a:prstGeom prst="rect">
            <a:avLst/>
          </a:prstGeom>
        </p:spPr>
      </p:pic>
      <p:pic>
        <p:nvPicPr>
          <p:cNvPr id="254" name="Picture 253">
            <a:extLst>
              <a:ext uri="{FF2B5EF4-FFF2-40B4-BE49-F238E27FC236}">
                <a16:creationId xmlns:a16="http://schemas.microsoft.com/office/drawing/2014/main" id="{D240732E-01E6-45E1-9B64-BC51ACB7A6BE}"/>
              </a:ext>
            </a:extLst>
          </p:cNvPr>
          <p:cNvPicPr>
            <a:picLocks noChangeAspect="1"/>
          </p:cNvPicPr>
          <p:nvPr/>
        </p:nvPicPr>
        <p:blipFill rotWithShape="1">
          <a:blip r:embed="rId3"/>
          <a:srcRect l="67697" t="34074" r="1114" b="32963"/>
          <a:stretch/>
        </p:blipFill>
        <p:spPr>
          <a:xfrm>
            <a:off x="4963911" y="2688205"/>
            <a:ext cx="964373" cy="822379"/>
          </a:xfrm>
          <a:prstGeom prst="rect">
            <a:avLst/>
          </a:prstGeom>
        </p:spPr>
      </p:pic>
      <p:pic>
        <p:nvPicPr>
          <p:cNvPr id="255" name="Picture 254">
            <a:extLst>
              <a:ext uri="{FF2B5EF4-FFF2-40B4-BE49-F238E27FC236}">
                <a16:creationId xmlns:a16="http://schemas.microsoft.com/office/drawing/2014/main" id="{5EBD1BF4-EA7E-414F-ADC6-1A0DE3223895}"/>
              </a:ext>
            </a:extLst>
          </p:cNvPr>
          <p:cNvPicPr>
            <a:picLocks noChangeAspect="1"/>
          </p:cNvPicPr>
          <p:nvPr/>
        </p:nvPicPr>
        <p:blipFill rotWithShape="1">
          <a:blip r:embed="rId3"/>
          <a:srcRect l="34280" t="34378" r="33705" b="32358"/>
          <a:stretch/>
        </p:blipFill>
        <p:spPr>
          <a:xfrm>
            <a:off x="3922546" y="2698886"/>
            <a:ext cx="978038" cy="819912"/>
          </a:xfrm>
          <a:prstGeom prst="rect">
            <a:avLst/>
          </a:prstGeom>
        </p:spPr>
      </p:pic>
      <p:sp>
        <p:nvSpPr>
          <p:cNvPr id="39" name="TextBox 38">
            <a:extLst>
              <a:ext uri="{FF2B5EF4-FFF2-40B4-BE49-F238E27FC236}">
                <a16:creationId xmlns:a16="http://schemas.microsoft.com/office/drawing/2014/main" id="{D39374FC-E744-440A-8AB2-E7B348851028}"/>
              </a:ext>
            </a:extLst>
          </p:cNvPr>
          <p:cNvSpPr txBox="1"/>
          <p:nvPr/>
        </p:nvSpPr>
        <p:spPr>
          <a:xfrm>
            <a:off x="3245931" y="2367317"/>
            <a:ext cx="4875569" cy="307777"/>
          </a:xfrm>
          <a:prstGeom prst="rect">
            <a:avLst/>
          </a:prstGeom>
          <a:noFill/>
        </p:spPr>
        <p:txBody>
          <a:bodyPr wrap="square" rtlCol="0">
            <a:spAutoFit/>
          </a:bodyPr>
          <a:lstStyle/>
          <a:p>
            <a:r>
              <a:rPr lang="en-US" b="1" dirty="0"/>
              <a:t>Using our Secrets to Success…</a:t>
            </a: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Rectangle 1"/>
          <p:cNvSpPr/>
          <p:nvPr/>
        </p:nvSpPr>
        <p:spPr>
          <a:xfrm>
            <a:off x="315483" y="439002"/>
            <a:ext cx="4021017" cy="1446550"/>
          </a:xfrm>
          <a:prstGeom prst="rect">
            <a:avLst/>
          </a:prstGeom>
          <a:solidFill>
            <a:schemeClr val="accent5">
              <a:lumMod val="20000"/>
              <a:lumOff val="80000"/>
            </a:schemeClr>
          </a:solidFill>
        </p:spPr>
        <p:txBody>
          <a:bodyPr wrap="square">
            <a:spAutoFit/>
          </a:bodyPr>
          <a:lstStyle/>
          <a:p>
            <a:pPr algn="ctr"/>
            <a:r>
              <a:rPr lang="en-US" sz="2400" b="1" dirty="0">
                <a:latin typeface="Calibri" panose="020F0502020204030204" pitchFamily="34" charset="0"/>
                <a:cs typeface="Calibri" panose="020F0502020204030204" pitchFamily="34" charset="0"/>
              </a:rPr>
              <a:t>Our </a:t>
            </a:r>
            <a:r>
              <a:rPr lang="en-US" sz="2400" b="1" dirty="0" err="1">
                <a:latin typeface="Calibri" panose="020F0502020204030204" pitchFamily="34" charset="0"/>
                <a:cs typeface="Calibri" panose="020F0502020204030204" pitchFamily="34" charset="0"/>
              </a:rPr>
              <a:t>Laudato</a:t>
            </a:r>
            <a:r>
              <a:rPr lang="en-US" sz="2400" b="1" dirty="0">
                <a:latin typeface="Calibri" panose="020F0502020204030204" pitchFamily="34" charset="0"/>
                <a:cs typeface="Calibri" panose="020F0502020204030204" pitchFamily="34" charset="0"/>
              </a:rPr>
              <a:t> Si key question this half term…</a:t>
            </a:r>
          </a:p>
          <a:p>
            <a:pPr algn="ctr"/>
            <a:r>
              <a:rPr lang="en-GB" sz="2000" dirty="0" smtClean="0"/>
              <a:t>What can we do to preserve the rainforest?</a:t>
            </a:r>
            <a:endParaRPr lang="en-GB" sz="2000" dirty="0"/>
          </a:p>
        </p:txBody>
      </p:sp>
      <p:pic>
        <p:nvPicPr>
          <p:cNvPr id="4" name="Picture 3"/>
          <p:cNvPicPr>
            <a:picLocks noChangeAspect="1"/>
          </p:cNvPicPr>
          <p:nvPr/>
        </p:nvPicPr>
        <p:blipFill>
          <a:blip r:embed="rId3"/>
          <a:stretch>
            <a:fillRect/>
          </a:stretch>
        </p:blipFill>
        <p:spPr>
          <a:xfrm>
            <a:off x="315483" y="2310559"/>
            <a:ext cx="4021017" cy="3116883"/>
          </a:xfrm>
          <a:prstGeom prst="rect">
            <a:avLst/>
          </a:prstGeom>
        </p:spPr>
      </p:pic>
      <p:sp>
        <p:nvSpPr>
          <p:cNvPr id="5" name="Rectangle 4"/>
          <p:cNvSpPr/>
          <p:nvPr/>
        </p:nvSpPr>
        <p:spPr>
          <a:xfrm>
            <a:off x="4613031" y="625787"/>
            <a:ext cx="4132385" cy="830997"/>
          </a:xfrm>
          <a:prstGeom prst="rect">
            <a:avLst/>
          </a:prstGeom>
          <a:solidFill>
            <a:schemeClr val="accent5">
              <a:lumMod val="20000"/>
              <a:lumOff val="80000"/>
            </a:schemeClr>
          </a:solidFill>
        </p:spPr>
        <p:txBody>
          <a:bodyPr wrap="square">
            <a:spAutoFit/>
          </a:bodyPr>
          <a:lstStyle/>
          <a:p>
            <a:pPr algn="ctr"/>
            <a:r>
              <a:rPr lang="en-US" sz="2400" b="1" dirty="0">
                <a:latin typeface="Calibri" panose="020F0502020204030204" pitchFamily="34" charset="0"/>
                <a:cs typeface="Calibri" panose="020F0502020204030204" pitchFamily="34" charset="0"/>
              </a:rPr>
              <a:t>Our Focus Gospel </a:t>
            </a:r>
            <a:r>
              <a:rPr lang="en-US" sz="2400" b="1" dirty="0" smtClean="0">
                <a:latin typeface="Calibri" panose="020F0502020204030204" pitchFamily="34" charset="0"/>
                <a:cs typeface="Calibri" panose="020F0502020204030204" pitchFamily="34" charset="0"/>
              </a:rPr>
              <a:t>Values </a:t>
            </a:r>
            <a:r>
              <a:rPr lang="en-US" sz="2400" b="1" dirty="0">
                <a:latin typeface="Calibri" panose="020F0502020204030204" pitchFamily="34" charset="0"/>
                <a:cs typeface="Calibri" panose="020F0502020204030204" pitchFamily="34" charset="0"/>
              </a:rPr>
              <a:t>this half term </a:t>
            </a:r>
            <a:r>
              <a:rPr lang="en-US" sz="2400" b="1" dirty="0" smtClean="0">
                <a:latin typeface="Calibri" panose="020F0502020204030204" pitchFamily="34" charset="0"/>
                <a:cs typeface="Calibri" panose="020F0502020204030204" pitchFamily="34" charset="0"/>
              </a:rPr>
              <a:t>are…</a:t>
            </a:r>
            <a:endParaRPr lang="en-GB" sz="2000" dirty="0"/>
          </a:p>
        </p:txBody>
      </p:sp>
      <p:sp>
        <p:nvSpPr>
          <p:cNvPr id="7" name="TextBox 6"/>
          <p:cNvSpPr txBox="1"/>
          <p:nvPr/>
        </p:nvSpPr>
        <p:spPr>
          <a:xfrm>
            <a:off x="4726596" y="4696484"/>
            <a:ext cx="4114800" cy="646331"/>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How do you show </a:t>
            </a:r>
            <a:r>
              <a:rPr lang="en-US" sz="1800" dirty="0" smtClean="0">
                <a:latin typeface="Calibri" panose="020F0502020204030204" pitchFamily="34" charset="0"/>
                <a:cs typeface="Calibri" panose="020F0502020204030204" pitchFamily="34" charset="0"/>
              </a:rPr>
              <a:t>peace and compassion </a:t>
            </a:r>
            <a:r>
              <a:rPr lang="en-US" sz="1800" dirty="0">
                <a:latin typeface="Calibri" panose="020F0502020204030204" pitchFamily="34" charset="0"/>
                <a:cs typeface="Calibri" panose="020F0502020204030204" pitchFamily="34" charset="0"/>
              </a:rPr>
              <a:t>in what you do?</a:t>
            </a:r>
            <a:endParaRPr lang="en-GB"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4CF7423-7630-4BA6-B47E-5EB97C5E965B}"/>
              </a:ext>
            </a:extLst>
          </p:cNvPr>
          <p:cNvPicPr/>
          <p:nvPr/>
        </p:nvPicPr>
        <p:blipFill>
          <a:blip r:embed="rId4"/>
          <a:stretch>
            <a:fillRect/>
          </a:stretch>
        </p:blipFill>
        <p:spPr>
          <a:xfrm>
            <a:off x="6881445" y="2713149"/>
            <a:ext cx="1863971" cy="1784398"/>
          </a:xfrm>
          <a:prstGeom prst="rect">
            <a:avLst/>
          </a:prstGeom>
        </p:spPr>
      </p:pic>
      <p:pic>
        <p:nvPicPr>
          <p:cNvPr id="9" name="Picture 8">
            <a:extLst>
              <a:ext uri="{FF2B5EF4-FFF2-40B4-BE49-F238E27FC236}">
                <a16:creationId xmlns:a16="http://schemas.microsoft.com/office/drawing/2014/main" id="{C7CC9D5F-EEFA-40B4-91A3-2B56C4F02BF7}"/>
              </a:ext>
            </a:extLst>
          </p:cNvPr>
          <p:cNvPicPr/>
          <p:nvPr/>
        </p:nvPicPr>
        <p:blipFill>
          <a:blip r:embed="rId5"/>
          <a:stretch>
            <a:fillRect/>
          </a:stretch>
        </p:blipFill>
        <p:spPr>
          <a:xfrm>
            <a:off x="4625897" y="1655722"/>
            <a:ext cx="1966151" cy="17843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endParaRPr lang="en-US" sz="4000" b="1" dirty="0">
              <a:latin typeface="Calibri" panose="020F0502020204030204" pitchFamily="34" charset="0"/>
              <a:cs typeface="Calibri" panose="020F0502020204030204" pitchFamily="34" charset="0"/>
            </a:endParaRPr>
          </a:p>
          <a:p>
            <a:pPr algn="ctr"/>
            <a:r>
              <a:rPr lang="en-US" sz="4000" b="1" u="sng" dirty="0">
                <a:latin typeface="Calibri" panose="020F0502020204030204" pitchFamily="34" charset="0"/>
                <a:cs typeface="Calibri" panose="020F0502020204030204" pitchFamily="34" charset="0"/>
              </a:rPr>
              <a:t>School Mission Statement</a:t>
            </a:r>
          </a:p>
          <a:p>
            <a:pPr algn="ctr"/>
            <a:endParaRPr lang="en-US" sz="40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Lead us Lord,</a:t>
            </a:r>
          </a:p>
          <a:p>
            <a:pPr algn="ctr"/>
            <a:r>
              <a:rPr lang="en-US" sz="4000" b="1" dirty="0">
                <a:latin typeface="Calibri" panose="020F0502020204030204" pitchFamily="34" charset="0"/>
                <a:cs typeface="Calibri" panose="020F0502020204030204" pitchFamily="34" charset="0"/>
              </a:rPr>
              <a:t>To act justly,</a:t>
            </a:r>
          </a:p>
          <a:p>
            <a:pPr algn="ctr"/>
            <a:r>
              <a:rPr lang="en-US" sz="4000" b="1" dirty="0">
                <a:latin typeface="Calibri" panose="020F0502020204030204" pitchFamily="34" charset="0"/>
                <a:cs typeface="Calibri" panose="020F0502020204030204" pitchFamily="34" charset="0"/>
              </a:rPr>
              <a:t>To love tenderly,</a:t>
            </a:r>
          </a:p>
          <a:p>
            <a:pPr algn="ctr"/>
            <a:r>
              <a:rPr lang="en-US" sz="4000" b="1" dirty="0">
                <a:latin typeface="Calibri" panose="020F0502020204030204" pitchFamily="34" charset="0"/>
                <a:cs typeface="Calibri" panose="020F0502020204030204" pitchFamily="34" charset="0"/>
              </a:rPr>
              <a:t>And to walk humbly.</a:t>
            </a:r>
          </a:p>
          <a:p>
            <a:pPr algn="ctr"/>
            <a:endParaRPr lang="en-US" sz="40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Amen</a:t>
            </a:r>
          </a:p>
          <a:p>
            <a:pPr algn="ctr"/>
            <a:endParaRPr lang="en-US" sz="40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01424" y="4259484"/>
            <a:ext cx="1962827" cy="1768353"/>
          </a:xfrm>
          <a:prstGeom prst="rect">
            <a:avLst/>
          </a:prstGeom>
        </p:spPr>
      </p:pic>
      <p:pic>
        <p:nvPicPr>
          <p:cNvPr id="6" name="Picture 5"/>
          <p:cNvPicPr>
            <a:picLocks noChangeAspect="1"/>
          </p:cNvPicPr>
          <p:nvPr/>
        </p:nvPicPr>
        <p:blipFill>
          <a:blip r:embed="rId3"/>
          <a:stretch>
            <a:fillRect/>
          </a:stretch>
        </p:blipFill>
        <p:spPr>
          <a:xfrm>
            <a:off x="7089577" y="1671276"/>
            <a:ext cx="1400370" cy="1724266"/>
          </a:xfrm>
          <a:prstGeom prst="rect">
            <a:avLst/>
          </a:prstGeom>
        </p:spPr>
      </p:pic>
    </p:spTree>
    <p:extLst>
      <p:ext uri="{BB962C8B-B14F-4D97-AF65-F5344CB8AC3E}">
        <p14:creationId xmlns:p14="http://schemas.microsoft.com/office/powerpoint/2010/main" val="105392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23" y="1689094"/>
            <a:ext cx="8843057" cy="1384995"/>
          </a:xfrm>
          <a:prstGeom prst="rect">
            <a:avLst/>
          </a:prstGeom>
          <a:solidFill>
            <a:schemeClr val="accent4">
              <a:lumMod val="40000"/>
              <a:lumOff val="60000"/>
            </a:schemeClr>
          </a:solidFill>
        </p:spPr>
        <p:txBody>
          <a:bodyPr wrap="square" lIns="91440" tIns="45720" rIns="91440" bIns="45720" rtlCol="0" anchor="t">
            <a:spAutoFit/>
          </a:bodyPr>
          <a:lstStyle/>
          <a:p>
            <a:r>
              <a:rPr lang="en-US" dirty="0">
                <a:latin typeface="Calibri" panose="020F0502020204030204" pitchFamily="34" charset="0"/>
                <a:cs typeface="Calibri" panose="020F0502020204030204" pitchFamily="34" charset="0"/>
              </a:rPr>
              <a:t>This half term, Year 4 are learning about </a:t>
            </a:r>
            <a:r>
              <a:rPr lang="en-US" dirty="0" smtClean="0">
                <a:latin typeface="Calibri" panose="020F0502020204030204" pitchFamily="34" charset="0"/>
                <a:cs typeface="Calibri" panose="020F0502020204030204" pitchFamily="34" charset="0"/>
              </a:rPr>
              <a:t>the Amazon rainforest, the animals that live in it, where in the world it is, what makes the Amazon so special and why it is in danger at the moment.</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 have lots of exciting things planned, including</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Creating a vibrant Rainforest display linked to Henri Rousseau’s “</a:t>
            </a:r>
            <a:r>
              <a:rPr lang="en-GB" i="1" dirty="0" smtClean="0">
                <a:latin typeface="Calibri" panose="020F0502020204030204" pitchFamily="34" charset="0"/>
                <a:cs typeface="Calibri" panose="020F0502020204030204" pitchFamily="34" charset="0"/>
              </a:rPr>
              <a:t>Exotic </a:t>
            </a:r>
            <a:r>
              <a:rPr lang="en-GB" i="1" dirty="0">
                <a:latin typeface="Calibri" panose="020F0502020204030204" pitchFamily="34" charset="0"/>
                <a:cs typeface="Calibri" panose="020F0502020204030204" pitchFamily="34" charset="0"/>
              </a:rPr>
              <a:t>Landscape” (</a:t>
            </a:r>
            <a:r>
              <a:rPr lang="en-GB" i="1" dirty="0" smtClean="0">
                <a:latin typeface="Calibri" panose="020F0502020204030204" pitchFamily="34" charset="0"/>
                <a:cs typeface="Calibri" panose="020F0502020204030204" pitchFamily="34" charset="0"/>
              </a:rPr>
              <a:t>1908)</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Learning about a variety of Amazonian animals.</a:t>
            </a:r>
          </a:p>
          <a:p>
            <a:r>
              <a:rPr lang="en-US" dirty="0" smtClean="0">
                <a:latin typeface="Calibri" panose="020F0502020204030204" pitchFamily="34" charset="0"/>
                <a:cs typeface="Calibri" panose="020F0502020204030204" pitchFamily="34" charset="0"/>
              </a:rPr>
              <a:t>Practicing some salsa moves.</a:t>
            </a:r>
          </a:p>
        </p:txBody>
      </p:sp>
      <p:sp>
        <p:nvSpPr>
          <p:cNvPr id="3" name="Rectangle 2"/>
          <p:cNvSpPr/>
          <p:nvPr/>
        </p:nvSpPr>
        <p:spPr>
          <a:xfrm>
            <a:off x="2675357" y="525293"/>
            <a:ext cx="3127779" cy="584775"/>
          </a:xfrm>
          <a:prstGeom prst="rect">
            <a:avLst/>
          </a:prstGeom>
        </p:spPr>
        <p:txBody>
          <a:bodyPr wrap="none">
            <a:spAutoFit/>
          </a:bodyPr>
          <a:lstStyle/>
          <a:p>
            <a:pPr lvl="0" algn="ctr"/>
            <a:r>
              <a:rPr lang="en-US" sz="3200" b="1" dirty="0" smtClean="0">
                <a:latin typeface="Calibri" panose="020F0502020204030204" pitchFamily="34" charset="0"/>
                <a:cs typeface="Calibri" panose="020F0502020204030204" pitchFamily="34" charset="0"/>
              </a:rPr>
              <a:t>Amazing Amazon</a:t>
            </a:r>
            <a:endParaRPr lang="en-US" sz="3200" b="1" dirty="0">
              <a:latin typeface="Calibri" panose="020F0502020204030204" pitchFamily="34" charset="0"/>
              <a:cs typeface="Calibri" panose="020F0502020204030204" pitchFamily="34" charset="0"/>
            </a:endParaRPr>
          </a:p>
        </p:txBody>
      </p:sp>
      <p:sp>
        <p:nvSpPr>
          <p:cNvPr id="4" name="TextBox 3"/>
          <p:cNvSpPr txBox="1"/>
          <p:nvPr/>
        </p:nvSpPr>
        <p:spPr>
          <a:xfrm>
            <a:off x="127323" y="3172404"/>
            <a:ext cx="8843057" cy="1600438"/>
          </a:xfrm>
          <a:prstGeom prst="rect">
            <a:avLst/>
          </a:prstGeom>
          <a:solidFill>
            <a:schemeClr val="accent6">
              <a:lumMod val="40000"/>
              <a:lumOff val="60000"/>
            </a:schemeClr>
          </a:solidFill>
        </p:spPr>
        <p:txBody>
          <a:bodyPr wrap="square" lIns="91440" tIns="45720" rIns="91440" bIns="45720" rtlCol="0" anchor="t">
            <a:spAutoFit/>
          </a:bodyPr>
          <a:lstStyle/>
          <a:p>
            <a:r>
              <a:rPr lang="en-US" b="1" dirty="0">
                <a:latin typeface="Calibri" panose="020F0502020204030204" pitchFamily="34" charset="0"/>
                <a:cs typeface="Calibri" panose="020F0502020204030204" pitchFamily="34" charset="0"/>
              </a:rPr>
              <a:t>How can I help my child with this topic:</a:t>
            </a:r>
          </a:p>
          <a:p>
            <a:r>
              <a:rPr lang="en-US" dirty="0">
                <a:latin typeface="Calibri"/>
                <a:cs typeface="Calibri"/>
              </a:rPr>
              <a:t>Ask them to tell you what they have done at school – have discussions about their learning</a:t>
            </a:r>
            <a:r>
              <a:rPr lang="en-US" b="1" dirty="0">
                <a:latin typeface="Calibri"/>
                <a:cs typeface="Calibri"/>
              </a:rPr>
              <a:t>.</a:t>
            </a:r>
            <a:endParaRPr lang="en-US" b="1" dirty="0">
              <a:latin typeface="Calibri" panose="020F0502020204030204" pitchFamily="34" charset="0"/>
              <a:cs typeface="Calibri" panose="020F0502020204030204" pitchFamily="34" charset="0"/>
            </a:endParaRPr>
          </a:p>
          <a:p>
            <a:r>
              <a:rPr lang="en-US" dirty="0">
                <a:latin typeface="Calibri"/>
                <a:cs typeface="Calibri"/>
              </a:rPr>
              <a:t>Look up activities </a:t>
            </a:r>
            <a:r>
              <a:rPr lang="en-US" dirty="0" smtClean="0">
                <a:latin typeface="Calibri"/>
                <a:cs typeface="Calibri"/>
              </a:rPr>
              <a:t>about the different layers of the rainforest.</a:t>
            </a:r>
            <a:endParaRPr lang="en-US" dirty="0">
              <a:latin typeface="Calibri"/>
              <a:cs typeface="Calibri"/>
            </a:endParaRPr>
          </a:p>
          <a:p>
            <a:r>
              <a:rPr lang="en-US" dirty="0">
                <a:latin typeface="Calibri"/>
                <a:cs typeface="Calibri"/>
              </a:rPr>
              <a:t>Talk to your child about the damage being caused by deforestation </a:t>
            </a:r>
            <a:r>
              <a:rPr lang="en-US" dirty="0" smtClean="0">
                <a:latin typeface="Calibri"/>
                <a:cs typeface="Calibri"/>
              </a:rPr>
              <a:t>.</a:t>
            </a:r>
            <a:endParaRPr lang="en-US" dirty="0">
              <a:latin typeface="Calibri"/>
              <a:cs typeface="Calibri"/>
            </a:endParaRPr>
          </a:p>
          <a:p>
            <a:r>
              <a:rPr lang="en-US" dirty="0">
                <a:latin typeface="Calibri"/>
                <a:cs typeface="Calibri"/>
              </a:rPr>
              <a:t>Practice times tables together, make games out of it.</a:t>
            </a:r>
          </a:p>
          <a:p>
            <a:r>
              <a:rPr lang="en-US" dirty="0">
                <a:latin typeface="Calibri"/>
                <a:cs typeface="Calibri"/>
              </a:rPr>
              <a:t>Take part in some of the topic grid homework tasks – this can be found on Google Classrooms.</a:t>
            </a:r>
          </a:p>
          <a:p>
            <a:endParaRPr lang="en-US" dirty="0"/>
          </a:p>
        </p:txBody>
      </p:sp>
      <p:sp>
        <p:nvSpPr>
          <p:cNvPr id="5" name="TextBox 4"/>
          <p:cNvSpPr txBox="1"/>
          <p:nvPr/>
        </p:nvSpPr>
        <p:spPr>
          <a:xfrm>
            <a:off x="127323" y="4847629"/>
            <a:ext cx="8843057" cy="707886"/>
          </a:xfrm>
          <a:prstGeom prst="rect">
            <a:avLst/>
          </a:prstGeom>
          <a:solidFill>
            <a:schemeClr val="accent2">
              <a:lumMod val="20000"/>
              <a:lumOff val="80000"/>
            </a:schemeClr>
          </a:solidFill>
        </p:spPr>
        <p:txBody>
          <a:bodyPr wrap="square" rtlCol="0">
            <a:spAutoFit/>
          </a:bodyPr>
          <a:lstStyle/>
          <a:p>
            <a:r>
              <a:rPr lang="en-US" dirty="0">
                <a:latin typeface="Calibri" panose="020F0502020204030204" pitchFamily="34" charset="0"/>
                <a:cs typeface="Calibri" panose="020F0502020204030204" pitchFamily="34" charset="0"/>
              </a:rPr>
              <a:t>The next few slides will show you some of the things that we will be covering within specific subjects. Each subject will look at a specific set of skills that will allow children to meet the National Curriculum objectives within Year 4.</a:t>
            </a:r>
          </a:p>
          <a:p>
            <a:endParaRPr lang="en-US" sz="12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5750481" y="131788"/>
            <a:ext cx="3219899" cy="1371791"/>
          </a:xfrm>
          <a:prstGeom prst="rect">
            <a:avLst/>
          </a:prstGeom>
        </p:spPr>
      </p:pic>
      <p:pic>
        <p:nvPicPr>
          <p:cNvPr id="9" name="Picture 8"/>
          <p:cNvPicPr>
            <a:picLocks noChangeAspect="1"/>
          </p:cNvPicPr>
          <p:nvPr/>
        </p:nvPicPr>
        <p:blipFill>
          <a:blip r:embed="rId4"/>
          <a:stretch>
            <a:fillRect/>
          </a:stretch>
        </p:blipFill>
        <p:spPr>
          <a:xfrm>
            <a:off x="127323" y="46049"/>
            <a:ext cx="2600688" cy="1543265"/>
          </a:xfrm>
          <a:prstGeom prst="rect">
            <a:avLst/>
          </a:prstGeom>
        </p:spPr>
      </p:pic>
    </p:spTree>
    <p:extLst>
      <p:ext uri="{BB962C8B-B14F-4D97-AF65-F5344CB8AC3E}">
        <p14:creationId xmlns:p14="http://schemas.microsoft.com/office/powerpoint/2010/main" val="427133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270"/>
        <p:cNvGrpSpPr/>
        <p:nvPr/>
      </p:nvGrpSpPr>
      <p:grpSpPr>
        <a:xfrm>
          <a:off x="0" y="0"/>
          <a:ext cx="0" cy="0"/>
          <a:chOff x="0" y="0"/>
          <a:chExt cx="0" cy="0"/>
        </a:xfrm>
      </p:grpSpPr>
      <p:sp>
        <p:nvSpPr>
          <p:cNvPr id="272" name="Google Shape;272;p45"/>
          <p:cNvSpPr txBox="1"/>
          <p:nvPr/>
        </p:nvSpPr>
        <p:spPr>
          <a:xfrm>
            <a:off x="1131275" y="0"/>
            <a:ext cx="6881446" cy="531775"/>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English - KEY VOCABULARY </a:t>
            </a:r>
            <a:endParaRPr sz="24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latin typeface="Calibri"/>
              <a:ea typeface="Calibri"/>
              <a:cs typeface="Calibri"/>
              <a:sym typeface="Calibri"/>
            </a:endParaRPr>
          </a:p>
          <a:p>
            <a:pPr marL="0" lvl="0" indent="0" algn="ctr" rtl="0">
              <a:spcBef>
                <a:spcPts val="0"/>
              </a:spcBef>
              <a:spcAft>
                <a:spcPts val="0"/>
              </a:spcAft>
              <a:buNone/>
            </a:pPr>
            <a:endParaRPr sz="1800" dirty="0">
              <a:latin typeface="Calibri"/>
              <a:ea typeface="Calibri"/>
              <a:cs typeface="Calibri"/>
              <a:sym typeface="Calibri"/>
            </a:endParaRPr>
          </a:p>
        </p:txBody>
      </p:sp>
      <p:sp>
        <p:nvSpPr>
          <p:cNvPr id="273" name="Google Shape;273;p45"/>
          <p:cNvSpPr txBox="1"/>
          <p:nvPr/>
        </p:nvSpPr>
        <p:spPr>
          <a:xfrm>
            <a:off x="47623" y="633046"/>
            <a:ext cx="2437669" cy="4902444"/>
          </a:xfrm>
          <a:prstGeom prst="rect">
            <a:avLst/>
          </a:prstGeom>
          <a:solidFill>
            <a:srgbClr val="F1F892"/>
          </a:solidFill>
          <a:ln>
            <a:noFill/>
          </a:ln>
        </p:spPr>
        <p:txBody>
          <a:bodyPr spcFirstLastPara="1" wrap="square" lIns="91425" tIns="91425" rIns="91425" bIns="91425" anchor="t" anchorCtr="0">
            <a:noAutofit/>
          </a:bodyPr>
          <a:lstStyle/>
          <a:p>
            <a:r>
              <a:rPr lang="en-US" b="1" u="sng" dirty="0"/>
              <a:t>Spelling Key Vocabulary -</a:t>
            </a:r>
            <a:endParaRPr lang="en-US" sz="1600" u="sng" dirty="0"/>
          </a:p>
          <a:p>
            <a:r>
              <a:rPr lang="en-US" sz="1600" dirty="0"/>
              <a:t/>
            </a:r>
            <a:br>
              <a:rPr lang="en-US" sz="1600" dirty="0"/>
            </a:br>
            <a:r>
              <a:rPr lang="en-US" sz="1200" b="1" dirty="0"/>
              <a:t>Compound Word -</a:t>
            </a:r>
            <a:r>
              <a:rPr lang="en-US" sz="1200" dirty="0"/>
              <a:t> A word that contains two or more root words e.g. </a:t>
            </a:r>
            <a:r>
              <a:rPr lang="en-US" sz="1200" dirty="0" err="1"/>
              <a:t>news+paper</a:t>
            </a:r>
            <a:r>
              <a:rPr lang="en-US" sz="1200" dirty="0"/>
              <a:t>, </a:t>
            </a:r>
            <a:r>
              <a:rPr lang="en-US" sz="1200" dirty="0" err="1"/>
              <a:t>ice+cream</a:t>
            </a:r>
            <a:endParaRPr lang="en-US" sz="1200" dirty="0"/>
          </a:p>
          <a:p>
            <a:r>
              <a:rPr lang="en-US" sz="1200" dirty="0"/>
              <a:t/>
            </a:r>
            <a:br>
              <a:rPr lang="en-US" sz="1200" dirty="0"/>
            </a:br>
            <a:r>
              <a:rPr lang="en-US" sz="1200" b="1" dirty="0"/>
              <a:t>Key Word/Common Exception Word -</a:t>
            </a:r>
            <a:r>
              <a:rPr lang="en-US" sz="1200" dirty="0"/>
              <a:t> A word which can’t be phonetically decoded</a:t>
            </a:r>
          </a:p>
          <a:p>
            <a:r>
              <a:rPr lang="en-US" sz="1200" dirty="0"/>
              <a:t/>
            </a:r>
            <a:br>
              <a:rPr lang="en-US" sz="1200" dirty="0"/>
            </a:br>
            <a:r>
              <a:rPr lang="en-US" sz="1200" b="1" dirty="0"/>
              <a:t>Prefix - </a:t>
            </a:r>
            <a:r>
              <a:rPr lang="en-US" sz="1200" dirty="0"/>
              <a:t>A prefix is added at the beginning of a word in order to turn it into another word e.g. disappear</a:t>
            </a:r>
          </a:p>
          <a:p>
            <a:r>
              <a:rPr lang="en-US" sz="1200" dirty="0"/>
              <a:t/>
            </a:r>
            <a:br>
              <a:rPr lang="en-US" sz="1200" dirty="0"/>
            </a:br>
            <a:r>
              <a:rPr lang="en-US" sz="1200" b="1" dirty="0"/>
              <a:t>Suffix - </a:t>
            </a:r>
            <a:r>
              <a:rPr lang="en-US" sz="1200" dirty="0"/>
              <a:t>Suffix A suffix is an ‘ending’, used at the end of one word to turn it into another word e.g. teacher</a:t>
            </a:r>
          </a:p>
          <a:p>
            <a:r>
              <a:rPr lang="en-US" sz="1200" dirty="0"/>
              <a:t/>
            </a:r>
            <a:br>
              <a:rPr lang="en-US" sz="1200" dirty="0"/>
            </a:br>
            <a:r>
              <a:rPr lang="en-US" sz="1200" b="1" dirty="0"/>
              <a:t>Homophone - </a:t>
            </a:r>
            <a:r>
              <a:rPr lang="en-US" sz="1200" dirty="0"/>
              <a:t>Two different words are homophones if they sound exactly the same when pronounced</a:t>
            </a:r>
          </a:p>
          <a:p>
            <a:r>
              <a:rPr lang="en-US" sz="1200" dirty="0"/>
              <a:t>e.g. hear/here</a:t>
            </a:r>
          </a:p>
          <a:p>
            <a:pPr lvl="0">
              <a:buClr>
                <a:schemeClr val="dk1"/>
              </a:buClr>
              <a:buSzPts val="1100"/>
            </a:pPr>
            <a:endParaRPr lang="en-US" sz="600" b="1" dirty="0">
              <a:solidFill>
                <a:schemeClr val="dk1"/>
              </a:solidFill>
            </a:endParaRPr>
          </a:p>
          <a:p>
            <a:r>
              <a:rPr lang="en-US" sz="1600" dirty="0"/>
              <a:t/>
            </a:r>
            <a:br>
              <a:rPr lang="en-US" sz="1600" dirty="0"/>
            </a:br>
            <a:r>
              <a:rPr lang="en-US" sz="1050" b="1" dirty="0"/>
              <a:t> </a:t>
            </a:r>
            <a:endParaRPr lang="en-US" sz="500" b="1" dirty="0"/>
          </a:p>
        </p:txBody>
      </p:sp>
      <p:sp>
        <p:nvSpPr>
          <p:cNvPr id="7" name="Google Shape;289;p46"/>
          <p:cNvSpPr txBox="1"/>
          <p:nvPr/>
        </p:nvSpPr>
        <p:spPr>
          <a:xfrm>
            <a:off x="2661205" y="633046"/>
            <a:ext cx="6342117" cy="4902444"/>
          </a:xfrm>
          <a:prstGeom prst="rect">
            <a:avLst/>
          </a:prstGeom>
          <a:solidFill>
            <a:srgbClr val="F1F892"/>
          </a:solidFill>
          <a:ln>
            <a:noFill/>
          </a:ln>
        </p:spPr>
        <p:txBody>
          <a:bodyPr spcFirstLastPara="1" wrap="square" lIns="91425" tIns="91425" rIns="91425" bIns="91425" anchor="t" anchorCtr="0">
            <a:noAutofit/>
          </a:bodyPr>
          <a:lstStyle/>
          <a:p>
            <a:r>
              <a:rPr lang="en-US" b="1" u="sng" dirty="0">
                <a:solidFill>
                  <a:srgbClr val="000000"/>
                </a:solidFill>
                <a:latin typeface="+mn-lt"/>
                <a:ea typeface="Calibri"/>
                <a:cs typeface="Calibri" panose="020F0502020204030204" pitchFamily="34" charset="0"/>
                <a:sym typeface="Calibri"/>
              </a:rPr>
              <a:t>Grammar key vocabulary - </a:t>
            </a:r>
            <a:endParaRPr lang="en-GB" b="1" u="sng" dirty="0">
              <a:solidFill>
                <a:srgbClr val="000000"/>
              </a:solidFill>
              <a:latin typeface="+mn-lt"/>
              <a:ea typeface="Calibri"/>
              <a:cs typeface="Calibri" panose="020F0502020204030204" pitchFamily="34" charset="0"/>
              <a:sym typeface="Calibri"/>
            </a:endParaRPr>
          </a:p>
          <a:p>
            <a:r>
              <a:rPr lang="en-US" sz="1100" b="1" dirty="0">
                <a:latin typeface="+mn-lt"/>
              </a:rPr>
              <a:t>Pronoun </a:t>
            </a:r>
            <a:r>
              <a:rPr lang="en-US" sz="1100" dirty="0">
                <a:latin typeface="+mn-lt"/>
              </a:rPr>
              <a:t>- Word that takes the place of a noun e.g. it, he, she</a:t>
            </a:r>
          </a:p>
          <a:p>
            <a:r>
              <a:rPr lang="en-US" sz="1100" dirty="0">
                <a:latin typeface="+mn-lt"/>
              </a:rPr>
              <a:t/>
            </a:r>
            <a:br>
              <a:rPr lang="en-US" sz="1100" dirty="0">
                <a:latin typeface="+mn-lt"/>
              </a:rPr>
            </a:br>
            <a:r>
              <a:rPr lang="en-US" sz="1100" b="1" dirty="0">
                <a:latin typeface="+mn-lt"/>
              </a:rPr>
              <a:t>Possessive Pronoun - </a:t>
            </a:r>
            <a:r>
              <a:rPr lang="en-US" sz="1100" dirty="0">
                <a:latin typeface="+mn-lt"/>
              </a:rPr>
              <a:t>Words that demonstrate ownership e.g. His, her</a:t>
            </a:r>
          </a:p>
          <a:p>
            <a:r>
              <a:rPr lang="en-US" sz="1100" dirty="0">
                <a:latin typeface="+mn-lt"/>
              </a:rPr>
              <a:t/>
            </a:r>
            <a:br>
              <a:rPr lang="en-US" sz="1100" dirty="0">
                <a:latin typeface="+mn-lt"/>
              </a:rPr>
            </a:br>
            <a:r>
              <a:rPr lang="en-US" sz="1100" b="1" dirty="0">
                <a:latin typeface="+mn-lt"/>
              </a:rPr>
              <a:t>Verb - </a:t>
            </a:r>
            <a:r>
              <a:rPr lang="en-US" sz="1100" dirty="0">
                <a:latin typeface="+mn-lt"/>
              </a:rPr>
              <a:t>Verbs are sometimes called ‘doing words’ because many verbs name an action that someone does e.g. run, cook</a:t>
            </a:r>
          </a:p>
          <a:p>
            <a:r>
              <a:rPr lang="en-US" sz="1100" dirty="0">
                <a:latin typeface="+mn-lt"/>
              </a:rPr>
              <a:t/>
            </a:r>
            <a:br>
              <a:rPr lang="en-US" sz="1100" dirty="0">
                <a:latin typeface="+mn-lt"/>
              </a:rPr>
            </a:br>
            <a:r>
              <a:rPr lang="en-US" sz="1100" b="1" dirty="0">
                <a:latin typeface="+mn-lt"/>
              </a:rPr>
              <a:t>Modal Verb - </a:t>
            </a:r>
            <a:r>
              <a:rPr lang="en-US" sz="1100" dirty="0">
                <a:latin typeface="+mn-lt"/>
              </a:rPr>
              <a:t>An auxiliary verb that expresses necessity or possibility e.g. might, should, will, must</a:t>
            </a:r>
          </a:p>
          <a:p>
            <a:endParaRPr lang="en-US" sz="1100" b="1" dirty="0">
              <a:solidFill>
                <a:schemeClr val="dk1"/>
              </a:solidFill>
              <a:latin typeface="+mn-lt"/>
            </a:endParaRPr>
          </a:p>
          <a:p>
            <a:r>
              <a:rPr lang="en-US" sz="1100" b="1" dirty="0">
                <a:latin typeface="+mn-lt"/>
              </a:rPr>
              <a:t>Auxiliary Verb - </a:t>
            </a:r>
            <a:r>
              <a:rPr lang="en-US" sz="1100" dirty="0">
                <a:latin typeface="+mn-lt"/>
              </a:rPr>
              <a:t>A verb that helps make sense e.g. They have been swimming</a:t>
            </a:r>
          </a:p>
          <a:p>
            <a:r>
              <a:rPr lang="en-US" sz="1100" dirty="0">
                <a:latin typeface="+mn-lt"/>
              </a:rPr>
              <a:t/>
            </a:r>
            <a:br>
              <a:rPr lang="en-US" sz="1100" dirty="0">
                <a:latin typeface="+mn-lt"/>
              </a:rPr>
            </a:br>
            <a:r>
              <a:rPr lang="en-US" sz="1100" b="1" dirty="0">
                <a:latin typeface="+mn-lt"/>
              </a:rPr>
              <a:t>Adverb - </a:t>
            </a:r>
            <a:r>
              <a:rPr lang="en-US" sz="1100" dirty="0">
                <a:latin typeface="+mn-lt"/>
              </a:rPr>
              <a:t>These modifying the verb e.g. quickly, happily</a:t>
            </a:r>
          </a:p>
          <a:p>
            <a:r>
              <a:rPr lang="en-US" sz="1100" dirty="0">
                <a:latin typeface="+mn-lt"/>
              </a:rPr>
              <a:t/>
            </a:r>
            <a:br>
              <a:rPr lang="en-US" sz="1100" dirty="0">
                <a:latin typeface="+mn-lt"/>
              </a:rPr>
            </a:br>
            <a:r>
              <a:rPr lang="en-US" sz="1100" b="1" dirty="0">
                <a:latin typeface="+mn-lt"/>
              </a:rPr>
              <a:t>Adverbial</a:t>
            </a:r>
            <a:r>
              <a:rPr lang="en-US" sz="1100" dirty="0">
                <a:latin typeface="+mn-lt"/>
              </a:rPr>
              <a:t> - Linking ideas across paragraphs using adverbials of time [e.g. later], place [e.g. nearby] and number [e.g. secondly] or tense choices [e.g. he had seen her before]</a:t>
            </a:r>
          </a:p>
          <a:p>
            <a:r>
              <a:rPr lang="en-US" sz="1100" dirty="0">
                <a:latin typeface="+mn-lt"/>
              </a:rPr>
              <a:t/>
            </a:r>
            <a:br>
              <a:rPr lang="en-US" sz="1100" dirty="0">
                <a:latin typeface="+mn-lt"/>
              </a:rPr>
            </a:br>
            <a:r>
              <a:rPr lang="en-US" sz="1100" b="1" dirty="0">
                <a:latin typeface="+mn-lt"/>
              </a:rPr>
              <a:t>Fronted Adverbial - </a:t>
            </a:r>
            <a:r>
              <a:rPr lang="en-US" sz="1100" dirty="0">
                <a:latin typeface="+mn-lt"/>
              </a:rPr>
              <a:t>Words or phrases at the beginning of a sentence, used to describe the action that follows e.g. Later that day, I heard the bad news</a:t>
            </a:r>
          </a:p>
          <a:p>
            <a:r>
              <a:rPr lang="en-US" sz="1100" dirty="0">
                <a:latin typeface="+mn-lt"/>
              </a:rPr>
              <a:t/>
            </a:r>
            <a:br>
              <a:rPr lang="en-US" sz="1100" dirty="0">
                <a:latin typeface="+mn-lt"/>
              </a:rPr>
            </a:br>
            <a:r>
              <a:rPr lang="en-US" sz="1100" b="1" dirty="0">
                <a:latin typeface="+mn-lt"/>
              </a:rPr>
              <a:t>Question - </a:t>
            </a:r>
            <a:r>
              <a:rPr lang="en-US" sz="1100" dirty="0">
                <a:latin typeface="+mn-lt"/>
              </a:rPr>
              <a:t>Asks something e.g.: Why aren’t you my friend? </a:t>
            </a:r>
          </a:p>
          <a:p>
            <a:r>
              <a:rPr lang="en-US" sz="1100" dirty="0">
                <a:latin typeface="+mn-lt"/>
              </a:rPr>
              <a:t/>
            </a:r>
            <a:br>
              <a:rPr lang="en-US" sz="1100" dirty="0">
                <a:latin typeface="+mn-lt"/>
              </a:rPr>
            </a:br>
            <a:r>
              <a:rPr lang="en-US" sz="1100" b="1" dirty="0">
                <a:latin typeface="+mn-lt"/>
              </a:rPr>
              <a:t>Statement - </a:t>
            </a:r>
            <a:r>
              <a:rPr lang="en-US" sz="1100" dirty="0">
                <a:latin typeface="+mn-lt"/>
              </a:rPr>
              <a:t>States a fact or something that has happened.</a:t>
            </a:r>
            <a:r>
              <a:rPr lang="en-US" sz="1100" b="1" dirty="0">
                <a:latin typeface="+mn-lt"/>
              </a:rPr>
              <a:t> E.g. You are my friend. </a:t>
            </a:r>
            <a:endParaRPr lang="en-US" sz="1100" dirty="0">
              <a:latin typeface="+mn-lt"/>
            </a:endParaRPr>
          </a:p>
          <a:p>
            <a:r>
              <a:rPr lang="en-US" sz="1100" dirty="0">
                <a:latin typeface="+mn-lt"/>
              </a:rPr>
              <a:t/>
            </a:r>
            <a:br>
              <a:rPr lang="en-US" sz="1100" dirty="0">
                <a:latin typeface="+mn-lt"/>
              </a:rPr>
            </a:br>
            <a:r>
              <a:rPr lang="en-US" sz="1100" b="1" dirty="0">
                <a:latin typeface="+mn-lt"/>
              </a:rPr>
              <a:t>Command - </a:t>
            </a:r>
            <a:r>
              <a:rPr lang="en-US" sz="1100" dirty="0">
                <a:latin typeface="+mn-lt"/>
              </a:rPr>
              <a:t>Something you have to do. </a:t>
            </a:r>
            <a:r>
              <a:rPr lang="en-US" sz="1100" b="1" dirty="0">
                <a:latin typeface="+mn-lt"/>
              </a:rPr>
              <a:t>E.g. Be my friend! </a:t>
            </a:r>
            <a:endParaRPr lang="en-US" sz="1100" dirty="0">
              <a:latin typeface="+mn-lt"/>
            </a:endParaRPr>
          </a:p>
          <a:p>
            <a:r>
              <a:rPr lang="en-US" sz="1100" dirty="0">
                <a:latin typeface="+mn-lt"/>
              </a:rPr>
              <a:t/>
            </a:r>
            <a:br>
              <a:rPr lang="en-US" sz="1100" dirty="0">
                <a:latin typeface="+mn-lt"/>
              </a:rPr>
            </a:br>
            <a:r>
              <a:rPr lang="en-US" sz="1100" b="1" dirty="0">
                <a:latin typeface="+mn-lt"/>
              </a:rPr>
              <a:t>Exclamation - </a:t>
            </a:r>
            <a:r>
              <a:rPr lang="en-US" sz="1100" dirty="0">
                <a:latin typeface="+mn-lt"/>
              </a:rPr>
              <a:t>When something is exclaimed- start with ‘what’ or ‘how’. </a:t>
            </a:r>
            <a:r>
              <a:rPr lang="en-US" sz="1100" b="1" dirty="0">
                <a:latin typeface="+mn-lt"/>
              </a:rPr>
              <a:t>E.g. What a good friend you are!</a:t>
            </a:r>
            <a:endParaRPr lang="en-US" sz="1100" dirty="0">
              <a:latin typeface="+mn-lt"/>
            </a:endParaRPr>
          </a:p>
          <a:p>
            <a:r>
              <a:rPr lang="en-US" sz="1100" dirty="0">
                <a:latin typeface="+mn-lt"/>
              </a:rPr>
              <a:t/>
            </a:r>
            <a:br>
              <a:rPr lang="en-US" sz="1100" dirty="0">
                <a:latin typeface="+mn-lt"/>
              </a:rPr>
            </a:br>
            <a:endParaRPr sz="1100" dirty="0">
              <a:solidFill>
                <a:srgbClr val="000000"/>
              </a:solidFill>
              <a:latin typeface="+mn-lt"/>
              <a:ea typeface="Calibri"/>
              <a:cs typeface="Calibri"/>
              <a:sym typeface="Calibri"/>
            </a:endParaRPr>
          </a:p>
          <a:p>
            <a:pPr marL="0" lvl="0" indent="0" algn="l" rtl="0">
              <a:spcBef>
                <a:spcPts val="0"/>
              </a:spcBef>
              <a:spcAft>
                <a:spcPts val="0"/>
              </a:spcAft>
              <a:buNone/>
            </a:pPr>
            <a:endParaRPr sz="1100" dirty="0">
              <a:solidFill>
                <a:srgbClr val="000000"/>
              </a:solidFill>
              <a:latin typeface="+mn-lt"/>
              <a:ea typeface="Calibri"/>
              <a:cs typeface="Calibri"/>
              <a:sym typeface="Calibri"/>
            </a:endParaRPr>
          </a:p>
          <a:p>
            <a:pPr marL="0" lvl="0" indent="0" algn="l" rtl="0">
              <a:spcBef>
                <a:spcPts val="0"/>
              </a:spcBef>
              <a:spcAft>
                <a:spcPts val="0"/>
              </a:spcAft>
              <a:buNone/>
            </a:pPr>
            <a:endParaRPr sz="1100" dirty="0">
              <a:latin typeface="+mn-lt"/>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281"/>
        <p:cNvGrpSpPr/>
        <p:nvPr/>
      </p:nvGrpSpPr>
      <p:grpSpPr>
        <a:xfrm>
          <a:off x="0" y="0"/>
          <a:ext cx="0" cy="0"/>
          <a:chOff x="0" y="0"/>
          <a:chExt cx="0" cy="0"/>
        </a:xfrm>
      </p:grpSpPr>
      <p:sp>
        <p:nvSpPr>
          <p:cNvPr id="283" name="Google Shape;283;p46"/>
          <p:cNvSpPr txBox="1"/>
          <p:nvPr/>
        </p:nvSpPr>
        <p:spPr>
          <a:xfrm>
            <a:off x="158329" y="125602"/>
            <a:ext cx="4869512" cy="459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English</a:t>
            </a:r>
            <a:endParaRPr sz="1800" b="1" dirty="0">
              <a:solidFill>
                <a:schemeClr val="dk1"/>
              </a:solidFill>
              <a:latin typeface="Calibri"/>
              <a:ea typeface="Calibri"/>
              <a:cs typeface="Calibri"/>
              <a:sym typeface="Calibri"/>
            </a:endParaRPr>
          </a:p>
          <a:p>
            <a:r>
              <a:rPr lang="en-US" sz="1100" dirty="0"/>
              <a:t/>
            </a:r>
            <a:br>
              <a:rPr lang="en-US" sz="1100" dirty="0"/>
            </a:br>
            <a:endParaRPr lang="en-US" sz="1100" b="1" dirty="0">
              <a:solidFill>
                <a:schemeClr val="dk1"/>
              </a:solidFill>
            </a:endParaRPr>
          </a:p>
          <a:p>
            <a:r>
              <a:rPr lang="en-US" sz="1800" dirty="0">
                <a:cs typeface="Calibri" panose="020F0502020204030204" pitchFamily="34" charset="0"/>
              </a:rPr>
              <a:t/>
            </a:r>
            <a:br>
              <a:rPr lang="en-US" sz="1800" dirty="0">
                <a:cs typeface="Calibri" panose="020F0502020204030204" pitchFamily="34" charset="0"/>
              </a:rPr>
            </a:br>
            <a:endParaRPr lang="en-US" sz="1800" dirty="0">
              <a:ea typeface="Calibri"/>
              <a:cs typeface="Calibri"/>
              <a:sym typeface="Calibri"/>
            </a:endParaRPr>
          </a:p>
          <a:p>
            <a:pPr lvl="0"/>
            <a:endParaRPr lang="en-US" sz="1800" dirty="0">
              <a:ea typeface="Calibri"/>
              <a:cs typeface="Calibri"/>
              <a:sym typeface="Calibri"/>
            </a:endParaRPr>
          </a:p>
          <a:p>
            <a:pPr lvl="0"/>
            <a:endParaRPr lang="en-US" sz="1800" dirty="0">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85" name="Google Shape;285;p46"/>
          <p:cNvSpPr txBox="1"/>
          <p:nvPr/>
        </p:nvSpPr>
        <p:spPr>
          <a:xfrm>
            <a:off x="5133972" y="4169861"/>
            <a:ext cx="3869175" cy="1512733"/>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HOW TO HELP - Reading</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Read with your child (lots)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Discuss vocabulary and develop understanding of new words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Visit local libraries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Read comics/magazines/newspapers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Let your child see you read</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Make reading enjoyable- not a battle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Let children read what interests them</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
        <p:nvSpPr>
          <p:cNvPr id="2" name="Google Shape;274;p45">
            <a:extLst>
              <a:ext uri="{FF2B5EF4-FFF2-40B4-BE49-F238E27FC236}">
                <a16:creationId xmlns:a16="http://schemas.microsoft.com/office/drawing/2014/main" id="{60C0F509-F9C7-4979-A2A4-9DA203DBAA66}"/>
              </a:ext>
            </a:extLst>
          </p:cNvPr>
          <p:cNvSpPr txBox="1"/>
          <p:nvPr/>
        </p:nvSpPr>
        <p:spPr>
          <a:xfrm>
            <a:off x="5133972" y="1567339"/>
            <a:ext cx="3869175" cy="2488846"/>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READING Key vocabulary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Word meaning  -</a:t>
            </a:r>
            <a:r>
              <a:rPr lang="en-US" sz="1100" dirty="0">
                <a:solidFill>
                  <a:schemeClr val="dk1"/>
                </a:solidFill>
                <a:latin typeface="Calibri"/>
                <a:ea typeface="Calibri"/>
                <a:cs typeface="Calibri"/>
                <a:sym typeface="Calibri"/>
              </a:rPr>
              <a:t> Explaining the meaning of words in context and explaining how word choice enhances meaning.</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Retrieval - </a:t>
            </a:r>
            <a:r>
              <a:rPr lang="en-US" sz="1100" dirty="0">
                <a:solidFill>
                  <a:schemeClr val="dk1"/>
                </a:solidFill>
                <a:latin typeface="Calibri"/>
                <a:ea typeface="Calibri"/>
                <a:cs typeface="Calibri"/>
                <a:sym typeface="Calibri"/>
              </a:rPr>
              <a:t>Finding details and information from a text.</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Prediction - </a:t>
            </a:r>
            <a:r>
              <a:rPr lang="en-US" sz="1100" dirty="0">
                <a:solidFill>
                  <a:schemeClr val="dk1"/>
                </a:solidFill>
                <a:latin typeface="Calibri"/>
                <a:ea typeface="Calibri"/>
                <a:cs typeface="Calibri"/>
                <a:sym typeface="Calibri"/>
              </a:rPr>
              <a:t>Saying what will happen next or as a result of something.</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Comprehension</a:t>
            </a:r>
            <a:r>
              <a:rPr lang="en-US" sz="1100" dirty="0">
                <a:solidFill>
                  <a:schemeClr val="dk1"/>
                </a:solidFill>
                <a:latin typeface="Calibri"/>
                <a:ea typeface="Calibri"/>
                <a:cs typeface="Calibri"/>
                <a:sym typeface="Calibri"/>
              </a:rPr>
              <a:t> – </a:t>
            </a:r>
            <a:r>
              <a:rPr lang="en-GB" sz="1100" dirty="0">
                <a:solidFill>
                  <a:schemeClr val="dk1"/>
                </a:solidFill>
                <a:latin typeface="Calibri"/>
                <a:ea typeface="Calibri"/>
                <a:cs typeface="Calibri"/>
                <a:sym typeface="Calibri"/>
              </a:rPr>
              <a:t>understanding the text and how content is related to the meaning as a whole.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Inference -</a:t>
            </a:r>
            <a:r>
              <a:rPr lang="en-US" sz="1100" dirty="0">
                <a:solidFill>
                  <a:schemeClr val="dk1"/>
                </a:solidFill>
                <a:latin typeface="Calibri"/>
                <a:ea typeface="Calibri"/>
                <a:cs typeface="Calibri"/>
                <a:sym typeface="Calibri"/>
              </a:rPr>
              <a:t> reaching a conclusion which you can explain and justify with evidence from the text.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600" dirty="0">
                <a:solidFill>
                  <a:schemeClr val="dk1"/>
                </a:solidFill>
                <a:latin typeface="Calibri"/>
                <a:ea typeface="Calibri"/>
                <a:cs typeface="Calibri"/>
                <a:sym typeface="Calibri"/>
              </a:rPr>
              <a:t> </a:t>
            </a:r>
            <a:endParaRPr sz="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Deduction - </a:t>
            </a:r>
            <a:r>
              <a:rPr lang="en-US" sz="1100" dirty="0">
                <a:solidFill>
                  <a:schemeClr val="dk1"/>
                </a:solidFill>
                <a:latin typeface="Calibri"/>
                <a:ea typeface="Calibri"/>
                <a:cs typeface="Calibri"/>
                <a:sym typeface="Calibri"/>
              </a:rPr>
              <a:t>Using evidence in a text to support an idea.</a:t>
            </a:r>
          </a:p>
          <a:p>
            <a:pPr marL="0" lvl="0" indent="0" algn="l" rtl="0">
              <a:spcBef>
                <a:spcPts val="0"/>
              </a:spcBef>
              <a:spcAft>
                <a:spcPts val="0"/>
              </a:spcAft>
              <a:buClr>
                <a:schemeClr val="dk1"/>
              </a:buClr>
              <a:buSzPts val="1100"/>
              <a:buFont typeface="Arial"/>
              <a:buNone/>
            </a:pPr>
            <a:r>
              <a:rPr lang="en-US" sz="500" b="1" dirty="0">
                <a:solidFill>
                  <a:schemeClr val="dk1"/>
                </a:solidFill>
                <a:latin typeface="Calibri"/>
                <a:ea typeface="Calibri"/>
                <a:cs typeface="Calibri"/>
                <a:sym typeface="Calibri"/>
              </a:rPr>
              <a:t> </a:t>
            </a:r>
          </a:p>
        </p:txBody>
      </p:sp>
      <p:sp>
        <p:nvSpPr>
          <p:cNvPr id="3" name="Google Shape;284;p46">
            <a:extLst>
              <a:ext uri="{FF2B5EF4-FFF2-40B4-BE49-F238E27FC236}">
                <a16:creationId xmlns:a16="http://schemas.microsoft.com/office/drawing/2014/main" id="{E069A59F-7E2F-4E2E-8213-15A6B3985490}"/>
              </a:ext>
            </a:extLst>
          </p:cNvPr>
          <p:cNvSpPr txBox="1"/>
          <p:nvPr/>
        </p:nvSpPr>
        <p:spPr>
          <a:xfrm>
            <a:off x="5133973" y="125603"/>
            <a:ext cx="3869175" cy="1328060"/>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latin typeface="Calibri"/>
                <a:ea typeface="Calibri"/>
                <a:cs typeface="Calibri"/>
                <a:sym typeface="Calibri"/>
              </a:rPr>
              <a:t>SPELLING </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Words with a /shun/ sound, spelt with ‘</a:t>
            </a:r>
            <a:r>
              <a:rPr lang="en-GB" sz="1100" dirty="0" err="1">
                <a:solidFill>
                  <a:schemeClr val="dk1"/>
                </a:solidFill>
                <a:latin typeface="Calibri"/>
                <a:ea typeface="Calibri"/>
                <a:cs typeface="Calibri"/>
                <a:sym typeface="Calibri"/>
              </a:rPr>
              <a:t>sion</a:t>
            </a:r>
            <a:r>
              <a:rPr lang="en-GB" sz="1100" dirty="0">
                <a:solidFill>
                  <a:schemeClr val="dk1"/>
                </a:solidFill>
                <a:latin typeface="Calibri"/>
                <a:ea typeface="Calibri"/>
                <a:cs typeface="Calibri"/>
                <a:sym typeface="Calibri"/>
              </a:rPr>
              <a:t>’</a:t>
            </a:r>
            <a:endParaRPr lang="en-GB" sz="11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Words with a /shun/ sound </a:t>
            </a:r>
            <a:r>
              <a:rPr lang="en-GB" sz="1100" dirty="0" err="1">
                <a:solidFill>
                  <a:schemeClr val="dk1"/>
                </a:solidFill>
                <a:latin typeface="Calibri"/>
                <a:ea typeface="Calibri"/>
                <a:cs typeface="Calibri"/>
                <a:sym typeface="Calibri"/>
              </a:rPr>
              <a:t>splt</a:t>
            </a:r>
            <a:r>
              <a:rPr lang="en-GB" sz="1100" dirty="0">
                <a:solidFill>
                  <a:schemeClr val="dk1"/>
                </a:solidFill>
                <a:latin typeface="Calibri"/>
                <a:ea typeface="Calibri"/>
                <a:cs typeface="Calibri"/>
                <a:sym typeface="Calibri"/>
              </a:rPr>
              <a:t> with ‘</a:t>
            </a:r>
            <a:r>
              <a:rPr lang="en-GB" sz="1100" dirty="0" err="1">
                <a:solidFill>
                  <a:schemeClr val="dk1"/>
                </a:solidFill>
                <a:latin typeface="Calibri"/>
                <a:ea typeface="Calibri"/>
                <a:cs typeface="Calibri"/>
                <a:sym typeface="Calibri"/>
              </a:rPr>
              <a:t>ssion</a:t>
            </a:r>
            <a:r>
              <a:rPr lang="en-GB" sz="1100" dirty="0">
                <a:solidFill>
                  <a:schemeClr val="dk1"/>
                </a:solidFill>
                <a:latin typeface="Calibri"/>
                <a:ea typeface="Calibri"/>
                <a:cs typeface="Calibri"/>
                <a:sym typeface="Calibri"/>
              </a:rPr>
              <a:t>’</a:t>
            </a:r>
            <a:endParaRPr lang="en-GB" sz="11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Words with a /shun/ sound spelt with ‘</a:t>
            </a:r>
            <a:r>
              <a:rPr lang="en-GB" sz="1100" dirty="0" err="1">
                <a:solidFill>
                  <a:schemeClr val="dk1"/>
                </a:solidFill>
                <a:latin typeface="Calibri"/>
                <a:ea typeface="Calibri"/>
                <a:cs typeface="Calibri"/>
                <a:sym typeface="Calibri"/>
              </a:rPr>
              <a:t>tion</a:t>
            </a:r>
            <a:r>
              <a:rPr lang="en-GB" sz="1100" dirty="0">
                <a:solidFill>
                  <a:schemeClr val="dk1"/>
                </a:solidFill>
                <a:latin typeface="Calibri"/>
                <a:ea typeface="Calibri"/>
                <a:cs typeface="Calibri"/>
                <a:sym typeface="Calibri"/>
              </a:rPr>
              <a:t>’</a:t>
            </a:r>
            <a:endParaRPr lang="en-GB" sz="11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Words with a /shun/ sound spelt with ‘</a:t>
            </a:r>
            <a:r>
              <a:rPr lang="en-GB" sz="1100" dirty="0" err="1">
                <a:solidFill>
                  <a:schemeClr val="dk1"/>
                </a:solidFill>
                <a:latin typeface="Calibri"/>
                <a:ea typeface="Calibri"/>
                <a:cs typeface="Calibri"/>
                <a:sym typeface="Calibri"/>
              </a:rPr>
              <a:t>cian</a:t>
            </a:r>
            <a:r>
              <a:rPr lang="en-GB" sz="1100" dirty="0">
                <a:solidFill>
                  <a:schemeClr val="dk1"/>
                </a:solidFill>
                <a:latin typeface="Calibri"/>
                <a:ea typeface="Calibri"/>
                <a:cs typeface="Calibri"/>
                <a:sym typeface="Calibri"/>
              </a:rPr>
              <a:t>’</a:t>
            </a:r>
          </a:p>
          <a:p>
            <a:pPr marL="171450" lvl="0" indent="-171450" algn="l" rtl="0">
              <a:spcBef>
                <a:spcPts val="0"/>
              </a:spcBef>
              <a:spcAft>
                <a:spcPts val="0"/>
              </a:spcAft>
              <a:buFontTx/>
              <a:buChar char="-"/>
            </a:pPr>
            <a:r>
              <a:rPr lang="en-US" sz="1100" dirty="0">
                <a:solidFill>
                  <a:schemeClr val="dk1"/>
                </a:solidFill>
                <a:latin typeface="Calibri"/>
                <a:ea typeface="Calibri"/>
                <a:cs typeface="Calibri"/>
                <a:sym typeface="Calibri"/>
              </a:rPr>
              <a:t>Words with ‘</a:t>
            </a:r>
            <a:r>
              <a:rPr lang="en-US" sz="1100" dirty="0" err="1">
                <a:solidFill>
                  <a:schemeClr val="dk1"/>
                </a:solidFill>
                <a:latin typeface="Calibri"/>
                <a:ea typeface="Calibri"/>
                <a:cs typeface="Calibri"/>
                <a:sym typeface="Calibri"/>
              </a:rPr>
              <a:t>ough</a:t>
            </a:r>
            <a:r>
              <a:rPr lang="en-US" sz="1100" dirty="0">
                <a:solidFill>
                  <a:schemeClr val="dk1"/>
                </a:solidFill>
                <a:latin typeface="Calibri"/>
                <a:ea typeface="Calibri"/>
                <a:cs typeface="Calibri"/>
                <a:sym typeface="Calibri"/>
              </a:rPr>
              <a:t>’ to make a long /o/, /</a:t>
            </a:r>
            <a:r>
              <a:rPr lang="en-US" sz="1100" dirty="0" err="1">
                <a:solidFill>
                  <a:schemeClr val="dk1"/>
                </a:solidFill>
                <a:latin typeface="Calibri"/>
                <a:ea typeface="Calibri"/>
                <a:cs typeface="Calibri"/>
                <a:sym typeface="Calibri"/>
              </a:rPr>
              <a:t>oo</a:t>
            </a:r>
            <a:r>
              <a:rPr lang="en-US" sz="1100" dirty="0">
                <a:solidFill>
                  <a:schemeClr val="dk1"/>
                </a:solidFill>
                <a:latin typeface="Calibri"/>
                <a:ea typeface="Calibri"/>
                <a:cs typeface="Calibri"/>
                <a:sym typeface="Calibri"/>
              </a:rPr>
              <a:t>/ or /or/ sound</a:t>
            </a:r>
            <a:endParaRPr lang="en-GB" sz="1100"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Year 3 and 4 CEW challenge.</a:t>
            </a:r>
            <a:endParaRPr sz="400" dirty="0">
              <a:solidFill>
                <a:schemeClr val="dk1"/>
              </a:solidFill>
              <a:latin typeface="Calibri"/>
              <a:ea typeface="Calibri"/>
              <a:cs typeface="Calibri"/>
              <a:sym typeface="Calibri"/>
            </a:endParaRPr>
          </a:p>
        </p:txBody>
      </p:sp>
      <p:sp>
        <p:nvSpPr>
          <p:cNvPr id="9" name="Google Shape;286;p46"/>
          <p:cNvSpPr txBox="1"/>
          <p:nvPr/>
        </p:nvSpPr>
        <p:spPr>
          <a:xfrm>
            <a:off x="158329" y="700510"/>
            <a:ext cx="4869512" cy="3637028"/>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Grammar</a:t>
            </a:r>
            <a:endParaRPr lang="en-US" sz="2000" b="1" dirty="0">
              <a:solidFill>
                <a:schemeClr val="dk1"/>
              </a:solidFill>
              <a:latin typeface="Calibri"/>
              <a:ea typeface="Calibri"/>
              <a:cs typeface="Calibri"/>
              <a:sym typeface="Calibri"/>
            </a:endParaRPr>
          </a:p>
          <a:p>
            <a:r>
              <a:rPr lang="en-US" sz="1100" b="1" dirty="0">
                <a:latin typeface="+mn-lt"/>
              </a:rPr>
              <a:t>Noun Phrase - </a:t>
            </a:r>
            <a:r>
              <a:rPr lang="en-US" sz="1100" dirty="0">
                <a:latin typeface="+mn-lt"/>
              </a:rPr>
              <a:t>A phrase where an adjective is used before a noun to describe it e.g. blue table, fierce fox</a:t>
            </a:r>
          </a:p>
          <a:p>
            <a:r>
              <a:rPr lang="en-US" sz="1100" dirty="0">
                <a:latin typeface="+mn-lt"/>
              </a:rPr>
              <a:t/>
            </a:r>
            <a:br>
              <a:rPr lang="en-US" sz="1100" dirty="0">
                <a:latin typeface="+mn-lt"/>
              </a:rPr>
            </a:br>
            <a:r>
              <a:rPr lang="en-US" sz="1100" b="1" dirty="0">
                <a:latin typeface="+mn-lt"/>
              </a:rPr>
              <a:t>Tense - </a:t>
            </a:r>
            <a:r>
              <a:rPr lang="en-US" sz="1100" dirty="0">
                <a:latin typeface="+mn-lt"/>
              </a:rPr>
              <a:t>Shows whether you are writing about the past, present or future</a:t>
            </a:r>
          </a:p>
          <a:p>
            <a:r>
              <a:rPr lang="en-US" sz="1100" dirty="0">
                <a:latin typeface="+mn-lt"/>
              </a:rPr>
              <a:t/>
            </a:r>
            <a:br>
              <a:rPr lang="en-US" sz="1100" dirty="0">
                <a:latin typeface="+mn-lt"/>
              </a:rPr>
            </a:br>
            <a:r>
              <a:rPr lang="en-US" sz="1100" b="1" dirty="0">
                <a:latin typeface="+mn-lt"/>
              </a:rPr>
              <a:t>Relative Clause -</a:t>
            </a:r>
            <a:r>
              <a:rPr lang="en-US" sz="1100" dirty="0">
                <a:latin typeface="+mn-lt"/>
              </a:rPr>
              <a:t> Clauses that begin with who, which, where, when, whose, that, or an omitted relative pronoun</a:t>
            </a:r>
          </a:p>
          <a:p>
            <a:r>
              <a:rPr lang="en-US" sz="1100" dirty="0">
                <a:latin typeface="+mn-lt"/>
              </a:rPr>
              <a:t/>
            </a:r>
            <a:br>
              <a:rPr lang="en-US" sz="1100" dirty="0">
                <a:latin typeface="+mn-lt"/>
              </a:rPr>
            </a:br>
            <a:r>
              <a:rPr lang="en-US" sz="1100" b="1" dirty="0">
                <a:latin typeface="+mn-lt"/>
              </a:rPr>
              <a:t>Subordinate Clause -</a:t>
            </a:r>
            <a:r>
              <a:rPr lang="en-US" sz="1100" dirty="0">
                <a:latin typeface="+mn-lt"/>
              </a:rPr>
              <a:t> Typically introduced by a conjunction, that forms part of and is dependent on a main clause (e.g. ‘when it rang’ in ‘she answered the phone when it rang’).</a:t>
            </a:r>
          </a:p>
          <a:p>
            <a:r>
              <a:rPr lang="en-US" sz="1100" dirty="0">
                <a:latin typeface="+mn-lt"/>
              </a:rPr>
              <a:t/>
            </a:r>
            <a:br>
              <a:rPr lang="en-US" sz="1100" dirty="0">
                <a:latin typeface="+mn-lt"/>
              </a:rPr>
            </a:br>
            <a:r>
              <a:rPr lang="en-US" sz="1100" b="1" dirty="0">
                <a:latin typeface="+mn-lt"/>
              </a:rPr>
              <a:t>Direct Speech</a:t>
            </a:r>
            <a:r>
              <a:rPr lang="en-US" sz="1100" dirty="0">
                <a:latin typeface="+mn-lt"/>
              </a:rPr>
              <a:t> - The part being spoken e.g. Rachel shouted loudly “Watch out!”</a:t>
            </a:r>
          </a:p>
          <a:p>
            <a:r>
              <a:rPr lang="en-US" sz="1100" dirty="0">
                <a:latin typeface="+mn-lt"/>
              </a:rPr>
              <a:t/>
            </a:r>
            <a:br>
              <a:rPr lang="en-US" sz="1100" dirty="0">
                <a:latin typeface="+mn-lt"/>
              </a:rPr>
            </a:br>
            <a:r>
              <a:rPr lang="en-US" sz="1100" b="1" dirty="0">
                <a:latin typeface="+mn-lt"/>
              </a:rPr>
              <a:t>Indirect / Reported Speech -</a:t>
            </a:r>
            <a:r>
              <a:rPr lang="en-US" sz="1100" dirty="0">
                <a:latin typeface="+mn-lt"/>
              </a:rPr>
              <a:t> </a:t>
            </a:r>
            <a:r>
              <a:rPr lang="en-US" sz="1100" dirty="0" err="1">
                <a:latin typeface="+mn-lt"/>
              </a:rPr>
              <a:t>Summarising</a:t>
            </a:r>
            <a:r>
              <a:rPr lang="en-US" sz="1100" dirty="0">
                <a:latin typeface="+mn-lt"/>
              </a:rPr>
              <a:t> what has been said e.g. He said they'd already eaten when he'd arrived. </a:t>
            </a:r>
          </a:p>
          <a:p>
            <a:r>
              <a:rPr lang="en-US" sz="1100" dirty="0">
                <a:latin typeface="+mn-lt"/>
              </a:rPr>
              <a:t/>
            </a:r>
            <a:br>
              <a:rPr lang="en-US" sz="1100" dirty="0">
                <a:latin typeface="+mn-lt"/>
              </a:rPr>
            </a:br>
            <a:r>
              <a:rPr lang="en-US" sz="1100" b="1" dirty="0">
                <a:latin typeface="+mn-lt"/>
              </a:rPr>
              <a:t>Speech Marks - </a:t>
            </a:r>
            <a:r>
              <a:rPr lang="en-US" sz="1100" dirty="0">
                <a:latin typeface="+mn-lt"/>
              </a:rPr>
              <a:t>Punctuation used around the part being spoken e.g. The conductor shouted, “Sit down!”</a:t>
            </a:r>
          </a:p>
          <a:p>
            <a:pPr marL="0" lvl="0" indent="0" algn="l" rtl="0">
              <a:spcBef>
                <a:spcPts val="0"/>
              </a:spcBef>
              <a:spcAft>
                <a:spcPts val="0"/>
              </a:spcAft>
              <a:buNone/>
            </a:pPr>
            <a:r>
              <a:rPr lang="en-US" sz="1100" b="1" dirty="0">
                <a:solidFill>
                  <a:schemeClr val="dk1"/>
                </a:solidFill>
                <a:latin typeface="+mn-lt"/>
                <a:ea typeface="Calibri"/>
                <a:cs typeface="Calibri"/>
                <a:sym typeface="Calibri"/>
              </a:rPr>
              <a:t> </a:t>
            </a:r>
            <a:endParaRPr sz="600" b="1" dirty="0">
              <a:solidFill>
                <a:schemeClr val="dk1"/>
              </a:solidFill>
              <a:latin typeface="+mn-lt"/>
              <a:ea typeface="Calibri"/>
              <a:cs typeface="Calibri"/>
              <a:sym typeface="Calibri"/>
            </a:endParaRPr>
          </a:p>
        </p:txBody>
      </p:sp>
      <p:sp>
        <p:nvSpPr>
          <p:cNvPr id="10" name="Google Shape;284;p46"/>
          <p:cNvSpPr txBox="1"/>
          <p:nvPr/>
        </p:nvSpPr>
        <p:spPr>
          <a:xfrm>
            <a:off x="158329" y="4452846"/>
            <a:ext cx="4869512" cy="1229748"/>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HOW TO HELP – Writing</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Discuss descriptive techniques when reading. </a:t>
            </a: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Discuss how authors develop the plot in their stories. </a:t>
            </a: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Look at dialogue and how it moves a story on. </a:t>
            </a: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Encourage your child to write as much as possible for as many different purposes as you can. </a:t>
            </a:r>
            <a:endParaRPr sz="4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Google Shape;283;p46"/>
          <p:cNvSpPr txBox="1"/>
          <p:nvPr/>
        </p:nvSpPr>
        <p:spPr>
          <a:xfrm>
            <a:off x="67340" y="90876"/>
            <a:ext cx="8721977" cy="719351"/>
          </a:xfrm>
          <a:prstGeom prst="rect">
            <a:avLst/>
          </a:prstGeom>
          <a:solidFill>
            <a:srgbClr val="FFFF00"/>
          </a:solidFill>
          <a:ln>
            <a:noFill/>
          </a:ln>
        </p:spPr>
        <p:txBody>
          <a:bodyPr spcFirstLastPara="1" wrap="square" lIns="91425" tIns="91425" rIns="91425" bIns="91425" anchor="t" anchorCtr="0">
            <a:noAutofit/>
          </a:bodyPr>
          <a:lstStyle/>
          <a:p>
            <a:pPr algn="ctr"/>
            <a:r>
              <a:rPr lang="en-GB" sz="2800" b="1" dirty="0">
                <a:solidFill>
                  <a:schemeClr val="dk1"/>
                </a:solidFill>
                <a:latin typeface="Calibri"/>
                <a:ea typeface="Calibri"/>
                <a:cs typeface="Calibri"/>
                <a:sym typeface="Calibri"/>
              </a:rPr>
              <a:t>Spelling Y3 &amp; 4 Common Exception words</a:t>
            </a: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5" name="TextBox 4"/>
          <p:cNvSpPr txBox="1"/>
          <p:nvPr/>
        </p:nvSpPr>
        <p:spPr>
          <a:xfrm>
            <a:off x="7846359" y="1386434"/>
            <a:ext cx="1196219" cy="3785652"/>
          </a:xfrm>
          <a:prstGeom prst="rect">
            <a:avLst/>
          </a:prstGeom>
          <a:solidFill>
            <a:srgbClr val="FFFF00"/>
          </a:solidFill>
        </p:spPr>
        <p:txBody>
          <a:bodyPr wrap="square" rtlCol="0">
            <a:spAutoFit/>
          </a:bodyPr>
          <a:lstStyle/>
          <a:p>
            <a:pPr algn="ctr"/>
            <a:r>
              <a:rPr lang="en-US" sz="1600" dirty="0">
                <a:latin typeface="Calibri" panose="020F0502020204030204" pitchFamily="34" charset="0"/>
                <a:cs typeface="Calibri" panose="020F0502020204030204" pitchFamily="34" charset="0"/>
              </a:rPr>
              <a:t>Help your child to practice spelling and using these words. </a:t>
            </a: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Look for them in books.</a:t>
            </a: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Can they write them in their homework?</a:t>
            </a:r>
            <a:endParaRPr lang="en-GB" sz="16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67340" y="973888"/>
            <a:ext cx="7582958" cy="4610743"/>
          </a:xfrm>
          <a:prstGeom prst="rect">
            <a:avLst/>
          </a:prstGeom>
        </p:spPr>
      </p:pic>
    </p:spTree>
    <p:extLst>
      <p:ext uri="{BB962C8B-B14F-4D97-AF65-F5344CB8AC3E}">
        <p14:creationId xmlns:p14="http://schemas.microsoft.com/office/powerpoint/2010/main" val="94957076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B96209B43C284C88152C6E279A7CFC" ma:contentTypeVersion="12" ma:contentTypeDescription="Create a new document." ma:contentTypeScope="" ma:versionID="6d991c6f21568c2f5ffee76b97664402">
  <xsd:schema xmlns:xsd="http://www.w3.org/2001/XMLSchema" xmlns:xs="http://www.w3.org/2001/XMLSchema" xmlns:p="http://schemas.microsoft.com/office/2006/metadata/properties" xmlns:ns3="2af0dc21-26cc-4827-8dea-607283646cff" xmlns:ns4="c49e551c-e8dd-4ed5-9240-c2c3ad9cbc6f" targetNamespace="http://schemas.microsoft.com/office/2006/metadata/properties" ma:root="true" ma:fieldsID="4b1acdc7674158f0b4e536daa5d4e9f4" ns3:_="" ns4:_="">
    <xsd:import namespace="2af0dc21-26cc-4827-8dea-607283646cff"/>
    <xsd:import namespace="c49e551c-e8dd-4ed5-9240-c2c3ad9cbc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0dc21-26cc-4827-8dea-607283646c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9e551c-e8dd-4ed5-9240-c2c3ad9cbc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F0608-4707-4119-8B27-5CF3594E5F97}">
  <ds:schemaRef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c49e551c-e8dd-4ed5-9240-c2c3ad9cbc6f"/>
    <ds:schemaRef ds:uri="2af0dc21-26cc-4827-8dea-607283646cff"/>
  </ds:schemaRefs>
</ds:datastoreItem>
</file>

<file path=customXml/itemProps2.xml><?xml version="1.0" encoding="utf-8"?>
<ds:datastoreItem xmlns:ds="http://schemas.openxmlformats.org/officeDocument/2006/customXml" ds:itemID="{D77FBCB2-4531-4C06-BD6B-AF67096BA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0dc21-26cc-4827-8dea-607283646cff"/>
    <ds:schemaRef ds:uri="c49e551c-e8dd-4ed5-9240-c2c3ad9cbc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001A2-A24F-46CA-B4BA-C53F70C071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6493</TotalTime>
  <Words>2556</Words>
  <Application>Microsoft Office PowerPoint</Application>
  <PresentationFormat>On-screen Show (16:10)</PresentationFormat>
  <Paragraphs>312</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Comic Sans MS</vt:lpstr>
      <vt:lpstr>Times New Roman</vt:lpstr>
      <vt:lpstr>Calibri</vt:lpstr>
      <vt:lpstr>Arial</vt:lpstr>
      <vt:lpstr>Office Theme</vt:lpstr>
      <vt:lpstr>KNOWLEDGE ORGANISER Year 4  Amazing Amazon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dc:title>
  <dc:creator>Katie Bladon</dc:creator>
  <cp:lastModifiedBy>Katie Bladon</cp:lastModifiedBy>
  <cp:revision>558</cp:revision>
  <cp:lastPrinted>2020-10-20T12:11:52Z</cp:lastPrinted>
  <dcterms:modified xsi:type="dcterms:W3CDTF">2021-01-01T18:34:59Z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0x0101002EB96209B43C284C88152C6E279A7CFC</vt:lpwstr>
  </property>
</Properties>
</file>