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8" r:id="rId2"/>
  </p:sldMasterIdLst>
  <p:notesMasterIdLst>
    <p:notesMasterId r:id="rId15"/>
  </p:notesMasterIdLst>
  <p:handoutMasterIdLst>
    <p:handoutMasterId r:id="rId16"/>
  </p:handoutMasterIdLst>
  <p:sldIdLst>
    <p:sldId id="257" r:id="rId3"/>
    <p:sldId id="261" r:id="rId4"/>
    <p:sldId id="280" r:id="rId5"/>
    <p:sldId id="265" r:id="rId6"/>
    <p:sldId id="281" r:id="rId7"/>
    <p:sldId id="273" r:id="rId8"/>
    <p:sldId id="266" r:id="rId9"/>
    <p:sldId id="275" r:id="rId10"/>
    <p:sldId id="270" r:id="rId11"/>
    <p:sldId id="282" r:id="rId12"/>
    <p:sldId id="258" r:id="rId13"/>
    <p:sldId id="27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42BC11-90CF-49FF-8D61-E8A8AAFE1BB6}"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en-US"/>
        </a:p>
      </dgm:t>
    </dgm:pt>
    <dgm:pt modelId="{068CCA7D-1404-4068-AB93-6968EFC37502}" type="pres">
      <dgm:prSet presAssocID="{B842BC11-90CF-49FF-8D61-E8A8AAFE1BB6}" presName="diagram" presStyleCnt="0">
        <dgm:presLayoutVars>
          <dgm:dir/>
          <dgm:resizeHandles val="exact"/>
        </dgm:presLayoutVars>
      </dgm:prSet>
      <dgm:spPr/>
      <dgm:t>
        <a:bodyPr/>
        <a:lstStyle/>
        <a:p>
          <a:endParaRPr lang="en-US"/>
        </a:p>
      </dgm:t>
    </dgm:pt>
  </dgm:ptLst>
  <dgm:cxnLst>
    <dgm:cxn modelId="{7095E1F8-4EDE-4430-B07D-B7175589A733}" type="presOf" srcId="{B842BC11-90CF-49FF-8D61-E8A8AAFE1BB6}" destId="{068CCA7D-1404-4068-AB93-6968EFC37502}"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3A45BA1-980A-4507-BE5A-5C1E7C2FFD8F}" type="datetimeFigureOut">
              <a:rPr lang="en-US"/>
              <a:pPr/>
              <a:t>9/6/2019</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7E03411-58E2-43FD-AE1D-AD77DFF8CB20}" type="slidenum">
              <a:rPr/>
              <a:pPr/>
              <a:t>‹#›</a:t>
            </a:fld>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5A3416D-7FED-43BC-AA7C-D92DBA01ED64}" type="datetimeFigureOut">
              <a:rPr lang="en-US"/>
              <a:pPr/>
              <a:t>9/6/2019</a:t>
            </a:fld>
            <a:endParaRP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8DC57A8-AE18-4654-B6AF-04B3577165BE}" type="slidenum">
              <a:rPr/>
              <a:pPr/>
              <a:t>‹#›</a:t>
            </a:fld>
            <a:endParaRPr/>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5950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33223586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05849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13634411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82924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5279253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21014163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1169993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2512397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65583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F99945-0A15-4715-AB6C-F5E56CF20F70}"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29839817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F99945-0A15-4715-AB6C-F5E56CF20F70}" type="datetimeFigureOut">
              <a:rPr lang="en-US" smtClean="0"/>
              <a:pPr/>
              <a:t>9/6/2019</a:t>
            </a:fld>
            <a:endParaRPr lang="en-US"/>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39500460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F99945-0A15-4715-AB6C-F5E56CF20F70}" type="datetimeFigureOut">
              <a:rPr lang="en-US" smtClean="0"/>
              <a:pPr/>
              <a:t>9/6/2019</a:t>
            </a:fld>
            <a:endParaRPr lang="en-US"/>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28920678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99945-0A15-4715-AB6C-F5E56CF20F70}" type="datetimeFigureOut">
              <a:rPr lang="en-US" smtClean="0"/>
              <a:pPr/>
              <a:t>9/6/2019</a:t>
            </a:fld>
            <a:endParaRPr lang="en-US"/>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12699107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3061920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2B156B-59AE-415F-B24B-8756D48BB977}" type="slidenum">
              <a:rPr lang="en-GB" smtClean="0"/>
              <a:pPr/>
              <a:t>‹#›</a:t>
            </a:fld>
            <a:endParaRPr lang="en-GB"/>
          </a:p>
        </p:txBody>
      </p:sp>
    </p:spTree>
    <p:extLst>
      <p:ext uri="{BB962C8B-B14F-4D97-AF65-F5344CB8AC3E}">
        <p14:creationId xmlns:p14="http://schemas.microsoft.com/office/powerpoint/2010/main" val="2436284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F99945-0A15-4715-AB6C-F5E56CF20F70}" type="datetimeFigureOut">
              <a:rPr lang="en-US" smtClean="0"/>
              <a:pPr/>
              <a:t>9/6/2019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2B156B-59AE-415F-B24B-8756D48BB977}" type="slidenum">
              <a:rPr lang="en-GB" smtClean="0"/>
              <a:pPr/>
              <a:t>‹#›</a:t>
            </a:fld>
            <a:endParaRPr lang="en-GB"/>
          </a:p>
        </p:txBody>
      </p:sp>
    </p:spTree>
    <p:extLst>
      <p:ext uri="{BB962C8B-B14F-4D97-AF65-F5344CB8AC3E}">
        <p14:creationId xmlns:p14="http://schemas.microsoft.com/office/powerpoint/2010/main" val="15450973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433" y="1150499"/>
            <a:ext cx="7766936" cy="1646302"/>
          </a:xfrm>
        </p:spPr>
        <p:txBody>
          <a:bodyPr>
            <a:normAutofit fontScale="90000"/>
          </a:bodyPr>
          <a:lstStyle/>
          <a:p>
            <a:pPr algn="ctr"/>
            <a:r>
              <a:rPr lang="en-US" sz="8000" dirty="0" smtClean="0">
                <a:solidFill>
                  <a:schemeClr val="tx1"/>
                </a:solidFill>
                <a:latin typeface="Calibri" panose="020F0502020204030204" pitchFamily="34" charset="0"/>
                <a:cs typeface="Calibri" panose="020F0502020204030204" pitchFamily="34" charset="0"/>
              </a:rPr>
              <a:t>St Augustine’s</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Welcome to Year 2</a:t>
            </a:r>
          </a:p>
        </p:txBody>
      </p:sp>
      <p:sp>
        <p:nvSpPr>
          <p:cNvPr id="3" name="Subtitle 2"/>
          <p:cNvSpPr>
            <a:spLocks noGrp="1"/>
          </p:cNvSpPr>
          <p:nvPr>
            <p:ph type="subTitle" idx="1"/>
          </p:nvPr>
        </p:nvSpPr>
        <p:spPr>
          <a:xfrm>
            <a:off x="1384662" y="3655421"/>
            <a:ext cx="7968343" cy="1765479"/>
          </a:xfrm>
        </p:spPr>
        <p:txBody>
          <a:bodyPr>
            <a:noAutofit/>
          </a:bodyPr>
          <a:lstStyle/>
          <a:p>
            <a:pPr algn="ctr"/>
            <a:r>
              <a:rPr lang="en-US" sz="2800" dirty="0" smtClean="0">
                <a:solidFill>
                  <a:schemeClr val="tx1"/>
                </a:solidFill>
                <a:latin typeface="Calibri" panose="020F0502020204030204" pitchFamily="34" charset="0"/>
                <a:cs typeface="Calibri" panose="020F0502020204030204" pitchFamily="34" charset="0"/>
              </a:rPr>
              <a:t>Teachers: </a:t>
            </a:r>
            <a:r>
              <a:rPr lang="en-US" sz="2800" dirty="0" err="1" smtClean="0">
                <a:solidFill>
                  <a:schemeClr val="tx1"/>
                </a:solidFill>
                <a:latin typeface="Calibri" panose="020F0502020204030204" pitchFamily="34" charset="0"/>
                <a:cs typeface="Calibri" panose="020F0502020204030204" pitchFamily="34" charset="0"/>
              </a:rPr>
              <a:t>Mrs</a:t>
            </a:r>
            <a:r>
              <a:rPr lang="en-US" sz="2800" dirty="0" smtClean="0">
                <a:solidFill>
                  <a:schemeClr val="tx1"/>
                </a:solidFill>
                <a:latin typeface="Calibri" panose="020F0502020204030204" pitchFamily="34" charset="0"/>
                <a:cs typeface="Calibri" panose="020F0502020204030204" pitchFamily="34" charset="0"/>
              </a:rPr>
              <a:t> Bladon and </a:t>
            </a:r>
            <a:r>
              <a:rPr lang="en-US" sz="2800" dirty="0" err="1" smtClean="0">
                <a:solidFill>
                  <a:schemeClr val="tx1"/>
                </a:solidFill>
                <a:latin typeface="Calibri" panose="020F0502020204030204" pitchFamily="34" charset="0"/>
                <a:cs typeface="Calibri" panose="020F0502020204030204" pitchFamily="34" charset="0"/>
              </a:rPr>
              <a:t>Mrs</a:t>
            </a:r>
            <a:r>
              <a:rPr lang="en-US" sz="2800" dirty="0" smtClean="0">
                <a:solidFill>
                  <a:schemeClr val="tx1"/>
                </a:solidFill>
                <a:latin typeface="Calibri" panose="020F0502020204030204" pitchFamily="34" charset="0"/>
                <a:cs typeface="Calibri" panose="020F0502020204030204" pitchFamily="34" charset="0"/>
              </a:rPr>
              <a:t> Tonkin</a:t>
            </a:r>
          </a:p>
          <a:p>
            <a:pPr algn="ctr"/>
            <a:r>
              <a:rPr lang="en-US" sz="2800" dirty="0" smtClean="0">
                <a:solidFill>
                  <a:schemeClr val="tx1"/>
                </a:solidFill>
                <a:latin typeface="Calibri" panose="020F0502020204030204" pitchFamily="34" charset="0"/>
                <a:cs typeface="Calibri" panose="020F0502020204030204" pitchFamily="34" charset="0"/>
              </a:rPr>
              <a:t>Teaching Assistants: </a:t>
            </a:r>
            <a:r>
              <a:rPr lang="en-US" sz="2800" dirty="0" err="1" smtClean="0">
                <a:solidFill>
                  <a:schemeClr val="tx1"/>
                </a:solidFill>
                <a:latin typeface="Calibri" panose="020F0502020204030204" pitchFamily="34" charset="0"/>
                <a:cs typeface="Calibri" panose="020F0502020204030204" pitchFamily="34" charset="0"/>
              </a:rPr>
              <a:t>Mrs</a:t>
            </a:r>
            <a:r>
              <a:rPr lang="en-US" sz="2800" dirty="0" smtClean="0">
                <a:solidFill>
                  <a:schemeClr val="tx1"/>
                </a:solidFill>
                <a:latin typeface="Calibri" panose="020F0502020204030204" pitchFamily="34" charset="0"/>
                <a:cs typeface="Calibri" panose="020F0502020204030204" pitchFamily="34" charset="0"/>
              </a:rPr>
              <a:t> Wilkins and Miss Taylor</a:t>
            </a:r>
            <a:endParaRPr lang="en-US" sz="2800" dirty="0">
              <a:solidFill>
                <a:schemeClr val="tx1"/>
              </a:solidFill>
              <a:latin typeface="Calibri" panose="020F0502020204030204" pitchFamily="34" charset="0"/>
              <a:cs typeface="Calibri" panose="020F0502020204030204" pitchFamily="34" charset="0"/>
            </a:endParaRPr>
          </a:p>
        </p:txBody>
      </p:sp>
      <p:sp>
        <p:nvSpPr>
          <p:cNvPr id="4" name="TextBox 3"/>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7696750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5000" y="1320819"/>
            <a:ext cx="4028383" cy="964842"/>
          </a:xfrm>
        </p:spPr>
        <p:txBody>
          <a:bodyPr>
            <a:normAutofit fontScale="90000"/>
          </a:bodyPr>
          <a:lstStyle/>
          <a:p>
            <a:r>
              <a:rPr lang="en-GB" b="1" dirty="0" smtClean="0">
                <a:solidFill>
                  <a:schemeClr val="tx1"/>
                </a:solidFill>
                <a:latin typeface="Calibri" panose="020F0502020204030204" pitchFamily="34" charset="0"/>
                <a:cs typeface="Calibri" panose="020F0502020204030204" pitchFamily="34" charset="0"/>
              </a:rPr>
              <a:t>SATs!!!!!!!!!</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b="1" dirty="0">
              <a:latin typeface="Calibri" panose="020F0502020204030204" pitchFamily="34" charset="0"/>
              <a:cs typeface="Calibri" panose="020F0502020204030204" pitchFamily="34" charset="0"/>
            </a:endParaRPr>
          </a:p>
        </p:txBody>
      </p:sp>
      <p:sp>
        <p:nvSpPr>
          <p:cNvPr id="4" name="TextBox 3"/>
          <p:cNvSpPr txBox="1"/>
          <p:nvPr/>
        </p:nvSpPr>
        <p:spPr>
          <a:xfrm>
            <a:off x="879383" y="2391070"/>
            <a:ext cx="8682629" cy="2862322"/>
          </a:xfrm>
          <a:prstGeom prst="rect">
            <a:avLst/>
          </a:prstGeom>
          <a:noFill/>
        </p:spPr>
        <p:txBody>
          <a:bodyPr wrap="square" rtlCol="0">
            <a:spAutoFit/>
          </a:bodyPr>
          <a:lstStyle/>
          <a:p>
            <a:pPr algn="ctr"/>
            <a:r>
              <a:rPr lang="en-GB" sz="3600" dirty="0" smtClean="0">
                <a:latin typeface="Calibri" panose="020F0502020204030204" pitchFamily="34" charset="0"/>
                <a:cs typeface="Calibri" panose="020F0502020204030204" pitchFamily="34" charset="0"/>
              </a:rPr>
              <a:t>Please don’t panic!</a:t>
            </a:r>
          </a:p>
          <a:p>
            <a:pPr algn="ctr"/>
            <a:endParaRPr lang="en-US" sz="3600" dirty="0">
              <a:latin typeface="Calibri" panose="020F0502020204030204" pitchFamily="34" charset="0"/>
              <a:cs typeface="Calibri" panose="020F0502020204030204" pitchFamily="34" charset="0"/>
            </a:endParaRPr>
          </a:p>
          <a:p>
            <a:pPr algn="ctr"/>
            <a:r>
              <a:rPr lang="en-US" sz="3600" dirty="0" smtClean="0">
                <a:latin typeface="Calibri" panose="020F0502020204030204" pitchFamily="34" charset="0"/>
                <a:cs typeface="Calibri" panose="020F0502020204030204" pitchFamily="34" charset="0"/>
              </a:rPr>
              <a:t>May 2020</a:t>
            </a:r>
          </a:p>
          <a:p>
            <a:pPr algn="ctr"/>
            <a:endParaRPr lang="en-US" sz="3600" dirty="0">
              <a:latin typeface="Calibri" panose="020F0502020204030204" pitchFamily="34" charset="0"/>
              <a:cs typeface="Calibri" panose="020F0502020204030204" pitchFamily="34" charset="0"/>
            </a:endParaRPr>
          </a:p>
          <a:p>
            <a:pPr algn="ctr"/>
            <a:r>
              <a:rPr lang="en-US" sz="3600" dirty="0" smtClean="0">
                <a:latin typeface="Calibri" panose="020F0502020204030204" pitchFamily="34" charset="0"/>
                <a:cs typeface="Calibri" panose="020F0502020204030204" pitchFamily="34" charset="0"/>
              </a:rPr>
              <a:t>Parent Session after Christmas </a:t>
            </a:r>
            <a:endParaRPr lang="en-GB" sz="3600" dirty="0">
              <a:latin typeface="Calibri" panose="020F0502020204030204" pitchFamily="34" charset="0"/>
              <a:cs typeface="Calibri" panose="020F0502020204030204" pitchFamily="34" charset="0"/>
            </a:endParaRPr>
          </a:p>
        </p:txBody>
      </p:sp>
      <p:sp>
        <p:nvSpPr>
          <p:cNvPr id="5" name="TextBox 4"/>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1224132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65789" y="635726"/>
            <a:ext cx="8596668" cy="1320800"/>
          </a:xfrm>
        </p:spPr>
        <p:txBody>
          <a:bodyPr>
            <a:normAutofit/>
          </a:bodyPr>
          <a:lstStyle/>
          <a:p>
            <a:r>
              <a:rPr lang="en-GB" sz="4000" b="1" dirty="0" smtClean="0">
                <a:solidFill>
                  <a:schemeClr val="tx1"/>
                </a:solidFill>
                <a:latin typeface="Calibri" panose="020F0502020204030204" pitchFamily="34" charset="0"/>
                <a:cs typeface="Calibri" panose="020F0502020204030204" pitchFamily="34" charset="0"/>
              </a:rPr>
              <a:t>Communication is the key!</a:t>
            </a:r>
            <a:endParaRPr sz="4000" b="1" dirty="0">
              <a:solidFill>
                <a:schemeClr val="tx1"/>
              </a:solidFill>
              <a:latin typeface="Calibri" panose="020F0502020204030204" pitchFamily="34" charset="0"/>
              <a:cs typeface="Calibri" panose="020F0502020204030204" pitchFamily="34" charset="0"/>
            </a:endParaRPr>
          </a:p>
        </p:txBody>
      </p:sp>
      <p:sp>
        <p:nvSpPr>
          <p:cNvPr id="14" name="Content Placeholder 13"/>
          <p:cNvSpPr>
            <a:spLocks noGrp="1"/>
          </p:cNvSpPr>
          <p:nvPr>
            <p:ph idx="1"/>
          </p:nvPr>
        </p:nvSpPr>
        <p:spPr>
          <a:xfrm>
            <a:off x="468329" y="1755640"/>
            <a:ext cx="9394128" cy="3880773"/>
          </a:xfrm>
        </p:spPr>
        <p:txBody>
          <a:bodyPr>
            <a:noAutofit/>
          </a:bodyPr>
          <a:lstStyle/>
          <a:p>
            <a:r>
              <a:rPr lang="en-GB" sz="3200" dirty="0" smtClean="0">
                <a:solidFill>
                  <a:schemeClr val="tx1"/>
                </a:solidFill>
                <a:latin typeface="Calibri" panose="020F0502020204030204" pitchFamily="34" charset="0"/>
                <a:cs typeface="Calibri" panose="020F0502020204030204" pitchFamily="34" charset="0"/>
              </a:rPr>
              <a:t>Parent meetings will take place twice over the year. If you wish to speak to your class teacher at any other time please contact the office for an appointment or speak to one of us after school.</a:t>
            </a:r>
          </a:p>
          <a:p>
            <a:r>
              <a:rPr lang="en-GB" sz="3200" dirty="0" smtClean="0">
                <a:solidFill>
                  <a:schemeClr val="tx1"/>
                </a:solidFill>
                <a:latin typeface="Calibri" panose="020F0502020204030204" pitchFamily="34" charset="0"/>
                <a:cs typeface="Calibri" panose="020F0502020204030204" pitchFamily="34" charset="0"/>
              </a:rPr>
              <a:t>You will receive a Topic Web each half term.</a:t>
            </a:r>
          </a:p>
          <a:p>
            <a:r>
              <a:rPr lang="en-US" sz="3200" dirty="0" smtClean="0">
                <a:solidFill>
                  <a:schemeClr val="tx1"/>
                </a:solidFill>
                <a:latin typeface="Calibri" panose="020F0502020204030204" pitchFamily="34" charset="0"/>
                <a:cs typeface="Calibri" panose="020F0502020204030204" pitchFamily="34" charset="0"/>
              </a:rPr>
              <a:t>You will receive weekly PIPs.</a:t>
            </a:r>
            <a:endParaRPr lang="en-GB" sz="3200" dirty="0" smtClean="0">
              <a:solidFill>
                <a:schemeClr val="tx1"/>
              </a:solidFill>
              <a:latin typeface="Calibri" panose="020F0502020204030204" pitchFamily="34" charset="0"/>
              <a:cs typeface="Calibri" panose="020F0502020204030204" pitchFamily="34" charset="0"/>
            </a:endParaRPr>
          </a:p>
          <a:p>
            <a:r>
              <a:rPr lang="en-GB" sz="3200" dirty="0" smtClean="0">
                <a:solidFill>
                  <a:schemeClr val="tx1"/>
                </a:solidFill>
                <a:latin typeface="Calibri" panose="020F0502020204030204" pitchFamily="34" charset="0"/>
                <a:cs typeface="Calibri" panose="020F0502020204030204" pitchFamily="34" charset="0"/>
              </a:rPr>
              <a:t>Please use the school website.</a:t>
            </a:r>
            <a:endParaRPr sz="3200" dirty="0">
              <a:solidFill>
                <a:schemeClr val="tx1"/>
              </a:solidFill>
              <a:latin typeface="Calibri" panose="020F0502020204030204" pitchFamily="34" charset="0"/>
              <a:cs typeface="Calibri" panose="020F0502020204030204" pitchFamily="34" charset="0"/>
            </a:endParaRPr>
          </a:p>
        </p:txBody>
      </p:sp>
      <p:sp>
        <p:nvSpPr>
          <p:cNvPr id="4" name="TextBox 3"/>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circle(in)">
                                      <p:cBhvr>
                                        <p:cTn id="7" dur="20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circle(in)">
                                      <p:cBhvr>
                                        <p:cTn id="12" dur="20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circle(in)">
                                      <p:cBhvr>
                                        <p:cTn id="17" dur="20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circle(in)">
                                      <p:cBhvr>
                                        <p:cTn id="22" dur="2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753" y="1137437"/>
            <a:ext cx="7766936" cy="1646302"/>
          </a:xfrm>
        </p:spPr>
        <p:txBody>
          <a:bodyPr>
            <a:normAutofit fontScale="90000"/>
          </a:bodyPr>
          <a:lstStyle/>
          <a:p>
            <a:pPr algn="ctr"/>
            <a:r>
              <a:rPr lang="en-GB" dirty="0">
                <a:solidFill>
                  <a:schemeClr val="tx1"/>
                </a:solidFill>
                <a:latin typeface="Calibri" panose="020F0502020204030204" pitchFamily="34" charset="0"/>
                <a:cs typeface="Calibri" panose="020F0502020204030204" pitchFamily="34" charset="0"/>
              </a:rPr>
              <a:t>Thank you for supporting us by attending this meeting!</a:t>
            </a:r>
          </a:p>
        </p:txBody>
      </p:sp>
      <p:sp>
        <p:nvSpPr>
          <p:cNvPr id="3" name="Subtitle 2"/>
          <p:cNvSpPr>
            <a:spLocks noGrp="1"/>
          </p:cNvSpPr>
          <p:nvPr>
            <p:ph type="subTitle" idx="1"/>
          </p:nvPr>
        </p:nvSpPr>
        <p:spPr>
          <a:xfrm>
            <a:off x="-222069" y="3812912"/>
            <a:ext cx="6858002" cy="914400"/>
          </a:xfrm>
        </p:spPr>
        <p:txBody>
          <a:bodyPr>
            <a:normAutofit/>
          </a:bodyPr>
          <a:lstStyle/>
          <a:p>
            <a:pPr algn="r"/>
            <a:r>
              <a:rPr lang="en-GB" sz="3200" dirty="0">
                <a:solidFill>
                  <a:schemeClr val="tx1"/>
                </a:solidFill>
                <a:latin typeface="Calibri" panose="020F0502020204030204" pitchFamily="34" charset="0"/>
                <a:cs typeface="Calibri" panose="020F0502020204030204" pitchFamily="34" charset="0"/>
              </a:rPr>
              <a:t>Any questions?</a:t>
            </a:r>
          </a:p>
        </p:txBody>
      </p:sp>
      <p:sp>
        <p:nvSpPr>
          <p:cNvPr id="4" name="TextBox 3"/>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29601168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722" y="136271"/>
            <a:ext cx="3646472" cy="644434"/>
          </a:xfrm>
        </p:spPr>
        <p:txBody>
          <a:bodyPr/>
          <a:lstStyle/>
          <a:p>
            <a:r>
              <a:rPr lang="en-US" b="1" dirty="0">
                <a:solidFill>
                  <a:schemeClr val="tx1"/>
                </a:solidFill>
                <a:latin typeface="Calibri" panose="020F0502020204030204" pitchFamily="34" charset="0"/>
                <a:cs typeface="Calibri" panose="020F0502020204030204" pitchFamily="34" charset="0"/>
              </a:rPr>
              <a:t>Year 2 timetable</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353940951"/>
              </p:ext>
            </p:extLst>
          </p:nvPr>
        </p:nvGraphicFramePr>
        <p:xfrm>
          <a:off x="6194738" y="1524000"/>
          <a:ext cx="5563673"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rotWithShape="1">
          <a:blip r:embed="rId7"/>
          <a:srcRect l="23328" t="28481" r="24767" b="17769"/>
          <a:stretch/>
        </p:blipFill>
        <p:spPr>
          <a:xfrm>
            <a:off x="248194" y="901337"/>
            <a:ext cx="9470572" cy="5513814"/>
          </a:xfrm>
          <a:prstGeom prst="rect">
            <a:avLst/>
          </a:prstGeom>
        </p:spPr>
      </p:pic>
      <p:sp>
        <p:nvSpPr>
          <p:cNvPr id="7" name="Oval 6"/>
          <p:cNvSpPr/>
          <p:nvPr/>
        </p:nvSpPr>
        <p:spPr>
          <a:xfrm>
            <a:off x="7276011" y="4191000"/>
            <a:ext cx="1280160" cy="45937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155093" y="2436223"/>
            <a:ext cx="1280160" cy="459377"/>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20246944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551161" y="310363"/>
            <a:ext cx="3711787" cy="107550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u="sng" dirty="0" smtClean="0">
                <a:solidFill>
                  <a:schemeClr val="tx1"/>
                </a:solidFill>
                <a:latin typeface="Calibri" panose="020F0502020204030204" pitchFamily="34" charset="0"/>
                <a:cs typeface="Calibri" panose="020F0502020204030204" pitchFamily="34" charset="0"/>
              </a:rPr>
              <a:t>Year 2 Topics</a:t>
            </a:r>
            <a:endParaRPr lang="en-GB" b="1" u="sng" dirty="0">
              <a:solidFill>
                <a:schemeClr val="tx1"/>
              </a:solidFill>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12407564"/>
              </p:ext>
            </p:extLst>
          </p:nvPr>
        </p:nvGraphicFramePr>
        <p:xfrm>
          <a:off x="281577" y="1385872"/>
          <a:ext cx="9293498" cy="3474720"/>
        </p:xfrm>
        <a:graphic>
          <a:graphicData uri="http://schemas.openxmlformats.org/drawingml/2006/table">
            <a:tbl>
              <a:tblPr firstRow="1" bandRow="1">
                <a:tableStyleId>{16D9F66E-5EB9-4882-86FB-DCBF35E3C3E4}</a:tableStyleId>
              </a:tblPr>
              <a:tblGrid>
                <a:gridCol w="4646749">
                  <a:extLst>
                    <a:ext uri="{9D8B030D-6E8A-4147-A177-3AD203B41FA5}">
                      <a16:colId xmlns:a16="http://schemas.microsoft.com/office/drawing/2014/main" val="3602931112"/>
                    </a:ext>
                  </a:extLst>
                </a:gridCol>
                <a:gridCol w="4646749">
                  <a:extLst>
                    <a:ext uri="{9D8B030D-6E8A-4147-A177-3AD203B41FA5}">
                      <a16:colId xmlns:a16="http://schemas.microsoft.com/office/drawing/2014/main" val="2564882853"/>
                    </a:ext>
                  </a:extLst>
                </a:gridCol>
              </a:tblGrid>
              <a:tr h="370840">
                <a:tc>
                  <a:txBody>
                    <a:bodyPr/>
                    <a:lstStyle/>
                    <a:p>
                      <a:pPr algn="ctr"/>
                      <a:r>
                        <a:rPr lang="en-US" sz="3200" dirty="0" smtClean="0"/>
                        <a:t>Term</a:t>
                      </a:r>
                      <a:endParaRPr lang="en-GB" sz="3200" dirty="0"/>
                    </a:p>
                  </a:txBody>
                  <a:tcPr/>
                </a:tc>
                <a:tc>
                  <a:txBody>
                    <a:bodyPr/>
                    <a:lstStyle/>
                    <a:p>
                      <a:pPr algn="ctr"/>
                      <a:r>
                        <a:rPr lang="en-US" sz="3200" dirty="0" smtClean="0"/>
                        <a:t>Topic</a:t>
                      </a:r>
                      <a:endParaRPr lang="en-GB" sz="3200" dirty="0"/>
                    </a:p>
                  </a:txBody>
                  <a:tcPr/>
                </a:tc>
                <a:extLst>
                  <a:ext uri="{0D108BD9-81ED-4DB2-BD59-A6C34878D82A}">
                    <a16:rowId xmlns:a16="http://schemas.microsoft.com/office/drawing/2014/main" val="4098413625"/>
                  </a:ext>
                </a:extLst>
              </a:tr>
              <a:tr h="370840">
                <a:tc>
                  <a:txBody>
                    <a:bodyPr/>
                    <a:lstStyle/>
                    <a:p>
                      <a:pPr algn="ctr"/>
                      <a:r>
                        <a:rPr lang="en-US" sz="3200" b="0" dirty="0" smtClean="0"/>
                        <a:t>Autumn 1</a:t>
                      </a:r>
                      <a:endParaRPr lang="en-GB" sz="3200" b="0" dirty="0"/>
                    </a:p>
                  </a:txBody>
                  <a:tcPr/>
                </a:tc>
                <a:tc>
                  <a:txBody>
                    <a:bodyPr/>
                    <a:lstStyle/>
                    <a:p>
                      <a:pPr algn="ctr"/>
                      <a:r>
                        <a:rPr lang="en-US" sz="3200" b="0" dirty="0" smtClean="0"/>
                        <a:t>Twisted Tales</a:t>
                      </a:r>
                      <a:endParaRPr lang="en-GB" sz="3200" b="0" dirty="0"/>
                    </a:p>
                  </a:txBody>
                  <a:tcPr/>
                </a:tc>
                <a:extLst>
                  <a:ext uri="{0D108BD9-81ED-4DB2-BD59-A6C34878D82A}">
                    <a16:rowId xmlns:a16="http://schemas.microsoft.com/office/drawing/2014/main" val="1080681728"/>
                  </a:ext>
                </a:extLst>
              </a:tr>
              <a:tr h="370840">
                <a:tc>
                  <a:txBody>
                    <a:bodyPr/>
                    <a:lstStyle/>
                    <a:p>
                      <a:pPr algn="ctr"/>
                      <a:r>
                        <a:rPr lang="en-US" sz="3200" b="0" dirty="0" smtClean="0"/>
                        <a:t>Autumn 2</a:t>
                      </a:r>
                      <a:endParaRPr lang="en-GB" sz="3200" b="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3200" b="0" kern="1200" dirty="0" smtClean="0">
                          <a:solidFill>
                            <a:schemeClr val="dk1"/>
                          </a:solidFill>
                          <a:effectLst/>
                          <a:latin typeface="+mn-lt"/>
                          <a:ea typeface="+mn-ea"/>
                          <a:cs typeface="+mn-cs"/>
                        </a:rPr>
                        <a:t>April 15, 1912</a:t>
                      </a:r>
                    </a:p>
                  </a:txBody>
                  <a:tcPr/>
                </a:tc>
                <a:extLst>
                  <a:ext uri="{0D108BD9-81ED-4DB2-BD59-A6C34878D82A}">
                    <a16:rowId xmlns:a16="http://schemas.microsoft.com/office/drawing/2014/main" val="1273640110"/>
                  </a:ext>
                </a:extLst>
              </a:tr>
              <a:tr h="370840">
                <a:tc>
                  <a:txBody>
                    <a:bodyPr/>
                    <a:lstStyle/>
                    <a:p>
                      <a:pPr algn="ctr"/>
                      <a:r>
                        <a:rPr lang="en-US" sz="3200" b="0" dirty="0" smtClean="0"/>
                        <a:t>Spring</a:t>
                      </a:r>
                      <a:endParaRPr lang="en-GB" sz="3200" b="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3200" b="0" kern="1200" dirty="0" smtClean="0">
                          <a:solidFill>
                            <a:schemeClr val="dk1"/>
                          </a:solidFill>
                          <a:effectLst/>
                          <a:latin typeface="+mn-lt"/>
                          <a:ea typeface="+mn-ea"/>
                          <a:cs typeface="+mn-cs"/>
                        </a:rPr>
                        <a:t>The Circle of Life</a:t>
                      </a:r>
                    </a:p>
                  </a:txBody>
                  <a:tcPr/>
                </a:tc>
                <a:extLst>
                  <a:ext uri="{0D108BD9-81ED-4DB2-BD59-A6C34878D82A}">
                    <a16:rowId xmlns:a16="http://schemas.microsoft.com/office/drawing/2014/main" val="1933019969"/>
                  </a:ext>
                </a:extLst>
              </a:tr>
              <a:tr h="370840">
                <a:tc>
                  <a:txBody>
                    <a:bodyPr/>
                    <a:lstStyle/>
                    <a:p>
                      <a:pPr algn="ctr"/>
                      <a:r>
                        <a:rPr lang="en-US" sz="3200" b="0" dirty="0" smtClean="0"/>
                        <a:t>Summer 1</a:t>
                      </a:r>
                      <a:endParaRPr lang="en-GB" sz="3200" b="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3200" b="0" kern="1200" dirty="0" smtClean="0">
                          <a:solidFill>
                            <a:schemeClr val="dk1"/>
                          </a:solidFill>
                          <a:effectLst/>
                          <a:latin typeface="+mn-lt"/>
                          <a:ea typeface="+mn-ea"/>
                          <a:cs typeface="+mn-cs"/>
                        </a:rPr>
                        <a:t>Recycle, Reuse, Reduce</a:t>
                      </a:r>
                    </a:p>
                  </a:txBody>
                  <a:tcPr/>
                </a:tc>
                <a:extLst>
                  <a:ext uri="{0D108BD9-81ED-4DB2-BD59-A6C34878D82A}">
                    <a16:rowId xmlns:a16="http://schemas.microsoft.com/office/drawing/2014/main" val="707917320"/>
                  </a:ext>
                </a:extLst>
              </a:tr>
              <a:tr h="370840">
                <a:tc>
                  <a:txBody>
                    <a:bodyPr/>
                    <a:lstStyle/>
                    <a:p>
                      <a:pPr algn="ctr"/>
                      <a:r>
                        <a:rPr lang="en-US" sz="3200" b="0" dirty="0" smtClean="0"/>
                        <a:t>Summer 2</a:t>
                      </a:r>
                      <a:endParaRPr lang="en-GB" sz="3200" b="0" dirty="0"/>
                    </a:p>
                  </a:txBody>
                  <a:tcPr/>
                </a:tc>
                <a:tc>
                  <a:txBody>
                    <a:bodyPr/>
                    <a:lstStyle/>
                    <a:p>
                      <a:pPr algn="ctr"/>
                      <a:r>
                        <a:rPr lang="en-US" sz="3200" b="0" dirty="0" smtClean="0"/>
                        <a:t>Food Around</a:t>
                      </a:r>
                      <a:r>
                        <a:rPr lang="en-US" sz="3200" b="0" baseline="0" dirty="0" smtClean="0"/>
                        <a:t> the World</a:t>
                      </a:r>
                      <a:endParaRPr lang="en-GB" sz="3200" b="0" dirty="0"/>
                    </a:p>
                  </a:txBody>
                  <a:tcPr/>
                </a:tc>
                <a:extLst>
                  <a:ext uri="{0D108BD9-81ED-4DB2-BD59-A6C34878D82A}">
                    <a16:rowId xmlns:a16="http://schemas.microsoft.com/office/drawing/2014/main" val="1526955574"/>
                  </a:ext>
                </a:extLst>
              </a:tr>
            </a:tbl>
          </a:graphicData>
        </a:graphic>
      </p:graphicFrame>
      <p:sp>
        <p:nvSpPr>
          <p:cNvPr id="5" name="TextBox 4"/>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2064648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90" y="230777"/>
            <a:ext cx="8596668" cy="1320800"/>
          </a:xfrm>
        </p:spPr>
        <p:txBody>
          <a:bodyPr>
            <a:normAutofit fontScale="90000"/>
          </a:bodyPr>
          <a:lstStyle/>
          <a:p>
            <a:r>
              <a:rPr lang="en-US" sz="4400" b="1" dirty="0" smtClean="0">
                <a:solidFill>
                  <a:schemeClr val="tx1"/>
                </a:solidFill>
                <a:latin typeface="Calibri" panose="020F0502020204030204" pitchFamily="34" charset="0"/>
                <a:cs typeface="Calibri" panose="020F0502020204030204" pitchFamily="34" charset="0"/>
              </a:rPr>
              <a:t>Parents in Partnership and Homework</a:t>
            </a:r>
            <a:endParaRPr lang="en-US" sz="4400" b="1" dirty="0">
              <a:solidFill>
                <a:schemeClr val="tx1"/>
              </a:solidFill>
              <a:latin typeface="Calibri" panose="020F0502020204030204" pitchFamily="34" charset="0"/>
              <a:cs typeface="Calibri" panose="020F0502020204030204" pitchFamily="34" charset="0"/>
            </a:endParaRPr>
          </a:p>
        </p:txBody>
      </p:sp>
      <p:sp>
        <p:nvSpPr>
          <p:cNvPr id="3" name="TextBox 2"/>
          <p:cNvSpPr txBox="1"/>
          <p:nvPr/>
        </p:nvSpPr>
        <p:spPr>
          <a:xfrm>
            <a:off x="199990" y="1268200"/>
            <a:ext cx="10459302" cy="5324535"/>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Calibri" panose="020F0502020204030204" pitchFamily="34" charset="0"/>
                <a:cs typeface="Calibri" panose="020F0502020204030204" pitchFamily="34" charset="0"/>
              </a:rPr>
              <a:t>PIPs and homework </a:t>
            </a:r>
            <a:r>
              <a:rPr lang="en-GB" sz="2800" dirty="0">
                <a:latin typeface="Calibri" panose="020F0502020204030204" pitchFamily="34" charset="0"/>
                <a:cs typeface="Calibri" panose="020F0502020204030204" pitchFamily="34" charset="0"/>
              </a:rPr>
              <a:t>will be given out on a Friday and </a:t>
            </a:r>
            <a:r>
              <a:rPr lang="en-GB" sz="2800" dirty="0" smtClean="0">
                <a:latin typeface="Calibri" panose="020F0502020204030204" pitchFamily="34" charset="0"/>
                <a:cs typeface="Calibri" panose="020F0502020204030204" pitchFamily="34" charset="0"/>
              </a:rPr>
              <a:t>homework is expected </a:t>
            </a:r>
            <a:r>
              <a:rPr lang="en-GB" sz="2800" dirty="0">
                <a:latin typeface="Calibri" panose="020F0502020204030204" pitchFamily="34" charset="0"/>
                <a:cs typeface="Calibri" panose="020F0502020204030204" pitchFamily="34" charset="0"/>
              </a:rPr>
              <a:t>to be back </a:t>
            </a:r>
            <a:r>
              <a:rPr lang="en-GB" sz="2800" dirty="0" smtClean="0">
                <a:latin typeface="Calibri" panose="020F0502020204030204" pitchFamily="34" charset="0"/>
                <a:cs typeface="Calibri" panose="020F0502020204030204" pitchFamily="34" charset="0"/>
              </a:rPr>
              <a:t>by </a:t>
            </a:r>
            <a:r>
              <a:rPr lang="en-GB" sz="2800" dirty="0">
                <a:latin typeface="Calibri" panose="020F0502020204030204" pitchFamily="34" charset="0"/>
                <a:cs typeface="Calibri" panose="020F0502020204030204" pitchFamily="34" charset="0"/>
              </a:rPr>
              <a:t>the </a:t>
            </a:r>
            <a:r>
              <a:rPr lang="en-GB" sz="2800" dirty="0" smtClean="0">
                <a:latin typeface="Calibri" panose="020F0502020204030204" pitchFamily="34" charset="0"/>
                <a:cs typeface="Calibri" panose="020F0502020204030204" pitchFamily="34" charset="0"/>
              </a:rPr>
              <a:t>following Wednesday.</a:t>
            </a:r>
          </a:p>
          <a:p>
            <a:pPr marL="457200" indent="-457200">
              <a:buFont typeface="Arial" panose="020B0604020202020204" pitchFamily="34" charset="0"/>
              <a:buChar char="•"/>
            </a:pPr>
            <a:r>
              <a:rPr lang="en-GB" sz="2800" dirty="0" smtClean="0">
                <a:latin typeface="Calibri" panose="020F0502020204030204" pitchFamily="34" charset="0"/>
                <a:cs typeface="Calibri" panose="020F0502020204030204" pitchFamily="34" charset="0"/>
              </a:rPr>
              <a:t>Homework </a:t>
            </a:r>
            <a:r>
              <a:rPr lang="en-GB" sz="2800" dirty="0">
                <a:latin typeface="Calibri" panose="020F0502020204030204" pitchFamily="34" charset="0"/>
                <a:cs typeface="Calibri" panose="020F0502020204030204" pitchFamily="34" charset="0"/>
              </a:rPr>
              <a:t>enhances school work and it is an expectation that this will be completed and </a:t>
            </a:r>
            <a:r>
              <a:rPr lang="en-GB" sz="2800" dirty="0" smtClean="0">
                <a:latin typeface="Calibri" panose="020F0502020204030204" pitchFamily="34" charset="0"/>
                <a:cs typeface="Calibri" panose="020F0502020204030204" pitchFamily="34" charset="0"/>
              </a:rPr>
              <a:t>returned.</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Y</a:t>
            </a:r>
            <a:r>
              <a:rPr lang="en-US" sz="2800" dirty="0" smtClean="0">
                <a:latin typeface="Calibri" panose="020F0502020204030204" pitchFamily="34" charset="0"/>
                <a:cs typeface="Calibri" panose="020F0502020204030204" pitchFamily="34" charset="0"/>
              </a:rPr>
              <a:t>our </a:t>
            </a:r>
            <a:r>
              <a:rPr lang="en-US" sz="2800" dirty="0">
                <a:latin typeface="Calibri" panose="020F0502020204030204" pitchFamily="34" charset="0"/>
                <a:cs typeface="Calibri" panose="020F0502020204030204" pitchFamily="34" charset="0"/>
              </a:rPr>
              <a:t>child will also have a piece of homework linked to what we have been doing in either English, </a:t>
            </a:r>
            <a:r>
              <a:rPr lang="en-US" sz="2800" dirty="0" err="1">
                <a:latin typeface="Calibri" panose="020F0502020204030204" pitchFamily="34" charset="0"/>
                <a:cs typeface="Calibri" panose="020F0502020204030204" pitchFamily="34" charset="0"/>
              </a:rPr>
              <a:t>Maths</a:t>
            </a:r>
            <a:r>
              <a:rPr lang="en-US" sz="2800" dirty="0">
                <a:latin typeface="Calibri" panose="020F0502020204030204" pitchFamily="34" charset="0"/>
                <a:cs typeface="Calibri" panose="020F0502020204030204" pitchFamily="34" charset="0"/>
              </a:rPr>
              <a:t> or </a:t>
            </a:r>
            <a:r>
              <a:rPr lang="en-US" sz="2800" dirty="0" smtClean="0">
                <a:latin typeface="Calibri" panose="020F0502020204030204" pitchFamily="34" charset="0"/>
                <a:cs typeface="Calibri" panose="020F0502020204030204" pitchFamily="34" charset="0"/>
              </a:rPr>
              <a:t>Topic</a:t>
            </a:r>
          </a:p>
          <a:p>
            <a:pPr marL="457200" indent="-45720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PIPs will  be sent home weekly advising you of what we have been learning this week.</a:t>
            </a:r>
          </a:p>
          <a:p>
            <a:pPr marL="457200" indent="-457200">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Both are </a:t>
            </a:r>
            <a:r>
              <a:rPr lang="en-US" sz="2800" dirty="0">
                <a:latin typeface="Calibri" panose="020F0502020204030204" pitchFamily="34" charset="0"/>
                <a:cs typeface="Calibri" panose="020F0502020204030204" pitchFamily="34" charset="0"/>
              </a:rPr>
              <a:t>also accessible on the school website.  You can find it under the “LETTERS” section.</a:t>
            </a:r>
            <a:endParaRPr lang="en-GB" sz="28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
        <p:nvSpPr>
          <p:cNvPr id="5" name="TextBox 4"/>
          <p:cNvSpPr txBox="1"/>
          <p:nvPr/>
        </p:nvSpPr>
        <p:spPr>
          <a:xfrm>
            <a:off x="11312434" y="6387738"/>
            <a:ext cx="783773" cy="36933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3427522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823" y="1135690"/>
            <a:ext cx="9862457" cy="4401205"/>
          </a:xfrm>
          <a:prstGeom prst="rect">
            <a:avLst/>
          </a:prstGeom>
        </p:spPr>
        <p:txBody>
          <a:bodyPr wrap="square">
            <a:spAutoFit/>
          </a:bodyPr>
          <a:lstStyle/>
          <a:p>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Across the school we use the GOOD TO BE GREEN </a:t>
            </a:r>
            <a:r>
              <a:rPr lang="en-US" sz="2800" dirty="0" err="1">
                <a:latin typeface="Calibri" panose="020F0502020204030204" pitchFamily="34" charset="0"/>
                <a:cs typeface="Calibri" panose="020F0502020204030204" pitchFamily="34" charset="0"/>
              </a:rPr>
              <a:t>behaviour</a:t>
            </a:r>
            <a:r>
              <a:rPr lang="en-US" sz="2800" dirty="0">
                <a:latin typeface="Calibri" panose="020F0502020204030204" pitchFamily="34" charset="0"/>
                <a:cs typeface="Calibri" panose="020F0502020204030204" pitchFamily="34" charset="0"/>
              </a:rPr>
              <a:t> charts.  </a:t>
            </a:r>
            <a:endParaRPr lang="en-US" sz="2800" dirty="0" smtClean="0">
              <a:latin typeface="Calibri" panose="020F0502020204030204" pitchFamily="34" charset="0"/>
              <a:cs typeface="Calibri" panose="020F0502020204030204" pitchFamily="34" charset="0"/>
            </a:endParaRPr>
          </a:p>
          <a:p>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Each child begins the day with a GREEN card.  </a:t>
            </a:r>
            <a:endParaRPr lang="en-US" sz="2800" dirty="0" smtClean="0">
              <a:latin typeface="Calibri" panose="020F0502020204030204" pitchFamily="34" charset="0"/>
              <a:cs typeface="Calibri" panose="020F0502020204030204" pitchFamily="34" charset="0"/>
            </a:endParaRPr>
          </a:p>
          <a:p>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If negative </a:t>
            </a:r>
            <a:r>
              <a:rPr lang="en-US" sz="2800" dirty="0" err="1">
                <a:latin typeface="Calibri" panose="020F0502020204030204" pitchFamily="34" charset="0"/>
                <a:cs typeface="Calibri" panose="020F0502020204030204" pitchFamily="34" charset="0"/>
              </a:rPr>
              <a:t>behaviour</a:t>
            </a:r>
            <a:r>
              <a:rPr lang="en-US" sz="2800" dirty="0">
                <a:latin typeface="Calibri" panose="020F0502020204030204" pitchFamily="34" charset="0"/>
                <a:cs typeface="Calibri" panose="020F0502020204030204" pitchFamily="34" charset="0"/>
              </a:rPr>
              <a:t> is shown, the child will be reminded, then will be issued with a YELLOW warning card. </a:t>
            </a:r>
            <a:endParaRPr lang="en-US" sz="2800" dirty="0" smtClean="0">
              <a:latin typeface="Calibri" panose="020F0502020204030204" pitchFamily="34" charset="0"/>
              <a:cs typeface="Calibri" panose="020F0502020204030204" pitchFamily="34" charset="0"/>
            </a:endParaRPr>
          </a:p>
          <a:p>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If negative </a:t>
            </a:r>
            <a:r>
              <a:rPr lang="en-US" sz="2800" dirty="0" err="1">
                <a:latin typeface="Calibri" panose="020F0502020204030204" pitchFamily="34" charset="0"/>
                <a:cs typeface="Calibri" panose="020F0502020204030204" pitchFamily="34" charset="0"/>
              </a:rPr>
              <a:t>behaviour</a:t>
            </a:r>
            <a:r>
              <a:rPr lang="en-US" sz="2800" dirty="0">
                <a:latin typeface="Calibri" panose="020F0502020204030204" pitchFamily="34" charset="0"/>
                <a:cs typeface="Calibri" panose="020F0502020204030204" pitchFamily="34" charset="0"/>
              </a:rPr>
              <a:t> persists, the child will be issued with a RED card and will be sent to another class for cooling down time.  A letter will also be sent home. </a:t>
            </a:r>
            <a:endParaRPr lang="en-US" sz="2800" dirty="0" smtClean="0">
              <a:latin typeface="Calibri" panose="020F0502020204030204" pitchFamily="34" charset="0"/>
              <a:cs typeface="Calibri" panose="020F0502020204030204" pitchFamily="34" charset="0"/>
            </a:endParaRPr>
          </a:p>
          <a:p>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Children work together to gain house points, which are added up and recorded as part of a whole school assembly each Friday.</a:t>
            </a:r>
            <a:endParaRPr lang="en-GB" sz="2800" dirty="0">
              <a:latin typeface="Calibri" panose="020F0502020204030204" pitchFamily="34" charset="0"/>
              <a:cs typeface="Calibri" panose="020F0502020204030204" pitchFamily="34" charset="0"/>
            </a:endParaRPr>
          </a:p>
        </p:txBody>
      </p:sp>
      <p:sp>
        <p:nvSpPr>
          <p:cNvPr id="3" name="Title 1"/>
          <p:cNvSpPr txBox="1">
            <a:spLocks/>
          </p:cNvSpPr>
          <p:nvPr/>
        </p:nvSpPr>
        <p:spPr>
          <a:xfrm>
            <a:off x="2168434" y="284238"/>
            <a:ext cx="5564777" cy="107550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u="sng" dirty="0" err="1" smtClean="0">
                <a:solidFill>
                  <a:schemeClr val="tx1"/>
                </a:solidFill>
                <a:latin typeface="Calibri" panose="020F0502020204030204" pitchFamily="34" charset="0"/>
                <a:cs typeface="Calibri" panose="020F0502020204030204" pitchFamily="34" charset="0"/>
              </a:rPr>
              <a:t>Behaviour</a:t>
            </a:r>
            <a:r>
              <a:rPr lang="en-US" b="1" u="sng" dirty="0" smtClean="0">
                <a:solidFill>
                  <a:schemeClr val="tx1"/>
                </a:solidFill>
                <a:latin typeface="Calibri" panose="020F0502020204030204" pitchFamily="34" charset="0"/>
                <a:cs typeface="Calibri" panose="020F0502020204030204" pitchFamily="34" charset="0"/>
              </a:rPr>
              <a:t> at St Augustine’s</a:t>
            </a:r>
            <a:endParaRPr lang="en-GB" b="1" u="sng" dirty="0">
              <a:solidFill>
                <a:schemeClr val="tx1"/>
              </a:solidFill>
              <a:latin typeface="Calibri" panose="020F0502020204030204" pitchFamily="34" charset="0"/>
              <a:cs typeface="Calibri" panose="020F0502020204030204" pitchFamily="34" charset="0"/>
            </a:endParaRPr>
          </a:p>
        </p:txBody>
      </p:sp>
      <p:sp>
        <p:nvSpPr>
          <p:cNvPr id="4" name="TextBox 3"/>
          <p:cNvSpPr txBox="1"/>
          <p:nvPr/>
        </p:nvSpPr>
        <p:spPr>
          <a:xfrm>
            <a:off x="10763795" y="6387738"/>
            <a:ext cx="1332412" cy="369332"/>
          </a:xfrm>
          <a:prstGeom prst="rect">
            <a:avLst/>
          </a:prstGeom>
          <a:noFill/>
        </p:spPr>
        <p:txBody>
          <a:bodyPr wrap="square" rtlCol="0">
            <a:spAutoFit/>
          </a:bodyPr>
          <a:lstStyle/>
          <a:p>
            <a:r>
              <a:rPr lang="en-US" dirty="0" smtClean="0"/>
              <a:t>Catherine</a:t>
            </a:r>
            <a:endParaRPr lang="en-GB" dirty="0"/>
          </a:p>
        </p:txBody>
      </p:sp>
    </p:spTree>
    <p:extLst>
      <p:ext uri="{BB962C8B-B14F-4D97-AF65-F5344CB8AC3E}">
        <p14:creationId xmlns:p14="http://schemas.microsoft.com/office/powerpoint/2010/main" val="9383858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761" y="256902"/>
            <a:ext cx="10058402" cy="1219200"/>
          </a:xfrm>
        </p:spPr>
        <p:txBody>
          <a:bodyPr>
            <a:normAutofit/>
          </a:bodyPr>
          <a:lstStyle/>
          <a:p>
            <a:r>
              <a:rPr lang="en-GB" sz="4400" b="1" dirty="0">
                <a:solidFill>
                  <a:schemeClr val="tx1"/>
                </a:solidFill>
                <a:latin typeface="Calibri" panose="020F0502020204030204" pitchFamily="34" charset="0"/>
                <a:cs typeface="Calibri" panose="020F0502020204030204" pitchFamily="34" charset="0"/>
              </a:rPr>
              <a:t>Reading</a:t>
            </a:r>
          </a:p>
        </p:txBody>
      </p:sp>
      <p:sp>
        <p:nvSpPr>
          <p:cNvPr id="3" name="Content Placeholder 2"/>
          <p:cNvSpPr>
            <a:spLocks noGrp="1"/>
          </p:cNvSpPr>
          <p:nvPr>
            <p:ph idx="1"/>
          </p:nvPr>
        </p:nvSpPr>
        <p:spPr>
          <a:xfrm>
            <a:off x="255316" y="1297577"/>
            <a:ext cx="9803084" cy="4636226"/>
          </a:xfrm>
        </p:spPr>
        <p:txBody>
          <a:bodyPr>
            <a:noAutofit/>
          </a:bodyPr>
          <a:lstStyle/>
          <a:p>
            <a:r>
              <a:rPr lang="en-GB" sz="2800" dirty="0">
                <a:solidFill>
                  <a:schemeClr val="tx1"/>
                </a:solidFill>
                <a:latin typeface="Calibri" panose="020F0502020204030204" pitchFamily="34" charset="0"/>
                <a:cs typeface="Calibri" panose="020F0502020204030204" pitchFamily="34" charset="0"/>
              </a:rPr>
              <a:t>Over the year your child will access guided reading and individual reading sessions. It is so important that your child reads daily at home as this makes a huge difference to your child’s learning.</a:t>
            </a:r>
          </a:p>
          <a:p>
            <a:r>
              <a:rPr lang="en-GB" sz="2800" dirty="0">
                <a:solidFill>
                  <a:schemeClr val="tx1"/>
                </a:solidFill>
                <a:latin typeface="Calibri" panose="020F0502020204030204" pitchFamily="34" charset="0"/>
                <a:cs typeface="Calibri" panose="020F0502020204030204" pitchFamily="34" charset="0"/>
              </a:rPr>
              <a:t>Reading records will give you information on guided reading sessions and will be checked at least once per week. Please comment each time you have read.</a:t>
            </a:r>
          </a:p>
          <a:p>
            <a:r>
              <a:rPr lang="en-GB" sz="2800" dirty="0">
                <a:solidFill>
                  <a:schemeClr val="tx1"/>
                </a:solidFill>
                <a:latin typeface="Calibri" panose="020F0502020204030204" pitchFamily="34" charset="0"/>
                <a:cs typeface="Calibri" panose="020F0502020204030204" pitchFamily="34" charset="0"/>
              </a:rPr>
              <a:t>Please </a:t>
            </a:r>
            <a:r>
              <a:rPr lang="en-GB" sz="2800" dirty="0" smtClean="0">
                <a:solidFill>
                  <a:schemeClr val="tx1"/>
                </a:solidFill>
                <a:latin typeface="Calibri" panose="020F0502020204030204" pitchFamily="34" charset="0"/>
                <a:cs typeface="Calibri" panose="020F0502020204030204" pitchFamily="34" charset="0"/>
              </a:rPr>
              <a:t>encourage your child to put their </a:t>
            </a:r>
            <a:r>
              <a:rPr lang="en-GB" sz="2800" dirty="0">
                <a:solidFill>
                  <a:schemeClr val="tx1"/>
                </a:solidFill>
                <a:latin typeface="Calibri" panose="020F0502020204030204" pitchFamily="34" charset="0"/>
                <a:cs typeface="Calibri" panose="020F0502020204030204" pitchFamily="34" charset="0"/>
              </a:rPr>
              <a:t>reading books and reading record in the box provided and </a:t>
            </a:r>
            <a:r>
              <a:rPr lang="en-GB" sz="2800" dirty="0" smtClean="0">
                <a:solidFill>
                  <a:schemeClr val="tx1"/>
                </a:solidFill>
                <a:latin typeface="Calibri" panose="020F0502020204030204" pitchFamily="34" charset="0"/>
                <a:cs typeface="Calibri" panose="020F0502020204030204" pitchFamily="34" charset="0"/>
              </a:rPr>
              <a:t>staff will </a:t>
            </a:r>
            <a:r>
              <a:rPr lang="en-GB" sz="2800" dirty="0">
                <a:solidFill>
                  <a:schemeClr val="tx1"/>
                </a:solidFill>
                <a:latin typeface="Calibri" panose="020F0502020204030204" pitchFamily="34" charset="0"/>
                <a:cs typeface="Calibri" panose="020F0502020204030204" pitchFamily="34" charset="0"/>
              </a:rPr>
              <a:t>change it and return it the same day</a:t>
            </a:r>
            <a:r>
              <a:rPr lang="en-GB" sz="2800" dirty="0" smtClean="0">
                <a:solidFill>
                  <a:schemeClr val="tx1"/>
                </a:solidFill>
                <a:latin typeface="Calibri" panose="020F0502020204030204" pitchFamily="34" charset="0"/>
                <a:cs typeface="Calibri" panose="020F0502020204030204" pitchFamily="34" charset="0"/>
              </a:rPr>
              <a:t>.</a:t>
            </a:r>
            <a:endParaRPr lang="en-GB" sz="2800" dirty="0">
              <a:solidFill>
                <a:schemeClr val="tx1"/>
              </a:solidFill>
              <a:latin typeface="Calibri" panose="020F0502020204030204" pitchFamily="34" charset="0"/>
              <a:cs typeface="Calibri" panose="020F0502020204030204" pitchFamily="34" charset="0"/>
            </a:endParaRPr>
          </a:p>
        </p:txBody>
      </p:sp>
      <p:sp>
        <p:nvSpPr>
          <p:cNvPr id="4" name="TextBox 3"/>
          <p:cNvSpPr txBox="1"/>
          <p:nvPr/>
        </p:nvSpPr>
        <p:spPr>
          <a:xfrm>
            <a:off x="10763795" y="6387738"/>
            <a:ext cx="1332412" cy="369332"/>
          </a:xfrm>
          <a:prstGeom prst="rect">
            <a:avLst/>
          </a:prstGeom>
          <a:noFill/>
        </p:spPr>
        <p:txBody>
          <a:bodyPr wrap="square" rtlCol="0">
            <a:spAutoFit/>
          </a:bodyPr>
          <a:lstStyle/>
          <a:p>
            <a:r>
              <a:rPr lang="en-US" dirty="0" smtClean="0"/>
              <a:t>Catherine</a:t>
            </a:r>
            <a:endParaRPr lang="en-GB" dirty="0"/>
          </a:p>
        </p:txBody>
      </p:sp>
    </p:spTree>
    <p:extLst>
      <p:ext uri="{BB962C8B-B14F-4D97-AF65-F5344CB8AC3E}">
        <p14:creationId xmlns:p14="http://schemas.microsoft.com/office/powerpoint/2010/main" val="17950389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chemeClr val="tx1"/>
                </a:solidFill>
                <a:latin typeface="Calibri" panose="020F0502020204030204" pitchFamily="34" charset="0"/>
                <a:cs typeface="Calibri" panose="020F0502020204030204" pitchFamily="34" charset="0"/>
              </a:rPr>
              <a:t>Target groups / additional support</a:t>
            </a:r>
            <a:endParaRPr lang="en-GB" sz="4000" b="1"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50763" y="1930400"/>
            <a:ext cx="9446380" cy="3880773"/>
          </a:xfrm>
        </p:spPr>
        <p:txBody>
          <a:bodyPr>
            <a:noAutofit/>
          </a:bodyPr>
          <a:lstStyle/>
          <a:p>
            <a:r>
              <a:rPr lang="en-GB" sz="3200" dirty="0" smtClean="0">
                <a:solidFill>
                  <a:schemeClr val="tx1"/>
                </a:solidFill>
                <a:latin typeface="Calibri" panose="020F0502020204030204" pitchFamily="34" charset="0"/>
                <a:cs typeface="Calibri" panose="020F0502020204030204" pitchFamily="34" charset="0"/>
              </a:rPr>
              <a:t>Children who may be finding some of their learning a challenge will be supported in lots of ways in school.</a:t>
            </a:r>
          </a:p>
          <a:p>
            <a:r>
              <a:rPr lang="en-GB" sz="3200" dirty="0" smtClean="0">
                <a:solidFill>
                  <a:schemeClr val="tx1"/>
                </a:solidFill>
                <a:latin typeface="Calibri" panose="020F0502020204030204" pitchFamily="34" charset="0"/>
                <a:cs typeface="Calibri" panose="020F0502020204030204" pitchFamily="34" charset="0"/>
              </a:rPr>
              <a:t>Some examples could be:  in class differentiated target groups, emotional support, specialist provision.</a:t>
            </a:r>
          </a:p>
          <a:p>
            <a:r>
              <a:rPr lang="en-GB" sz="3200" dirty="0" smtClean="0">
                <a:solidFill>
                  <a:schemeClr val="tx1"/>
                </a:solidFill>
                <a:latin typeface="Calibri" panose="020F0502020204030204" pitchFamily="34" charset="0"/>
                <a:cs typeface="Calibri" panose="020F0502020204030204" pitchFamily="34" charset="0"/>
              </a:rPr>
              <a:t>Teachers are always willing to arrange to meet and discuss issues of concern.</a:t>
            </a:r>
            <a:endParaRPr lang="en-GB" sz="3200" dirty="0">
              <a:solidFill>
                <a:schemeClr val="tx1"/>
              </a:solidFill>
              <a:latin typeface="Calibri" panose="020F0502020204030204" pitchFamily="34" charset="0"/>
              <a:cs typeface="Calibri" panose="020F0502020204030204" pitchFamily="34" charset="0"/>
            </a:endParaRPr>
          </a:p>
        </p:txBody>
      </p:sp>
      <p:sp>
        <p:nvSpPr>
          <p:cNvPr id="4" name="TextBox 3"/>
          <p:cNvSpPr txBox="1"/>
          <p:nvPr/>
        </p:nvSpPr>
        <p:spPr>
          <a:xfrm>
            <a:off x="10737669" y="6387738"/>
            <a:ext cx="1358537" cy="369332"/>
          </a:xfrm>
          <a:prstGeom prst="rect">
            <a:avLst/>
          </a:prstGeom>
          <a:noFill/>
        </p:spPr>
        <p:txBody>
          <a:bodyPr wrap="square" rtlCol="0">
            <a:spAutoFit/>
          </a:bodyPr>
          <a:lstStyle/>
          <a:p>
            <a:r>
              <a:rPr lang="en-US" dirty="0" smtClean="0"/>
              <a:t>Catherine</a:t>
            </a:r>
            <a:endParaRPr lang="en-GB" dirty="0"/>
          </a:p>
        </p:txBody>
      </p:sp>
    </p:spTree>
    <p:extLst>
      <p:ext uri="{BB962C8B-B14F-4D97-AF65-F5344CB8AC3E}">
        <p14:creationId xmlns:p14="http://schemas.microsoft.com/office/powerpoint/2010/main" val="6127491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834" y="890650"/>
            <a:ext cx="4028383" cy="964842"/>
          </a:xfrm>
        </p:spPr>
        <p:txBody>
          <a:bodyPr>
            <a:normAutofit fontScale="90000"/>
          </a:bodyPr>
          <a:lstStyle/>
          <a:p>
            <a:r>
              <a:rPr lang="en-GB" b="1" dirty="0">
                <a:solidFill>
                  <a:schemeClr val="tx1"/>
                </a:solidFill>
                <a:latin typeface="Calibri" panose="020F0502020204030204" pitchFamily="34" charset="0"/>
                <a:cs typeface="Calibri" panose="020F0502020204030204" pitchFamily="34" charset="0"/>
              </a:rPr>
              <a:t>Rewards</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b="1" dirty="0">
              <a:latin typeface="Calibri" panose="020F0502020204030204" pitchFamily="34" charset="0"/>
              <a:cs typeface="Calibri" panose="020F0502020204030204" pitchFamily="34" charset="0"/>
            </a:endParaRPr>
          </a:p>
        </p:txBody>
      </p:sp>
      <p:sp>
        <p:nvSpPr>
          <p:cNvPr id="4" name="TextBox 3"/>
          <p:cNvSpPr txBox="1"/>
          <p:nvPr/>
        </p:nvSpPr>
        <p:spPr>
          <a:xfrm>
            <a:off x="774880" y="1614282"/>
            <a:ext cx="8682629" cy="3416320"/>
          </a:xfrm>
          <a:prstGeom prst="rect">
            <a:avLst/>
          </a:prstGeom>
          <a:noFill/>
        </p:spPr>
        <p:txBody>
          <a:bodyPr wrap="square" rtlCol="0">
            <a:spAutoFit/>
          </a:bodyPr>
          <a:lstStyle/>
          <a:p>
            <a:pPr algn="ctr"/>
            <a:r>
              <a:rPr lang="en-GB" sz="3600" b="1" dirty="0">
                <a:latin typeface="Calibri" panose="020F0502020204030204" pitchFamily="34" charset="0"/>
                <a:cs typeface="Calibri" panose="020F0502020204030204" pitchFamily="34" charset="0"/>
              </a:rPr>
              <a:t>Celebration </a:t>
            </a:r>
            <a:r>
              <a:rPr lang="en-GB" sz="3600" b="1" dirty="0" smtClean="0">
                <a:latin typeface="Calibri" panose="020F0502020204030204" pitchFamily="34" charset="0"/>
                <a:cs typeface="Calibri" panose="020F0502020204030204" pitchFamily="34" charset="0"/>
              </a:rPr>
              <a:t>Assembly</a:t>
            </a:r>
            <a:endParaRPr lang="en-GB" sz="3600" b="1" dirty="0">
              <a:latin typeface="Calibri" panose="020F0502020204030204" pitchFamily="34" charset="0"/>
              <a:cs typeface="Calibri" panose="020F0502020204030204" pitchFamily="34" charset="0"/>
            </a:endParaRPr>
          </a:p>
          <a:p>
            <a:pPr algn="ctr"/>
            <a:r>
              <a:rPr lang="en-GB" sz="3600" dirty="0">
                <a:latin typeface="Calibri" panose="020F0502020204030204" pitchFamily="34" charset="0"/>
                <a:cs typeface="Calibri" panose="020F0502020204030204" pitchFamily="34" charset="0"/>
              </a:rPr>
              <a:t>During Friday Celebration Assembly your child may be </a:t>
            </a:r>
            <a:r>
              <a:rPr lang="en-GB" sz="3600" dirty="0" smtClean="0">
                <a:latin typeface="Calibri" panose="020F0502020204030204" pitchFamily="34" charset="0"/>
                <a:cs typeface="Calibri" panose="020F0502020204030204" pitchFamily="34" charset="0"/>
              </a:rPr>
              <a:t>awarded</a:t>
            </a:r>
            <a:r>
              <a:rPr lang="en-GB" sz="3600" dirty="0">
                <a:latin typeface="Calibri" panose="020F0502020204030204" pitchFamily="34" charset="0"/>
                <a:cs typeface="Calibri" panose="020F0502020204030204" pitchFamily="34" charset="0"/>
              </a:rPr>
              <a:t> </a:t>
            </a:r>
            <a:r>
              <a:rPr lang="en-GB" sz="3600" dirty="0" smtClean="0">
                <a:latin typeface="Calibri" panose="020F0502020204030204" pitchFamily="34" charset="0"/>
                <a:cs typeface="Calibri" panose="020F0502020204030204" pitchFamily="34" charset="0"/>
              </a:rPr>
              <a:t>a certificate </a:t>
            </a:r>
            <a:r>
              <a:rPr lang="en-GB" sz="3600" dirty="0">
                <a:latin typeface="Calibri" panose="020F0502020204030204" pitchFamily="34" charset="0"/>
                <a:cs typeface="Calibri" panose="020F0502020204030204" pitchFamily="34" charset="0"/>
              </a:rPr>
              <a:t>for effort, achievement or </a:t>
            </a:r>
            <a:r>
              <a:rPr lang="en-GB" sz="3600" dirty="0" smtClean="0">
                <a:latin typeface="Calibri" panose="020F0502020204030204" pitchFamily="34" charset="0"/>
                <a:cs typeface="Calibri" panose="020F0502020204030204" pitchFamily="34" charset="0"/>
              </a:rPr>
              <a:t>attainment. They will then be given a teddy to take home as a reward for their amazing effort!</a:t>
            </a:r>
            <a:endParaRPr lang="en-GB" sz="3600" dirty="0">
              <a:latin typeface="Calibri" panose="020F0502020204030204" pitchFamily="34" charset="0"/>
              <a:cs typeface="Calibri" panose="020F0502020204030204" pitchFamily="34" charset="0"/>
            </a:endParaRPr>
          </a:p>
        </p:txBody>
      </p:sp>
      <p:sp>
        <p:nvSpPr>
          <p:cNvPr id="7" name="TextBox 6"/>
          <p:cNvSpPr txBox="1"/>
          <p:nvPr/>
        </p:nvSpPr>
        <p:spPr>
          <a:xfrm>
            <a:off x="10855235" y="6387738"/>
            <a:ext cx="1240972" cy="369332"/>
          </a:xfrm>
          <a:prstGeom prst="rect">
            <a:avLst/>
          </a:prstGeom>
          <a:noFill/>
        </p:spPr>
        <p:txBody>
          <a:bodyPr wrap="square" rtlCol="0">
            <a:spAutoFit/>
          </a:bodyPr>
          <a:lstStyle/>
          <a:p>
            <a:r>
              <a:rPr lang="en-US" dirty="0" smtClean="0"/>
              <a:t>Catherine</a:t>
            </a:r>
            <a:endParaRPr lang="en-GB" dirty="0"/>
          </a:p>
        </p:txBody>
      </p:sp>
    </p:spTree>
    <p:extLst>
      <p:ext uri="{BB962C8B-B14F-4D97-AF65-F5344CB8AC3E}">
        <p14:creationId xmlns:p14="http://schemas.microsoft.com/office/powerpoint/2010/main" val="12992714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8" y="274321"/>
            <a:ext cx="9771016" cy="5094514"/>
          </a:xfrm>
        </p:spPr>
        <p:txBody>
          <a:bodyPr>
            <a:normAutofit/>
          </a:bodyPr>
          <a:lstStyle/>
          <a:p>
            <a:pPr marL="0" indent="0">
              <a:buNone/>
            </a:pPr>
            <a:r>
              <a:rPr lang="en-US" sz="4400" b="1" dirty="0">
                <a:solidFill>
                  <a:schemeClr val="tx1"/>
                </a:solidFill>
                <a:latin typeface="Calibri" panose="020F0502020204030204" pitchFamily="34" charset="0"/>
                <a:cs typeface="Calibri" panose="020F0502020204030204" pitchFamily="34" charset="0"/>
              </a:rPr>
              <a:t>School </a:t>
            </a:r>
            <a:r>
              <a:rPr lang="en-US" sz="4400" b="1" dirty="0" smtClean="0">
                <a:solidFill>
                  <a:schemeClr val="tx1"/>
                </a:solidFill>
                <a:latin typeface="Calibri" panose="020F0502020204030204" pitchFamily="34" charset="0"/>
                <a:cs typeface="Calibri" panose="020F0502020204030204" pitchFamily="34" charset="0"/>
              </a:rPr>
              <a:t>Uniform</a:t>
            </a:r>
          </a:p>
          <a:p>
            <a:pPr marL="0" indent="0">
              <a:buNone/>
            </a:pPr>
            <a:endParaRPr lang="en-US" sz="4400" b="1" dirty="0">
              <a:solidFill>
                <a:schemeClr val="tx2"/>
              </a:solidFill>
              <a:latin typeface="Calibri" panose="020F0502020204030204" pitchFamily="34" charset="0"/>
              <a:cs typeface="Calibri" panose="020F0502020204030204" pitchFamily="34" charset="0"/>
            </a:endParaRPr>
          </a:p>
          <a:p>
            <a:pPr marL="0" indent="0"/>
            <a:r>
              <a:rPr lang="en-US" sz="3200" dirty="0">
                <a:solidFill>
                  <a:schemeClr val="tx1"/>
                </a:solidFill>
                <a:latin typeface="Calibri" panose="020F0502020204030204" pitchFamily="34" charset="0"/>
                <a:cs typeface="Calibri" panose="020F0502020204030204" pitchFamily="34" charset="0"/>
              </a:rPr>
              <a:t> </a:t>
            </a:r>
            <a:r>
              <a:rPr lang="en-US" sz="3200" b="1" dirty="0">
                <a:solidFill>
                  <a:srgbClr val="FF0000"/>
                </a:solidFill>
                <a:latin typeface="Calibri" panose="020F0502020204030204" pitchFamily="34" charset="0"/>
                <a:cs typeface="Calibri" panose="020F0502020204030204" pitchFamily="34" charset="0"/>
              </a:rPr>
              <a:t>Please name all items of school uniform. </a:t>
            </a:r>
            <a:r>
              <a:rPr lang="en-US" sz="3200" dirty="0">
                <a:solidFill>
                  <a:schemeClr val="tx1"/>
                </a:solidFill>
                <a:latin typeface="Calibri" panose="020F0502020204030204" pitchFamily="34" charset="0"/>
                <a:cs typeface="Calibri" panose="020F0502020204030204" pitchFamily="34" charset="0"/>
              </a:rPr>
              <a:t>Please ensure that your child has a </a:t>
            </a:r>
            <a:r>
              <a:rPr lang="en-US" sz="3200" dirty="0" smtClean="0">
                <a:solidFill>
                  <a:schemeClr val="tx1"/>
                </a:solidFill>
                <a:latin typeface="Calibri" panose="020F0502020204030204" pitchFamily="34" charset="0"/>
                <a:cs typeface="Calibri" panose="020F0502020204030204" pitchFamily="34" charset="0"/>
              </a:rPr>
              <a:t>coat, hat </a:t>
            </a:r>
            <a:r>
              <a:rPr lang="en-US" sz="3200" dirty="0" err="1" smtClean="0">
                <a:solidFill>
                  <a:schemeClr val="tx1"/>
                </a:solidFill>
                <a:latin typeface="Calibri" panose="020F0502020204030204" pitchFamily="34" charset="0"/>
                <a:cs typeface="Calibri" panose="020F0502020204030204" pitchFamily="34" charset="0"/>
              </a:rPr>
              <a:t>etc</a:t>
            </a:r>
            <a:r>
              <a:rPr lang="en-US" sz="3200" dirty="0" smtClean="0">
                <a:solidFill>
                  <a:schemeClr val="tx1"/>
                </a:solidFill>
                <a:latin typeface="Calibri" panose="020F0502020204030204" pitchFamily="34" charset="0"/>
                <a:cs typeface="Calibri" panose="020F0502020204030204" pitchFamily="34" charset="0"/>
              </a:rPr>
              <a:t> </a:t>
            </a:r>
            <a:r>
              <a:rPr lang="en-US" sz="3200" dirty="0">
                <a:solidFill>
                  <a:schemeClr val="tx1"/>
                </a:solidFill>
                <a:latin typeface="Calibri" panose="020F0502020204030204" pitchFamily="34" charset="0"/>
                <a:cs typeface="Calibri" panose="020F0502020204030204" pitchFamily="34" charset="0"/>
              </a:rPr>
              <a:t>in school.</a:t>
            </a:r>
          </a:p>
          <a:p>
            <a:pPr marL="0" indent="0"/>
            <a:r>
              <a:rPr lang="en-US" sz="3200" dirty="0" smtClean="0">
                <a:solidFill>
                  <a:schemeClr val="tx1"/>
                </a:solidFill>
                <a:latin typeface="Calibri" panose="020F0502020204030204" pitchFamily="34" charset="0"/>
                <a:cs typeface="Calibri" panose="020F0502020204030204" pitchFamily="34" charset="0"/>
              </a:rPr>
              <a:t>Please </a:t>
            </a:r>
            <a:r>
              <a:rPr lang="en-US" sz="3200" dirty="0">
                <a:solidFill>
                  <a:schemeClr val="tx1"/>
                </a:solidFill>
                <a:latin typeface="Calibri" panose="020F0502020204030204" pitchFamily="34" charset="0"/>
                <a:cs typeface="Calibri" panose="020F0502020204030204" pitchFamily="34" charset="0"/>
              </a:rPr>
              <a:t>read the uniform guidelines which gives clear information regarding the expectations of uniform.</a:t>
            </a:r>
          </a:p>
        </p:txBody>
      </p:sp>
      <p:sp>
        <p:nvSpPr>
          <p:cNvPr id="4" name="TextBox 3"/>
          <p:cNvSpPr txBox="1"/>
          <p:nvPr/>
        </p:nvSpPr>
        <p:spPr>
          <a:xfrm>
            <a:off x="11377749" y="6387738"/>
            <a:ext cx="718457" cy="378822"/>
          </a:xfrm>
          <a:prstGeom prst="rect">
            <a:avLst/>
          </a:prstGeom>
          <a:noFill/>
        </p:spPr>
        <p:txBody>
          <a:bodyPr wrap="square" rtlCol="0">
            <a:spAutoFit/>
          </a:bodyPr>
          <a:lstStyle/>
          <a:p>
            <a:r>
              <a:rPr lang="en-US" dirty="0" smtClean="0"/>
              <a:t>Kate</a:t>
            </a:r>
            <a:endParaRPr lang="en-GB" dirty="0"/>
          </a:p>
        </p:txBody>
      </p:sp>
    </p:spTree>
    <p:extLst>
      <p:ext uri="{BB962C8B-B14F-4D97-AF65-F5344CB8AC3E}">
        <p14:creationId xmlns:p14="http://schemas.microsoft.com/office/powerpoint/2010/main" val="40057288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167F96A-C2ED-4D5B-8EFB-A18C6982D3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602</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Segoe Print</vt:lpstr>
      <vt:lpstr>Trebuchet MS</vt:lpstr>
      <vt:lpstr>Wingdings 3</vt:lpstr>
      <vt:lpstr>Facet</vt:lpstr>
      <vt:lpstr>St Augustine’s Welcome to Year 2</vt:lpstr>
      <vt:lpstr>Year 2 timetable</vt:lpstr>
      <vt:lpstr>PowerPoint Presentation</vt:lpstr>
      <vt:lpstr>Parents in Partnership and Homework</vt:lpstr>
      <vt:lpstr>PowerPoint Presentation</vt:lpstr>
      <vt:lpstr>Reading</vt:lpstr>
      <vt:lpstr>Target groups / additional support</vt:lpstr>
      <vt:lpstr>Rewards </vt:lpstr>
      <vt:lpstr>PowerPoint Presentation</vt:lpstr>
      <vt:lpstr>SATs!!!!!!!!! </vt:lpstr>
      <vt:lpstr>Communication is the key!</vt:lpstr>
      <vt:lpstr>Thank you for supporting us by attending this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2015-07-21T10:34:02Z</dcterms:created>
  <dcterms:modified xsi:type="dcterms:W3CDTF">2019-09-06T12:28:11Z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TC034313779991</vt:lpwstr>
  </property>
</Properties>
</file>