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5" r:id="rId4"/>
  </p:sldMasterIdLst>
  <p:notesMasterIdLst>
    <p:notesMasterId r:id="rId17"/>
  </p:notesMasterIdLst>
  <p:handoutMasterIdLst>
    <p:handoutMasterId r:id="rId18"/>
  </p:handoutMasterIdLst>
  <p:sldIdLst>
    <p:sldId id="257" r:id="rId5"/>
    <p:sldId id="284" r:id="rId6"/>
    <p:sldId id="285" r:id="rId7"/>
    <p:sldId id="286" r:id="rId8"/>
    <p:sldId id="261" r:id="rId9"/>
    <p:sldId id="280" r:id="rId10"/>
    <p:sldId id="265" r:id="rId11"/>
    <p:sldId id="283" r:id="rId12"/>
    <p:sldId id="275" r:id="rId13"/>
    <p:sldId id="287" r:id="rId14"/>
    <p:sldId id="282" r:id="rId15"/>
    <p:sldId id="288"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126" y="10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US"/>
        </a:p>
      </dgm:t>
    </dgm:pt>
  </dgm:ptLst>
  <dgm:cxnLst>
    <dgm:cxn modelId="{7095E1F8-4EDE-4430-B07D-B7175589A733}" type="presOf" srcId="{B842BC11-90CF-49FF-8D61-E8A8AAFE1BB6}" destId="{068CCA7D-1404-4068-AB93-6968EFC37502}"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3A45BA1-980A-4507-BE5A-5C1E7C2FFD8F}" type="datetimeFigureOut">
              <a:rPr lang="en-US"/>
              <a:pPr/>
              <a:t>9/18/2020</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A3416D-7FED-43BC-AA7C-D92DBA01ED64}" type="datetimeFigureOut">
              <a:rPr lang="en-US"/>
              <a:pPr/>
              <a:t>9/18/2020</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1573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F99945-0A15-4715-AB6C-F5E56CF20F70}"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4124506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F99945-0A15-4715-AB6C-F5E56CF20F70}"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3633574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F99945-0A15-4715-AB6C-F5E56CF20F70}"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3294909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7535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F99945-0A15-4715-AB6C-F5E56CF20F70}"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1453699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F99945-0A15-4715-AB6C-F5E56CF20F70}" type="datetimeFigureOut">
              <a:rPr lang="en-US" smtClean="0"/>
              <a:pPr/>
              <a:t>9/18/2020</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2294856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F99945-0A15-4715-AB6C-F5E56CF20F70}" type="datetimeFigureOut">
              <a:rPr lang="en-US" smtClean="0"/>
              <a:pPr/>
              <a:t>9/18/2020</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1193506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pPr/>
              <a:t>9/18/2020</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2222196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3472419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2B156B-59AE-415F-B24B-8756D48BB977}" type="slidenum">
              <a:rPr lang="en-GB" smtClean="0"/>
              <a:pPr/>
              <a:t>‹#›</a:t>
            </a:fld>
            <a:endParaRPr lang="en-GB"/>
          </a:p>
        </p:txBody>
      </p:sp>
    </p:spTree>
    <p:extLst>
      <p:ext uri="{BB962C8B-B14F-4D97-AF65-F5344CB8AC3E}">
        <p14:creationId xmlns:p14="http://schemas.microsoft.com/office/powerpoint/2010/main" val="1749637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99945-0A15-4715-AB6C-F5E56CF20F70}" type="datetimeFigureOut">
              <a:rPr lang="en-US" smtClean="0"/>
              <a:pPr/>
              <a:t>9/18/2020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156B-59AE-415F-B24B-8756D48BB977}" type="slidenum">
              <a:rPr lang="en-GB" smtClean="0"/>
              <a:pPr/>
              <a:t>‹#›</a:t>
            </a:fld>
            <a:endParaRPr lang="en-GB"/>
          </a:p>
        </p:txBody>
      </p:sp>
    </p:spTree>
    <p:extLst>
      <p:ext uri="{BB962C8B-B14F-4D97-AF65-F5344CB8AC3E}">
        <p14:creationId xmlns:p14="http://schemas.microsoft.com/office/powerpoint/2010/main" val="274323484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227" y="1561784"/>
            <a:ext cx="10002315" cy="1646302"/>
          </a:xfrm>
        </p:spPr>
        <p:txBody>
          <a:bodyPr>
            <a:normAutofit fontScale="90000"/>
          </a:bodyPr>
          <a:lstStyle/>
          <a:p>
            <a:r>
              <a:rPr lang="en-US" dirty="0">
                <a:solidFill>
                  <a:schemeClr val="tx1"/>
                </a:solidFill>
                <a:latin typeface="Calibri" panose="020F0502020204030204" pitchFamily="34" charset="0"/>
                <a:cs typeface="Calibri" panose="020F0502020204030204" pitchFamily="34" charset="0"/>
              </a:rPr>
              <a:t/>
            </a:r>
            <a:br>
              <a:rPr lang="en-US" dirty="0">
                <a:solidFill>
                  <a:schemeClr val="tx1"/>
                </a:solidFill>
                <a:latin typeface="Calibri" panose="020F0502020204030204" pitchFamily="34" charset="0"/>
                <a:cs typeface="Calibri" panose="020F0502020204030204" pitchFamily="34" charset="0"/>
              </a:rPr>
            </a:br>
            <a:r>
              <a:rPr lang="en-US" dirty="0" smtClean="0">
                <a:solidFill>
                  <a:schemeClr val="tx1"/>
                </a:solidFill>
                <a:latin typeface="Calibri" panose="020F0502020204030204" pitchFamily="34" charset="0"/>
                <a:cs typeface="Calibri" panose="020F0502020204030204" pitchFamily="34" charset="0"/>
              </a:rPr>
              <a:t/>
            </a:r>
            <a:br>
              <a:rPr lang="en-US" dirty="0" smtClean="0">
                <a:solidFill>
                  <a:schemeClr val="tx1"/>
                </a:solidFill>
                <a:latin typeface="Calibri" panose="020F0502020204030204" pitchFamily="34" charset="0"/>
                <a:cs typeface="Calibri" panose="020F0502020204030204" pitchFamily="34" charset="0"/>
              </a:rPr>
            </a:br>
            <a:r>
              <a:rPr lang="en-US" dirty="0" smtClean="0">
                <a:solidFill>
                  <a:schemeClr val="tx1"/>
                </a:solidFill>
                <a:latin typeface="Calibri" panose="020F0502020204030204" pitchFamily="34" charset="0"/>
                <a:cs typeface="Calibri" panose="020F0502020204030204" pitchFamily="34" charset="0"/>
              </a:rPr>
              <a:t/>
            </a:r>
            <a:br>
              <a:rPr lang="en-US" dirty="0" smtClean="0">
                <a:solidFill>
                  <a:schemeClr val="tx1"/>
                </a:solidFill>
                <a:latin typeface="Calibri" panose="020F0502020204030204" pitchFamily="34" charset="0"/>
                <a:cs typeface="Calibri" panose="020F0502020204030204" pitchFamily="34" charset="0"/>
              </a:rPr>
            </a:br>
            <a:r>
              <a:rPr lang="en-US" dirty="0" smtClean="0">
                <a:solidFill>
                  <a:schemeClr val="tx1"/>
                </a:solidFill>
                <a:latin typeface="Calibri" panose="020F0502020204030204" pitchFamily="34" charset="0"/>
                <a:cs typeface="Calibri" panose="020F0502020204030204" pitchFamily="34" charset="0"/>
              </a:rPr>
              <a:t>Welcome </a:t>
            </a:r>
            <a:r>
              <a:rPr lang="en-US" dirty="0">
                <a:solidFill>
                  <a:schemeClr val="tx1"/>
                </a:solidFill>
                <a:latin typeface="Calibri" panose="020F0502020204030204" pitchFamily="34" charset="0"/>
                <a:cs typeface="Calibri" panose="020F0502020204030204" pitchFamily="34" charset="0"/>
              </a:rPr>
              <a:t>to Year </a:t>
            </a:r>
            <a:r>
              <a:rPr lang="en-US" dirty="0" smtClean="0">
                <a:solidFill>
                  <a:schemeClr val="tx1"/>
                </a:solidFill>
                <a:latin typeface="Calibri" panose="020F0502020204030204" pitchFamily="34" charset="0"/>
                <a:cs typeface="Calibri" panose="020F0502020204030204" pitchFamily="34" charset="0"/>
              </a:rPr>
              <a:t>4</a:t>
            </a:r>
            <a:endParaRPr lang="en-US" dirty="0">
              <a:solidFill>
                <a:schemeClr val="tx1"/>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266212" y="4056366"/>
            <a:ext cx="7968343" cy="1765479"/>
          </a:xfrm>
        </p:spPr>
        <p:txBody>
          <a:bodyPr>
            <a:noAutofit/>
          </a:bodyPr>
          <a:lstStyle/>
          <a:p>
            <a:pPr algn="ctr"/>
            <a:r>
              <a:rPr lang="en-US" sz="3600" dirty="0" smtClean="0">
                <a:solidFill>
                  <a:schemeClr val="tx1"/>
                </a:solidFill>
                <a:latin typeface="Calibri" panose="020F0502020204030204" pitchFamily="34" charset="0"/>
                <a:cs typeface="Calibri" panose="020F0502020204030204" pitchFamily="34" charset="0"/>
              </a:rPr>
              <a:t>Teacher: </a:t>
            </a:r>
            <a:r>
              <a:rPr lang="en-US" sz="3600" dirty="0" err="1" smtClean="0">
                <a:solidFill>
                  <a:schemeClr val="tx1"/>
                </a:solidFill>
                <a:latin typeface="Calibri" panose="020F0502020204030204" pitchFamily="34" charset="0"/>
                <a:cs typeface="Calibri" panose="020F0502020204030204" pitchFamily="34" charset="0"/>
              </a:rPr>
              <a:t>Mrs</a:t>
            </a:r>
            <a:r>
              <a:rPr lang="en-US" sz="3600" dirty="0" smtClean="0">
                <a:solidFill>
                  <a:schemeClr val="tx1"/>
                </a:solidFill>
                <a:latin typeface="Calibri" panose="020F0502020204030204" pitchFamily="34" charset="0"/>
                <a:cs typeface="Calibri" panose="020F0502020204030204" pitchFamily="34" charset="0"/>
              </a:rPr>
              <a:t> Kenway</a:t>
            </a:r>
            <a:endParaRPr lang="en-US" sz="3600" dirty="0">
              <a:latin typeface="Calibri" panose="020F0502020204030204" pitchFamily="34" charset="0"/>
              <a:cs typeface="Calibri" panose="020F0502020204030204" pitchFamily="34" charset="0"/>
            </a:endParaRPr>
          </a:p>
          <a:p>
            <a:pPr algn="ctr"/>
            <a:r>
              <a:rPr lang="en-US" sz="3600" dirty="0" smtClean="0">
                <a:solidFill>
                  <a:schemeClr val="tx1"/>
                </a:solidFill>
                <a:latin typeface="Calibri" panose="020F0502020204030204" pitchFamily="34" charset="0"/>
                <a:cs typeface="Calibri" panose="020F0502020204030204" pitchFamily="34" charset="0"/>
              </a:rPr>
              <a:t>Teaching Assistant: Miss Taylor</a:t>
            </a:r>
            <a:endParaRPr lang="en-US" sz="3600" dirty="0">
              <a:solidFill>
                <a:schemeClr val="tx1"/>
              </a:solidFill>
              <a:latin typeface="Calibri" panose="020F0502020204030204" pitchFamily="34" charset="0"/>
              <a:cs typeface="Calibri" panose="020F0502020204030204" pitchFamily="34" charset="0"/>
            </a:endParaRPr>
          </a:p>
        </p:txBody>
      </p:sp>
      <p:pic>
        <p:nvPicPr>
          <p:cNvPr id="5" name="Picture 4"/>
          <p:cNvPicPr/>
          <p:nvPr/>
        </p:nvPicPr>
        <p:blipFill>
          <a:blip r:embed="rId2"/>
          <a:stretch>
            <a:fillRect/>
          </a:stretch>
        </p:blipFill>
        <p:spPr>
          <a:xfrm>
            <a:off x="287380" y="155531"/>
            <a:ext cx="2591407" cy="2204276"/>
          </a:xfrm>
          <a:prstGeom prst="rect">
            <a:avLst/>
          </a:prstGeom>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5" name="Picture 4"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sp>
        <p:nvSpPr>
          <p:cNvPr id="6" name="Rectangle 5"/>
          <p:cNvSpPr/>
          <p:nvPr/>
        </p:nvSpPr>
        <p:spPr>
          <a:xfrm>
            <a:off x="1980027" y="40108"/>
            <a:ext cx="7897091" cy="1138773"/>
          </a:xfrm>
          <a:prstGeom prst="rect">
            <a:avLst/>
          </a:prstGeom>
        </p:spPr>
        <p:txBody>
          <a:bodyPr wrap="square">
            <a:spAutoFit/>
          </a:bodyPr>
          <a:lstStyle/>
          <a:p>
            <a:pPr algn="ctr"/>
            <a:r>
              <a:rPr lang="en-GB" sz="3400" b="1" dirty="0" smtClean="0">
                <a:latin typeface="Calibri Light" panose="020F0302020204030204" pitchFamily="34" charset="0"/>
              </a:rPr>
              <a:t>Uniform</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sp>
        <p:nvSpPr>
          <p:cNvPr id="7" name="Rectangle 6"/>
          <p:cNvSpPr/>
          <p:nvPr/>
        </p:nvSpPr>
        <p:spPr>
          <a:xfrm>
            <a:off x="1621644" y="425470"/>
            <a:ext cx="8401608" cy="2246769"/>
          </a:xfrm>
          <a:prstGeom prst="rect">
            <a:avLst/>
          </a:prstGeom>
        </p:spPr>
        <p:txBody>
          <a:bodyPr wrap="square">
            <a:spAutoFit/>
          </a:bodyPr>
          <a:lstStyle/>
          <a:p>
            <a:endParaRPr lang="en-GB" sz="2000" u="sng" dirty="0"/>
          </a:p>
          <a:p>
            <a:r>
              <a:rPr lang="en-GB" sz="2000" b="1" dirty="0">
                <a:latin typeface="Calibri Light" panose="020F0302020204030204" pitchFamily="34" charset="0"/>
                <a:cs typeface="Calibri Light" panose="020F0302020204030204" pitchFamily="34" charset="0"/>
              </a:rPr>
              <a:t>You will </a:t>
            </a:r>
            <a:r>
              <a:rPr lang="en-GB" sz="2000" b="1" dirty="0" smtClean="0">
                <a:latin typeface="Calibri Light" panose="020F0302020204030204" pitchFamily="34" charset="0"/>
                <a:cs typeface="Calibri Light" panose="020F0302020204030204" pitchFamily="34" charset="0"/>
              </a:rPr>
              <a:t>see clear guidance on the school website on </a:t>
            </a:r>
            <a:r>
              <a:rPr lang="en-GB" sz="2000" b="1" dirty="0">
                <a:latin typeface="Calibri Light" panose="020F0302020204030204" pitchFamily="34" charset="0"/>
                <a:cs typeface="Calibri Light" panose="020F0302020204030204" pitchFamily="34" charset="0"/>
              </a:rPr>
              <a:t>school uniform.</a:t>
            </a:r>
          </a:p>
          <a:p>
            <a:r>
              <a:rPr lang="en-GB" sz="2000" b="1" dirty="0">
                <a:latin typeface="Calibri Light" panose="020F0302020204030204" pitchFamily="34" charset="0"/>
                <a:cs typeface="Calibri Light" panose="020F0302020204030204" pitchFamily="34" charset="0"/>
              </a:rPr>
              <a:t>We ask that when you send your child to school in </a:t>
            </a:r>
            <a:r>
              <a:rPr lang="en-GB" sz="2000" b="1" dirty="0" smtClean="0">
                <a:latin typeface="Calibri Light" panose="020F0302020204030204" pitchFamily="34" charset="0"/>
                <a:cs typeface="Calibri Light" panose="020F0302020204030204" pitchFamily="34" charset="0"/>
              </a:rPr>
              <a:t>Autumn, </a:t>
            </a:r>
            <a:r>
              <a:rPr lang="en-GB" sz="2000" b="1" dirty="0">
                <a:latin typeface="Calibri Light" panose="020F0302020204030204" pitchFamily="34" charset="0"/>
                <a:cs typeface="Calibri Light" panose="020F0302020204030204" pitchFamily="34" charset="0"/>
              </a:rPr>
              <a:t>you have every item of </a:t>
            </a:r>
            <a:r>
              <a:rPr lang="en-GB" sz="2000" b="1" dirty="0" smtClean="0">
                <a:latin typeface="Calibri Light" panose="020F0302020204030204" pitchFamily="34" charset="0"/>
                <a:cs typeface="Calibri Light" panose="020F0302020204030204" pitchFamily="34" charset="0"/>
              </a:rPr>
              <a:t>School </a:t>
            </a:r>
            <a:r>
              <a:rPr lang="en-GB" sz="2000" b="1" dirty="0">
                <a:latin typeface="Calibri Light" panose="020F0302020204030204" pitchFamily="34" charset="0"/>
                <a:cs typeface="Calibri Light" panose="020F0302020204030204" pitchFamily="34" charset="0"/>
              </a:rPr>
              <a:t>uniform clearly named, including your child’s shoes.</a:t>
            </a:r>
          </a:p>
          <a:p>
            <a:r>
              <a:rPr lang="en-GB" sz="2000" b="1" dirty="0">
                <a:latin typeface="Calibri Light" panose="020F0302020204030204" pitchFamily="34" charset="0"/>
                <a:cs typeface="Calibri Light" panose="020F0302020204030204" pitchFamily="34" charset="0"/>
              </a:rPr>
              <a:t>As you can appreciate, school uniform is </a:t>
            </a:r>
            <a:r>
              <a:rPr lang="en-GB" sz="2000" b="1" dirty="0" smtClean="0">
                <a:latin typeface="Calibri Light" panose="020F0302020204030204" pitchFamily="34" charset="0"/>
                <a:cs typeface="Calibri Light" panose="020F0302020204030204" pitchFamily="34" charset="0"/>
              </a:rPr>
              <a:t>expensive and children need to change or take off cardigans or jumpers as they warm up. In order to make sure your child’s uniform always finds its way back to you, please name all your uniform.</a:t>
            </a:r>
            <a:endParaRPr lang="en-GB" b="1" dirty="0">
              <a:solidFill>
                <a:srgbClr val="002060"/>
              </a:solidFill>
              <a:latin typeface="Calibri Light" panose="020F0302020204030204" pitchFamily="34" charset="0"/>
              <a:cs typeface="Calibri Light" panose="020F0302020204030204" pitchFamily="34" charset="0"/>
            </a:endParaRPr>
          </a:p>
        </p:txBody>
      </p:sp>
      <p:pic>
        <p:nvPicPr>
          <p:cNvPr id="11266" name="Picture 2" descr="Iron on School Name Labels for Uniform, Simple to Use Name Tap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5889" y="1390582"/>
            <a:ext cx="1737339" cy="1737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6149" y="3780234"/>
            <a:ext cx="10099170" cy="2462213"/>
          </a:xfrm>
          <a:prstGeom prst="rect">
            <a:avLst/>
          </a:prstGeom>
          <a:noFill/>
        </p:spPr>
        <p:txBody>
          <a:bodyPr wrap="square" rtlCol="0">
            <a:spAutoFit/>
          </a:bodyPr>
          <a:lstStyle/>
          <a:p>
            <a:r>
              <a:rPr lang="en-GB" sz="2000" b="1" dirty="0" smtClean="0">
                <a:latin typeface="Calibri Light" panose="020F0302020204030204" pitchFamily="34" charset="0"/>
                <a:cs typeface="Calibri Light" panose="020F0302020204030204" pitchFamily="34" charset="0"/>
              </a:rPr>
              <a:t>Whether you choose to provide your child with a packed lunch or a hot school meal, please discuss the contents of the lunch with your child to avoid upset.</a:t>
            </a:r>
          </a:p>
          <a:p>
            <a:endParaRPr lang="en-GB" sz="2000" b="1" dirty="0" smtClean="0">
              <a:latin typeface="Calibri Light" panose="020F0302020204030204" pitchFamily="34" charset="0"/>
              <a:cs typeface="Calibri Light" panose="020F0302020204030204" pitchFamily="34" charset="0"/>
            </a:endParaRPr>
          </a:p>
          <a:p>
            <a:r>
              <a:rPr lang="en-GB" sz="2000" b="1" dirty="0" smtClean="0">
                <a:latin typeface="Calibri Light" panose="020F0302020204030204" pitchFamily="34" charset="0"/>
                <a:cs typeface="Calibri Light" panose="020F0302020204030204" pitchFamily="34" charset="0"/>
              </a:rPr>
              <a:t>We ask that you give them a named piece of fruit for morning snack. </a:t>
            </a:r>
          </a:p>
          <a:p>
            <a:endParaRPr lang="en-GB" sz="2000" b="1" dirty="0" smtClean="0">
              <a:latin typeface="Calibri Light" panose="020F0302020204030204" pitchFamily="34" charset="0"/>
              <a:cs typeface="Calibri Light" panose="020F0302020204030204" pitchFamily="34" charset="0"/>
            </a:endParaRPr>
          </a:p>
          <a:p>
            <a:r>
              <a:rPr lang="en-US" sz="2000" b="1" dirty="0" smtClean="0">
                <a:latin typeface="Calibri Light" panose="020F0302020204030204" pitchFamily="34" charset="0"/>
                <a:cs typeface="Calibri Light" panose="020F0302020204030204" pitchFamily="34" charset="0"/>
              </a:rPr>
              <a:t>We also ask that your child has a clearly named drink bottle with water in that they can drink from throughout the day.</a:t>
            </a:r>
            <a:endParaRPr lang="en-GB" sz="2000" b="1" dirty="0" smtClean="0">
              <a:latin typeface="Calibri Light" panose="020F0302020204030204" pitchFamily="34" charset="0"/>
              <a:cs typeface="Calibri Light" panose="020F0302020204030204" pitchFamily="34" charset="0"/>
            </a:endParaRPr>
          </a:p>
          <a:p>
            <a:endParaRPr lang="en-GB" sz="1400" dirty="0" smtClean="0"/>
          </a:p>
        </p:txBody>
      </p:sp>
      <p:sp>
        <p:nvSpPr>
          <p:cNvPr id="10" name="Rectangle 9"/>
          <p:cNvSpPr/>
          <p:nvPr/>
        </p:nvSpPr>
        <p:spPr>
          <a:xfrm>
            <a:off x="850829" y="3279381"/>
            <a:ext cx="7897091" cy="615553"/>
          </a:xfrm>
          <a:prstGeom prst="rect">
            <a:avLst/>
          </a:prstGeom>
        </p:spPr>
        <p:txBody>
          <a:bodyPr wrap="square">
            <a:spAutoFit/>
          </a:bodyPr>
          <a:lstStyle/>
          <a:p>
            <a:pPr algn="ctr"/>
            <a:r>
              <a:rPr lang="en-GB" sz="3400" b="1" dirty="0" smtClean="0">
                <a:latin typeface="Calibri Light" panose="020F0302020204030204" pitchFamily="34" charset="0"/>
              </a:rPr>
              <a:t>School Meals, Fruit and Drinks</a:t>
            </a:r>
            <a:endParaRPr lang="en-GB" sz="3400" dirty="0">
              <a:latin typeface="Calibri Light" panose="020F0302020204030204" pitchFamily="34" charset="0"/>
            </a:endParaRPr>
          </a:p>
        </p:txBody>
      </p:sp>
      <p:pic>
        <p:nvPicPr>
          <p:cNvPr id="11268" name="Picture 4" descr="https://encrypted-tbn0.gstatic.com/images?q=tbn%3AANd9GcQqrVLckSJ1fLY4kYKhgs6JnJGXNduZALTJTrPn3rDlqSzIaFOi3P6Av9WZ_g&amp;usqp=C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5319" y="4311946"/>
            <a:ext cx="1737340" cy="173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53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1947" y="1908649"/>
            <a:ext cx="6413745" cy="964842"/>
          </a:xfrm>
        </p:spPr>
        <p:txBody>
          <a:bodyPr>
            <a:noAutofit/>
          </a:bodyPr>
          <a:lstStyle/>
          <a:p>
            <a:r>
              <a:rPr lang="en-GB" sz="5400" b="1" dirty="0" smtClean="0">
                <a:latin typeface="Calibri" panose="020F0502020204030204" pitchFamily="34" charset="0"/>
                <a:cs typeface="Calibri" panose="020F0502020204030204" pitchFamily="34" charset="0"/>
              </a:rPr>
              <a:t>Multiplication Check</a:t>
            </a:r>
            <a:r>
              <a:rPr lang="en-GB" sz="5400" b="1" dirty="0" smtClean="0">
                <a:solidFill>
                  <a:schemeClr val="tx1"/>
                </a:solidFill>
                <a:latin typeface="Calibri" panose="020F0502020204030204" pitchFamily="34" charset="0"/>
                <a:cs typeface="Calibri" panose="020F0502020204030204" pitchFamily="34" charset="0"/>
              </a:rPr>
              <a:t>!</a:t>
            </a:r>
            <a:r>
              <a:rPr lang="en-GB" sz="7200" b="1" dirty="0">
                <a:latin typeface="Calibri" panose="020F0502020204030204" pitchFamily="34" charset="0"/>
                <a:cs typeface="Calibri" panose="020F0502020204030204" pitchFamily="34" charset="0"/>
              </a:rPr>
              <a:t/>
            </a:r>
            <a:br>
              <a:rPr lang="en-GB" sz="7200" b="1" dirty="0">
                <a:latin typeface="Calibri" panose="020F0502020204030204" pitchFamily="34" charset="0"/>
                <a:cs typeface="Calibri" panose="020F0502020204030204" pitchFamily="34" charset="0"/>
              </a:rPr>
            </a:br>
            <a:endParaRPr lang="en-GB" sz="7200" b="1" dirty="0">
              <a:latin typeface="Calibri" panose="020F0502020204030204" pitchFamily="34" charset="0"/>
              <a:cs typeface="Calibri" panose="020F0502020204030204" pitchFamily="34" charset="0"/>
            </a:endParaRPr>
          </a:p>
        </p:txBody>
      </p:sp>
      <p:sp>
        <p:nvSpPr>
          <p:cNvPr id="4" name="TextBox 3"/>
          <p:cNvSpPr txBox="1"/>
          <p:nvPr/>
        </p:nvSpPr>
        <p:spPr>
          <a:xfrm>
            <a:off x="226148" y="2602086"/>
            <a:ext cx="11843932" cy="3416320"/>
          </a:xfrm>
          <a:prstGeom prst="rect">
            <a:avLst/>
          </a:prstGeom>
          <a:noFill/>
        </p:spPr>
        <p:txBody>
          <a:bodyPr wrap="square" rtlCol="0">
            <a:spAutoFit/>
          </a:bodyPr>
          <a:lstStyle/>
          <a:p>
            <a:pPr algn="ctr"/>
            <a:r>
              <a:rPr lang="en-GB" sz="3600" dirty="0" smtClean="0">
                <a:latin typeface="Calibri" panose="020F0502020204030204" pitchFamily="34" charset="0"/>
                <a:cs typeface="Calibri" panose="020F0502020204030204" pitchFamily="34" charset="0"/>
              </a:rPr>
              <a:t>Please don’t panic!</a:t>
            </a:r>
          </a:p>
          <a:p>
            <a:pPr algn="ctr"/>
            <a:endParaRPr lang="en-US" sz="3600" dirty="0">
              <a:latin typeface="Calibri" panose="020F0502020204030204" pitchFamily="34" charset="0"/>
              <a:cs typeface="Calibri" panose="020F0502020204030204" pitchFamily="34" charset="0"/>
            </a:endParaRPr>
          </a:p>
          <a:p>
            <a:pPr algn="ctr"/>
            <a:r>
              <a:rPr lang="en-US" sz="3600" dirty="0" smtClean="0">
                <a:latin typeface="Calibri" panose="020F0502020204030204" pitchFamily="34" charset="0"/>
                <a:cs typeface="Calibri" panose="020F0502020204030204" pitchFamily="34" charset="0"/>
              </a:rPr>
              <a:t>June 2021</a:t>
            </a:r>
          </a:p>
          <a:p>
            <a:pPr algn="ctr"/>
            <a:endParaRPr lang="en-US" sz="3600" dirty="0">
              <a:latin typeface="Calibri" panose="020F0502020204030204" pitchFamily="34" charset="0"/>
              <a:cs typeface="Calibri" panose="020F0502020204030204" pitchFamily="34" charset="0"/>
            </a:endParaRPr>
          </a:p>
          <a:p>
            <a:pPr algn="ctr"/>
            <a:r>
              <a:rPr lang="en-US" sz="3600" dirty="0" smtClean="0">
                <a:latin typeface="Calibri" panose="020F0502020204030204" pitchFamily="34" charset="0"/>
                <a:cs typeface="Calibri" panose="020F0502020204030204" pitchFamily="34" charset="0"/>
              </a:rPr>
              <a:t>We will run a Parent Session after Christmas to inform you of all of the details </a:t>
            </a:r>
            <a:endParaRPr lang="en-GB" sz="3600" dirty="0">
              <a:latin typeface="Calibri" panose="020F0502020204030204" pitchFamily="34" charset="0"/>
              <a:cs typeface="Calibri" panose="020F0502020204030204" pitchFamily="34" charset="0"/>
            </a:endParaRPr>
          </a:p>
        </p:txBody>
      </p:sp>
      <p:pic>
        <p:nvPicPr>
          <p:cNvPr id="6" name="Picture 5" descr="CAST logo small - FMS"/>
          <p:cNvPicPr/>
          <p:nvPr/>
        </p:nvPicPr>
        <p:blipFill>
          <a:blip r:embed="rId2">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pic>
        <p:nvPicPr>
          <p:cNvPr id="7" name="Picture 6" descr="Logo small colour"/>
          <p:cNvPicPr/>
          <p:nvPr/>
        </p:nvPicPr>
        <p:blipFill>
          <a:blip r:embed="rId3"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spTree>
    <p:extLst>
      <p:ext uri="{BB962C8B-B14F-4D97-AF65-F5344CB8AC3E}">
        <p14:creationId xmlns:p14="http://schemas.microsoft.com/office/powerpoint/2010/main" val="1224132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8975" y="1594847"/>
            <a:ext cx="11908901" cy="4955203"/>
          </a:xfrm>
          <a:prstGeom prst="rect">
            <a:avLst/>
          </a:prstGeom>
          <a:noFill/>
          <a:ln w="9525">
            <a:noFill/>
            <a:miter lim="800000"/>
            <a:headEnd/>
            <a:tailEnd/>
          </a:ln>
          <a:effectLst/>
        </p:spPr>
        <p:txBody>
          <a:bodyPr wrap="square">
            <a:spAutoFit/>
          </a:bodyPr>
          <a:lstStyle/>
          <a:p>
            <a:r>
              <a:rPr lang="en-GB" sz="2000" b="1" dirty="0" smtClean="0">
                <a:latin typeface="Calibri Light" panose="020F0302020204030204" pitchFamily="34" charset="0"/>
              </a:rPr>
              <a:t>As </a:t>
            </a:r>
            <a:r>
              <a:rPr lang="en-GB" sz="2000" b="1" dirty="0">
                <a:latin typeface="Calibri Light" panose="020F0302020204030204" pitchFamily="34" charset="0"/>
              </a:rPr>
              <a:t>you can appreciate it is extremely important for us to know the arrangements you set up</a:t>
            </a:r>
          </a:p>
          <a:p>
            <a:r>
              <a:rPr lang="en-GB" sz="2000" b="1" dirty="0" smtClean="0">
                <a:latin typeface="Calibri Light" panose="020F0302020204030204" pitchFamily="34" charset="0"/>
              </a:rPr>
              <a:t>to </a:t>
            </a:r>
            <a:r>
              <a:rPr lang="en-GB" sz="2000" b="1" dirty="0">
                <a:latin typeface="Calibri Light" panose="020F0302020204030204" pitchFamily="34" charset="0"/>
              </a:rPr>
              <a:t>have your child collected at the end of the day. If you know you will not be collecting your</a:t>
            </a:r>
          </a:p>
          <a:p>
            <a:r>
              <a:rPr lang="en-GB" sz="2000" b="1" dirty="0" smtClean="0">
                <a:latin typeface="Calibri Light" panose="020F0302020204030204" pitchFamily="34" charset="0"/>
              </a:rPr>
              <a:t>child </a:t>
            </a:r>
            <a:r>
              <a:rPr lang="en-GB" sz="2000" b="1" dirty="0">
                <a:latin typeface="Calibri Light" panose="020F0302020204030204" pitchFamily="34" charset="0"/>
              </a:rPr>
              <a:t>in person</a:t>
            </a:r>
            <a:r>
              <a:rPr lang="en-GB" sz="2000" b="1" dirty="0" smtClean="0">
                <a:latin typeface="Calibri Light" panose="020F0302020204030204" pitchFamily="34" charset="0"/>
              </a:rPr>
              <a:t>, </a:t>
            </a:r>
            <a:r>
              <a:rPr lang="en-GB" sz="2000" b="1" dirty="0">
                <a:latin typeface="Calibri Light" panose="020F0302020204030204" pitchFamily="34" charset="0"/>
              </a:rPr>
              <a:t>inform us at the beginning of the </a:t>
            </a:r>
            <a:r>
              <a:rPr lang="en-GB" sz="2000" b="1" dirty="0" smtClean="0">
                <a:latin typeface="Calibri Light" panose="020F0302020204030204" pitchFamily="34" charset="0"/>
              </a:rPr>
              <a:t>day who you have arranged to collect your</a:t>
            </a:r>
            <a:endParaRPr lang="en-GB" sz="2000" b="1" dirty="0">
              <a:latin typeface="Calibri Light" panose="020F0302020204030204" pitchFamily="34" charset="0"/>
            </a:endParaRPr>
          </a:p>
          <a:p>
            <a:r>
              <a:rPr lang="en-GB" sz="2000" b="1" dirty="0" smtClean="0">
                <a:latin typeface="Calibri Light" panose="020F0302020204030204" pitchFamily="34" charset="0"/>
              </a:rPr>
              <a:t>child</a:t>
            </a:r>
            <a:r>
              <a:rPr lang="en-GB" sz="2000" b="1" dirty="0">
                <a:latin typeface="Calibri Light" panose="020F0302020204030204" pitchFamily="34" charset="0"/>
              </a:rPr>
              <a:t>. If arrangements change during the day, please ring the school office</a:t>
            </a:r>
            <a:r>
              <a:rPr lang="en-GB" sz="2000" b="1" dirty="0" smtClean="0">
                <a:latin typeface="Calibri Light" panose="020F0302020204030204" pitchFamily="34" charset="0"/>
              </a:rPr>
              <a:t>. </a:t>
            </a:r>
          </a:p>
          <a:p>
            <a:endParaRPr lang="en-GB" sz="2000" b="1" dirty="0">
              <a:latin typeface="Calibri Light" panose="020F0302020204030204" pitchFamily="34" charset="0"/>
            </a:endParaRPr>
          </a:p>
          <a:p>
            <a:r>
              <a:rPr lang="en-GB" sz="2000" b="1" dirty="0" smtClean="0">
                <a:latin typeface="Calibri Light" panose="020F0302020204030204" pitchFamily="34" charset="0"/>
              </a:rPr>
              <a:t>The school phone number is</a:t>
            </a:r>
          </a:p>
          <a:p>
            <a:pPr algn="ctr"/>
            <a:r>
              <a:rPr lang="en-GB" b="1" dirty="0" smtClean="0">
                <a:latin typeface="Calibri Light" panose="020F0302020204030204" pitchFamily="34" charset="0"/>
              </a:rPr>
              <a:t> </a:t>
            </a:r>
            <a:r>
              <a:rPr lang="en-GB" sz="3200" b="1" dirty="0" smtClean="0">
                <a:latin typeface="Calibri Light" panose="020F0302020204030204" pitchFamily="34" charset="0"/>
              </a:rPr>
              <a:t>01305 782600.</a:t>
            </a:r>
          </a:p>
          <a:p>
            <a:pPr algn="ctr"/>
            <a:endParaRPr lang="en-GB" sz="3200" b="1" dirty="0" smtClean="0">
              <a:latin typeface="Calibri Light" panose="020F0302020204030204" pitchFamily="34" charset="0"/>
            </a:endParaRPr>
          </a:p>
          <a:p>
            <a:r>
              <a:rPr lang="en-GB" sz="2000" b="1" dirty="0" smtClean="0">
                <a:latin typeface="Calibri Light" panose="020F0302020204030204" pitchFamily="34" charset="0"/>
              </a:rPr>
              <a:t>If your child is absent, please inform us before school, either by Parent Mail or by leaving a telephone message. We need to know the reason for your child’s absence every day that they are away.</a:t>
            </a:r>
            <a:r>
              <a:rPr lang="en-GB" sz="2000" b="1" dirty="0">
                <a:latin typeface="Calibri Light" panose="020F0302020204030204" pitchFamily="34" charset="0"/>
              </a:rPr>
              <a:t> </a:t>
            </a:r>
            <a:r>
              <a:rPr lang="en-GB" sz="2000" b="1" dirty="0" smtClean="0">
                <a:latin typeface="Calibri Light" panose="020F0302020204030204" pitchFamily="34" charset="0"/>
              </a:rPr>
              <a:t>Similarly</a:t>
            </a:r>
            <a:r>
              <a:rPr lang="en-GB" sz="2000" b="1" dirty="0">
                <a:latin typeface="Calibri Light" panose="020F0302020204030204" pitchFamily="34" charset="0"/>
              </a:rPr>
              <a:t>, it is essential that we know of any medical conditions your child may </a:t>
            </a:r>
            <a:r>
              <a:rPr lang="en-GB" sz="2000" b="1" dirty="0" smtClean="0">
                <a:latin typeface="Calibri Light" panose="020F0302020204030204" pitchFamily="34" charset="0"/>
              </a:rPr>
              <a:t>have</a:t>
            </a:r>
            <a:r>
              <a:rPr lang="en-GB" sz="2000" b="1" dirty="0">
                <a:latin typeface="Calibri Light" panose="020F0302020204030204" pitchFamily="34" charset="0"/>
              </a:rPr>
              <a:t> </a:t>
            </a:r>
            <a:r>
              <a:rPr lang="en-GB" sz="2000" b="1" dirty="0" smtClean="0">
                <a:latin typeface="Calibri Light" panose="020F0302020204030204" pitchFamily="34" charset="0"/>
              </a:rPr>
              <a:t>as soon as possible please</a:t>
            </a:r>
            <a:r>
              <a:rPr lang="en-GB" b="1" dirty="0" smtClean="0">
                <a:latin typeface="Calibri Light" panose="020F0302020204030204" pitchFamily="34" charset="0"/>
              </a:rPr>
              <a:t>.</a:t>
            </a:r>
            <a:endParaRPr lang="en-GB" b="1" dirty="0">
              <a:latin typeface="Calibri Light" panose="020F0302020204030204" pitchFamily="34" charset="0"/>
            </a:endParaRPr>
          </a:p>
          <a:p>
            <a:endParaRPr lang="en-GB" sz="2000" b="1" dirty="0">
              <a:latin typeface="Calibri Light" panose="020F0302020204030204" pitchFamily="34" charset="0"/>
            </a:endParaRPr>
          </a:p>
          <a:p>
            <a:r>
              <a:rPr lang="en-US" sz="2000" b="1" dirty="0" smtClean="0">
                <a:latin typeface="Calibri Light" panose="020F0302020204030204" pitchFamily="34" charset="0"/>
              </a:rPr>
              <a:t>Please use our new Year 4 Tab on the school website for Home Learning, letters and any other communication.</a:t>
            </a:r>
          </a:p>
          <a:p>
            <a:endParaRPr lang="en-US" sz="1600" b="1" dirty="0">
              <a:latin typeface="Calibri Light" panose="020F0302020204030204" pitchFamily="34" charset="0"/>
            </a:endParaRPr>
          </a:p>
          <a:p>
            <a:endParaRPr lang="en-US" sz="1600" b="1" dirty="0">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8" y="0"/>
            <a:ext cx="2314881" cy="1378633"/>
          </a:xfrm>
          <a:prstGeom prst="rect">
            <a:avLst/>
          </a:prstGeom>
          <a:noFill/>
          <a:ln>
            <a:noFill/>
          </a:ln>
        </p:spPr>
      </p:pic>
      <p:sp>
        <p:nvSpPr>
          <p:cNvPr id="7" name="Rectangle 6"/>
          <p:cNvSpPr/>
          <p:nvPr/>
        </p:nvSpPr>
        <p:spPr>
          <a:xfrm>
            <a:off x="1980027" y="-53809"/>
            <a:ext cx="7897091" cy="1292662"/>
          </a:xfrm>
          <a:prstGeom prst="rect">
            <a:avLst/>
          </a:prstGeom>
        </p:spPr>
        <p:txBody>
          <a:bodyPr wrap="square">
            <a:spAutoFit/>
          </a:bodyPr>
          <a:lstStyle/>
          <a:p>
            <a:pPr algn="ctr"/>
            <a:r>
              <a:rPr lang="en-GB" sz="4400" b="1" dirty="0" smtClean="0">
                <a:latin typeface="Calibri Light" panose="020F0302020204030204" pitchFamily="34" charset="0"/>
              </a:rPr>
              <a:t>Communication</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endParaRPr lang="en-GB" sz="3400" dirty="0">
              <a:solidFill>
                <a:srgbClr val="002060"/>
              </a:solidFill>
              <a:latin typeface="Calibri Light" panose="020F0302020204030204" pitchFamily="34" charset="0"/>
            </a:endParaRPr>
          </a:p>
        </p:txBody>
      </p:sp>
      <p:pic>
        <p:nvPicPr>
          <p:cNvPr id="12290" name="Picture 2" descr="ParentMail — Sutton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7118" y="1731762"/>
            <a:ext cx="1714274" cy="128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8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096" y="1663135"/>
            <a:ext cx="11611205" cy="4985980"/>
          </a:xfrm>
          <a:prstGeom prst="rect">
            <a:avLst/>
          </a:prstGeom>
        </p:spPr>
        <p:txBody>
          <a:bodyPr wrap="square">
            <a:spAutoFit/>
          </a:bodyPr>
          <a:lstStyle/>
          <a:p>
            <a:pPr lvl="0" defTabSz="914400" eaLnBrk="0" fontAlgn="base" hangingPunct="0">
              <a:spcBef>
                <a:spcPct val="0"/>
              </a:spcBef>
              <a:spcAft>
                <a:spcPct val="0"/>
              </a:spcAft>
            </a:pPr>
            <a:r>
              <a:rPr lang="en-GB" altLang="en-US" sz="2000" b="1" dirty="0">
                <a:latin typeface="Calibri Light" panose="020F0302020204030204" pitchFamily="34" charset="0"/>
                <a:ea typeface="Calibri" panose="020F0502020204030204" pitchFamily="34" charset="0"/>
                <a:cs typeface="Calibri Light" panose="020F0302020204030204" pitchFamily="34" charset="0"/>
              </a:rPr>
              <a:t>The Catholic Life of our school is at the heart of everything we do</a:t>
            </a:r>
            <a:r>
              <a:rPr lang="en-GB" altLang="en-US" sz="2000" b="1" dirty="0" smtClean="0">
                <a:latin typeface="Calibri Light" panose="020F0302020204030204" pitchFamily="34" charset="0"/>
                <a:ea typeface="Calibri" panose="020F0502020204030204" pitchFamily="34" charset="0"/>
                <a:cs typeface="Calibri Light" panose="020F0302020204030204" pitchFamily="34" charset="0"/>
              </a:rPr>
              <a:t>.</a:t>
            </a:r>
          </a:p>
          <a:p>
            <a:pPr marL="285750" lvl="0" indent="-285750" defTabSz="914400" eaLnBrk="0" fontAlgn="base" hangingPunct="0">
              <a:spcBef>
                <a:spcPct val="0"/>
              </a:spcBef>
              <a:spcAft>
                <a:spcPct val="0"/>
              </a:spcAft>
              <a:buFont typeface="Arial" panose="020B0604020202020204" pitchFamily="34" charset="0"/>
              <a:buChar char="•"/>
            </a:pPr>
            <a:endParaRPr lang="en-GB" altLang="en-US" sz="2000" b="1" dirty="0">
              <a:latin typeface="Calibri Light" panose="020F0302020204030204" pitchFamily="34" charset="0"/>
              <a:cs typeface="Calibri Light" panose="020F0302020204030204" pitchFamily="34" charset="0"/>
            </a:endParaRPr>
          </a:p>
          <a:p>
            <a:pPr lvl="0" defTabSz="914400" eaLnBrk="0" fontAlgn="base" hangingPunct="0">
              <a:spcBef>
                <a:spcPct val="0"/>
              </a:spcBef>
              <a:spcAft>
                <a:spcPct val="0"/>
              </a:spcAft>
            </a:pPr>
            <a:r>
              <a:rPr lang="en-GB" altLang="en-US" sz="2000" b="1" dirty="0">
                <a:latin typeface="Calibri Light" panose="020F0302020204030204" pitchFamily="34" charset="0"/>
                <a:ea typeface="Calibri" panose="020F0502020204030204" pitchFamily="34" charset="0"/>
                <a:cs typeface="Calibri Light" panose="020F0302020204030204" pitchFamily="34" charset="0"/>
              </a:rPr>
              <a:t>Our school mission statement is our prayer.</a:t>
            </a:r>
            <a:r>
              <a:rPr lang="en-US" altLang="en-US" sz="2000" b="1" dirty="0">
                <a:latin typeface="Calibri Light" panose="020F0302020204030204" pitchFamily="34" charset="0"/>
                <a:ea typeface="Calibri" panose="020F0502020204030204" pitchFamily="34" charset="0"/>
                <a:cs typeface="Calibri Light" panose="020F0302020204030204" pitchFamily="34" charset="0"/>
              </a:rPr>
              <a:t> </a:t>
            </a:r>
            <a:endParaRPr lang="en-US" altLang="en-US" sz="2000" b="1" dirty="0" smtClean="0">
              <a:latin typeface="Calibri Light" panose="020F0302020204030204" pitchFamily="34" charset="0"/>
              <a:ea typeface="Calibri" panose="020F0502020204030204" pitchFamily="34" charset="0"/>
              <a:cs typeface="Calibri Light" panose="020F0302020204030204" pitchFamily="34" charset="0"/>
            </a:endParaRPr>
          </a:p>
          <a:p>
            <a:pPr marL="285750" lvl="0" indent="-285750" defTabSz="914400" eaLnBrk="0" fontAlgn="base" hangingPunct="0">
              <a:spcBef>
                <a:spcPct val="0"/>
              </a:spcBef>
              <a:spcAft>
                <a:spcPct val="0"/>
              </a:spcAft>
              <a:buFont typeface="Arial" panose="020B0604020202020204" pitchFamily="34" charset="0"/>
              <a:buChar char="•"/>
            </a:pPr>
            <a:endParaRPr lang="en-GB" altLang="en-US" sz="2000" b="1" dirty="0">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800" b="1" dirty="0">
                <a:latin typeface="Calibri Light" panose="020F0302020204030204" pitchFamily="34" charset="0"/>
                <a:ea typeface="Calibri" panose="020F0502020204030204" pitchFamily="34" charset="0"/>
                <a:cs typeface="Calibri Light" panose="020F0302020204030204" pitchFamily="34" charset="0"/>
              </a:rPr>
              <a:t>‘Lead us Lord,</a:t>
            </a:r>
            <a:endParaRPr lang="en-GB" altLang="en-US" sz="2800" b="1" dirty="0">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800" b="1" dirty="0">
                <a:latin typeface="Calibri Light" panose="020F0302020204030204" pitchFamily="34" charset="0"/>
                <a:ea typeface="Calibri" panose="020F0502020204030204" pitchFamily="34" charset="0"/>
                <a:cs typeface="Calibri Light" panose="020F0302020204030204" pitchFamily="34" charset="0"/>
              </a:rPr>
              <a:t>To Act Justly,</a:t>
            </a:r>
            <a:endParaRPr lang="en-GB" altLang="en-US" sz="2800" b="1" dirty="0">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800" b="1" dirty="0">
                <a:latin typeface="Calibri Light" panose="020F0302020204030204" pitchFamily="34" charset="0"/>
                <a:ea typeface="Calibri" panose="020F0502020204030204" pitchFamily="34" charset="0"/>
                <a:cs typeface="Calibri Light" panose="020F0302020204030204" pitchFamily="34" charset="0"/>
              </a:rPr>
              <a:t>To Love Tenderly,</a:t>
            </a:r>
            <a:endParaRPr lang="en-GB" altLang="en-US" sz="2800" b="1" dirty="0">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800" b="1" dirty="0">
                <a:latin typeface="Calibri Light" panose="020F0302020204030204" pitchFamily="34" charset="0"/>
                <a:ea typeface="Calibri" panose="020F0502020204030204" pitchFamily="34" charset="0"/>
                <a:cs typeface="Calibri Light" panose="020F0302020204030204" pitchFamily="34" charset="0"/>
              </a:rPr>
              <a:t>To walk humbly. </a:t>
            </a:r>
            <a:endParaRPr lang="en-GB" altLang="en-US" sz="2800" b="1" dirty="0">
              <a:latin typeface="Calibri Light" panose="020F0302020204030204" pitchFamily="34" charset="0"/>
              <a:cs typeface="Calibri Light" panose="020F0302020204030204" pitchFamily="34" charset="0"/>
            </a:endParaRPr>
          </a:p>
          <a:p>
            <a:pPr lvl="0" algn="ctr" defTabSz="914400" eaLnBrk="0" fontAlgn="base" hangingPunct="0">
              <a:spcBef>
                <a:spcPct val="0"/>
              </a:spcBef>
              <a:spcAft>
                <a:spcPct val="0"/>
              </a:spcAft>
            </a:pPr>
            <a:r>
              <a:rPr lang="en-GB" altLang="en-US" sz="2800" b="1" dirty="0">
                <a:latin typeface="Calibri Light" panose="020F0302020204030204" pitchFamily="34" charset="0"/>
                <a:ea typeface="Calibri" panose="020F0502020204030204" pitchFamily="34" charset="0"/>
                <a:cs typeface="Calibri Light" panose="020F0302020204030204" pitchFamily="34" charset="0"/>
              </a:rPr>
              <a:t>Amen</a:t>
            </a:r>
            <a:r>
              <a:rPr lang="en-GB" altLang="en-US" sz="2800" b="1" dirty="0" smtClean="0">
                <a:latin typeface="Calibri Light" panose="020F0302020204030204" pitchFamily="34" charset="0"/>
                <a:ea typeface="Calibri" panose="020F0502020204030204" pitchFamily="34" charset="0"/>
                <a:cs typeface="Calibri Light" panose="020F0302020204030204" pitchFamily="34" charset="0"/>
              </a:rPr>
              <a:t>.’</a:t>
            </a:r>
          </a:p>
          <a:p>
            <a:pPr lvl="0" algn="ctr" defTabSz="914400" eaLnBrk="0" fontAlgn="base" hangingPunct="0">
              <a:spcBef>
                <a:spcPct val="0"/>
              </a:spcBef>
              <a:spcAft>
                <a:spcPct val="0"/>
              </a:spcAft>
            </a:pPr>
            <a:endParaRPr lang="en-GB" altLang="en-US" sz="2000" b="1" dirty="0">
              <a:latin typeface="Calibri Light" panose="020F0302020204030204" pitchFamily="34" charset="0"/>
              <a:cs typeface="Calibri Light" panose="020F0302020204030204" pitchFamily="34" charset="0"/>
            </a:endParaRPr>
          </a:p>
          <a:p>
            <a:pPr lvl="0" defTabSz="914400" eaLnBrk="0" fontAlgn="base" hangingPunct="0">
              <a:spcBef>
                <a:spcPct val="0"/>
              </a:spcBef>
              <a:spcAft>
                <a:spcPct val="0"/>
              </a:spcAft>
            </a:pPr>
            <a:r>
              <a:rPr lang="en-GB" altLang="en-US" sz="2000" b="1" dirty="0">
                <a:latin typeface="Calibri Light" panose="020F0302020204030204" pitchFamily="34" charset="0"/>
                <a:ea typeface="Calibri" panose="020F0502020204030204" pitchFamily="34" charset="0"/>
                <a:cs typeface="Calibri Light" panose="020F0302020204030204" pitchFamily="34" charset="0"/>
              </a:rPr>
              <a:t>We ask the Lord to lead us in our relationships with one another </a:t>
            </a:r>
            <a:r>
              <a:rPr lang="en-GB" altLang="en-US" sz="2000" b="1" dirty="0" smtClean="0">
                <a:latin typeface="Calibri Light" panose="020F0302020204030204" pitchFamily="34" charset="0"/>
                <a:ea typeface="Calibri" panose="020F0502020204030204" pitchFamily="34" charset="0"/>
                <a:cs typeface="Calibri Light" panose="020F0302020204030204" pitchFamily="34" charset="0"/>
              </a:rPr>
              <a:t>and </a:t>
            </a:r>
            <a:r>
              <a:rPr lang="en-GB" altLang="en-US" sz="2000" b="1" dirty="0">
                <a:latin typeface="Calibri Light" panose="020F0302020204030204" pitchFamily="34" charset="0"/>
                <a:ea typeface="Calibri" panose="020F0502020204030204" pitchFamily="34" charset="0"/>
                <a:cs typeface="Calibri Light" panose="020F0302020204030204" pitchFamily="34" charset="0"/>
              </a:rPr>
              <a:t>to lead us in all our work at school.  </a:t>
            </a:r>
            <a:endParaRPr lang="en-GB" altLang="en-US" sz="2000" b="1" dirty="0" smtClean="0">
              <a:latin typeface="Calibri Light" panose="020F0302020204030204" pitchFamily="34" charset="0"/>
              <a:ea typeface="Calibri" panose="020F0502020204030204" pitchFamily="34" charset="0"/>
              <a:cs typeface="Calibri Light" panose="020F0302020204030204" pitchFamily="34" charset="0"/>
            </a:endParaRPr>
          </a:p>
          <a:p>
            <a:pPr lvl="0" defTabSz="914400" eaLnBrk="0" fontAlgn="base" hangingPunct="0">
              <a:spcBef>
                <a:spcPct val="0"/>
              </a:spcBef>
              <a:spcAft>
                <a:spcPct val="0"/>
              </a:spcAft>
            </a:pPr>
            <a:r>
              <a:rPr lang="en-US" altLang="en-US" sz="2000" b="1" dirty="0" smtClean="0">
                <a:latin typeface="Calibri Light" panose="020F0302020204030204" pitchFamily="34" charset="0"/>
                <a:cs typeface="Calibri Light" panose="020F0302020204030204" pitchFamily="34" charset="0"/>
              </a:rPr>
              <a:t>We are proud to form part of Our Lady Star of the Sea Parish and work closely with Father Stephen and Deacon Geoffrey .</a:t>
            </a:r>
          </a:p>
          <a:p>
            <a:pPr lvl="0" defTabSz="914400" eaLnBrk="0" fontAlgn="base" hangingPunct="0">
              <a:spcBef>
                <a:spcPct val="0"/>
              </a:spcBef>
              <a:spcAft>
                <a:spcPct val="0"/>
              </a:spcAft>
            </a:pPr>
            <a:r>
              <a:rPr lang="en-GB" altLang="en-US" sz="2000" b="1" dirty="0" smtClean="0">
                <a:latin typeface="Calibri Light" panose="020F0302020204030204" pitchFamily="34" charset="0"/>
                <a:ea typeface="Calibri" panose="020F0502020204030204" pitchFamily="34" charset="0"/>
                <a:cs typeface="Calibri Light" panose="020F0302020204030204" pitchFamily="34" charset="0"/>
              </a:rPr>
              <a:t>Our </a:t>
            </a:r>
            <a:r>
              <a:rPr lang="en-GB" altLang="en-US" sz="2000" b="1" dirty="0">
                <a:latin typeface="Calibri Light" panose="020F0302020204030204" pitchFamily="34" charset="0"/>
                <a:ea typeface="Calibri" panose="020F0502020204030204" pitchFamily="34" charset="0"/>
                <a:cs typeface="Calibri Light" panose="020F0302020204030204" pitchFamily="34" charset="0"/>
              </a:rPr>
              <a:t>Catholic Life encompasses our work in RE and also the Worship Life of our school.</a:t>
            </a:r>
            <a:endParaRPr lang="en-GB" altLang="en-US" sz="2000" b="1" dirty="0">
              <a:latin typeface="Calibri Light" panose="020F0302020204030204" pitchFamily="34" charset="0"/>
              <a:cs typeface="Calibri Light" panose="020F0302020204030204" pitchFamily="34" charset="0"/>
            </a:endParaRPr>
          </a:p>
        </p:txBody>
      </p:sp>
      <p:pic>
        <p:nvPicPr>
          <p:cNvPr id="3" name="Picture 2" descr="Image result for st joseph's church weymout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898" y="3093423"/>
            <a:ext cx="2522855" cy="1892300"/>
          </a:xfrm>
          <a:prstGeom prst="rect">
            <a:avLst/>
          </a:prstGeom>
          <a:noFill/>
          <a:ln>
            <a:noFill/>
          </a:ln>
        </p:spPr>
      </p:pic>
      <p:pic>
        <p:nvPicPr>
          <p:cNvPr id="4" name="Picture 3" descr="Image result for jesus the good shepher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1056" y="2970145"/>
            <a:ext cx="1477109" cy="1872472"/>
          </a:xfrm>
          <a:prstGeom prst="rect">
            <a:avLst/>
          </a:prstGeom>
          <a:noFill/>
          <a:ln>
            <a:noFill/>
          </a:ln>
        </p:spPr>
      </p:pic>
      <p:sp>
        <p:nvSpPr>
          <p:cNvPr id="5" name="Rectangle 4"/>
          <p:cNvSpPr/>
          <p:nvPr/>
        </p:nvSpPr>
        <p:spPr>
          <a:xfrm>
            <a:off x="1506682" y="-82852"/>
            <a:ext cx="7897091" cy="1661993"/>
          </a:xfrm>
          <a:prstGeom prst="rect">
            <a:avLst/>
          </a:prstGeom>
        </p:spPr>
        <p:txBody>
          <a:bodyPr wrap="square">
            <a:spAutoFit/>
          </a:bodyPr>
          <a:lstStyle/>
          <a:p>
            <a:pPr algn="ctr"/>
            <a:r>
              <a:rPr lang="en-GB" sz="3400" b="1" dirty="0" smtClean="0">
                <a:solidFill>
                  <a:srgbClr val="002060"/>
                </a:solidFill>
                <a:latin typeface="Calibri Light" panose="020F0302020204030204" pitchFamily="34" charset="0"/>
              </a:rPr>
              <a:t>Catholic Life</a:t>
            </a:r>
            <a:r>
              <a:rPr lang="en-GB" sz="3400" b="1" dirty="0" smtClean="0">
                <a:solidFill>
                  <a:srgbClr val="9900FF"/>
                </a:solidFill>
                <a:latin typeface="Calibri Light" panose="020F0302020204030204" pitchFamily="34" charset="0"/>
              </a:rPr>
              <a:t/>
            </a:r>
            <a:br>
              <a:rPr lang="en-GB" sz="3400" b="1" dirty="0" smtClean="0">
                <a:solidFill>
                  <a:srgbClr val="9900FF"/>
                </a:solidFill>
                <a:latin typeface="Calibri Light" panose="020F0302020204030204" pitchFamily="34" charset="0"/>
              </a:rPr>
            </a:br>
            <a:r>
              <a:rPr lang="en-GB" sz="3400" b="1" dirty="0" smtClean="0">
                <a:solidFill>
                  <a:srgbClr val="FFC000"/>
                </a:solidFill>
                <a:latin typeface="Calibri Light" panose="020F0302020204030204" pitchFamily="34" charset="0"/>
              </a:rPr>
              <a:t>and </a:t>
            </a:r>
            <a:r>
              <a:rPr lang="en-GB" sz="3400" b="1" dirty="0" smtClean="0">
                <a:solidFill>
                  <a:srgbClr val="FF0000"/>
                </a:solidFill>
                <a:latin typeface="Calibri Light" panose="020F0302020204030204" pitchFamily="34" charset="0"/>
              </a:rPr>
              <a:t/>
            </a:r>
            <a:br>
              <a:rPr lang="en-GB" sz="3400" b="1" dirty="0" smtClean="0">
                <a:solidFill>
                  <a:srgbClr val="FF0000"/>
                </a:solidFill>
                <a:latin typeface="Calibri Light" panose="020F0302020204030204" pitchFamily="34" charset="0"/>
              </a:rPr>
            </a:br>
            <a:r>
              <a:rPr lang="en-GB" sz="3400" b="1" dirty="0" smtClean="0">
                <a:solidFill>
                  <a:srgbClr val="002060"/>
                </a:solidFill>
                <a:latin typeface="Calibri Light" panose="020F0302020204030204" pitchFamily="34" charset="0"/>
              </a:rPr>
              <a:t>Our School Mission Statement </a:t>
            </a:r>
            <a:endParaRPr lang="en-GB" sz="3400" dirty="0">
              <a:solidFill>
                <a:srgbClr val="002060"/>
              </a:solidFill>
              <a:latin typeface="Calibri Light" panose="020F0302020204030204" pitchFamily="34" charset="0"/>
            </a:endParaRPr>
          </a:p>
        </p:txBody>
      </p:sp>
      <p:pic>
        <p:nvPicPr>
          <p:cNvPr id="6" name="Picture 5" descr="CAST logo small - FMS"/>
          <p:cNvPicPr/>
          <p:nvPr/>
        </p:nvPicPr>
        <p:blipFill>
          <a:blip r:embed="rId4">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pic>
        <p:nvPicPr>
          <p:cNvPr id="7" name="Picture 6" descr="Logo small colour"/>
          <p:cNvPicPr/>
          <p:nvPr/>
        </p:nvPicPr>
        <p:blipFill>
          <a:blip r:embed="rId5"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spTree>
    <p:extLst>
      <p:ext uri="{BB962C8B-B14F-4D97-AF65-F5344CB8AC3E}">
        <p14:creationId xmlns:p14="http://schemas.microsoft.com/office/powerpoint/2010/main" val="2776414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301" y="408697"/>
            <a:ext cx="7897091" cy="1138773"/>
          </a:xfrm>
          <a:prstGeom prst="rect">
            <a:avLst/>
          </a:prstGeom>
        </p:spPr>
        <p:txBody>
          <a:bodyPr wrap="square">
            <a:spAutoFit/>
          </a:bodyPr>
          <a:lstStyle/>
          <a:p>
            <a:pPr algn="ctr"/>
            <a:r>
              <a:rPr lang="en-GB" sz="3400" b="1" dirty="0" smtClean="0">
                <a:latin typeface="Calibri Light" panose="020F0302020204030204" pitchFamily="34" charset="0"/>
              </a:rPr>
              <a:t>Our Gospel Values</a:t>
            </a:r>
            <a:br>
              <a:rPr lang="en-GB" sz="3400" b="1" dirty="0" smtClean="0">
                <a:latin typeface="Calibri Light" panose="020F0302020204030204" pitchFamily="34" charset="0"/>
              </a:rPr>
            </a:br>
            <a:endParaRPr lang="en-GB" sz="3400" dirty="0">
              <a:latin typeface="Calibri Light" panose="020F03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sp>
        <p:nvSpPr>
          <p:cNvPr id="7" name="Rectangle 6"/>
          <p:cNvSpPr/>
          <p:nvPr/>
        </p:nvSpPr>
        <p:spPr>
          <a:xfrm>
            <a:off x="3554489" y="1703150"/>
            <a:ext cx="4506817" cy="1754326"/>
          </a:xfrm>
          <a:prstGeom prst="rect">
            <a:avLst/>
          </a:prstGeom>
        </p:spPr>
        <p:txBody>
          <a:bodyPr wrap="square">
            <a:spAutoFit/>
          </a:bodyPr>
          <a:lstStyle/>
          <a:p>
            <a:pPr lvl="0" defTabSz="914400" eaLnBrk="0" fontAlgn="base" hangingPunct="0">
              <a:spcBef>
                <a:spcPct val="0"/>
              </a:spcBef>
              <a:spcAft>
                <a:spcPct val="0"/>
              </a:spcAft>
            </a:pPr>
            <a:r>
              <a:rPr lang="en-US" altLang="en-US" b="1" dirty="0" smtClean="0">
                <a:latin typeface="Calibri Light" panose="020F0302020204030204" pitchFamily="34" charset="0"/>
                <a:cs typeface="Calibri Light" panose="020F0302020204030204" pitchFamily="34" charset="0"/>
              </a:rPr>
              <a:t>Our Gospel Values are important to the Catholic </a:t>
            </a:r>
            <a:r>
              <a:rPr lang="en-US" altLang="en-US" b="1" dirty="0">
                <a:latin typeface="Calibri Light" panose="020F0302020204030204" pitchFamily="34" charset="0"/>
                <a:cs typeface="Calibri Light" panose="020F0302020204030204" pitchFamily="34" charset="0"/>
              </a:rPr>
              <a:t>L</a:t>
            </a:r>
            <a:r>
              <a:rPr lang="en-US" altLang="en-US" b="1" dirty="0" smtClean="0">
                <a:latin typeface="Calibri Light" panose="020F0302020204030204" pitchFamily="34" charset="0"/>
                <a:cs typeface="Calibri Light" panose="020F0302020204030204" pitchFamily="34" charset="0"/>
              </a:rPr>
              <a:t>ife of our school.</a:t>
            </a:r>
          </a:p>
          <a:p>
            <a:pPr lvl="0" defTabSz="914400" eaLnBrk="0" fontAlgn="base" hangingPunct="0">
              <a:spcBef>
                <a:spcPct val="0"/>
              </a:spcBef>
              <a:spcAft>
                <a:spcPct val="0"/>
              </a:spcAft>
            </a:pPr>
            <a:r>
              <a:rPr lang="en-US" altLang="en-US" b="1" dirty="0" smtClean="0">
                <a:latin typeface="Calibri Light" panose="020F0302020204030204" pitchFamily="34" charset="0"/>
                <a:cs typeface="Calibri Light" panose="020F0302020204030204" pitchFamily="34" charset="0"/>
              </a:rPr>
              <a:t>They are the qualities that underpin the way we approach our life at school.</a:t>
            </a:r>
          </a:p>
          <a:p>
            <a:pPr lvl="0" defTabSz="914400" eaLnBrk="0" fontAlgn="base" hangingPunct="0">
              <a:spcBef>
                <a:spcPct val="0"/>
              </a:spcBef>
              <a:spcAft>
                <a:spcPct val="0"/>
              </a:spcAft>
            </a:pPr>
            <a:r>
              <a:rPr lang="en-US" altLang="en-US" b="1" dirty="0" smtClean="0">
                <a:latin typeface="Calibri Light" panose="020F0302020204030204" pitchFamily="34" charset="0"/>
                <a:cs typeface="Calibri Light" panose="020F0302020204030204" pitchFamily="34" charset="0"/>
              </a:rPr>
              <a:t>Here are our Gospel Values displayed on our school certificates.</a:t>
            </a:r>
            <a:endParaRPr lang="en-GB" altLang="en-US" b="1" dirty="0">
              <a:latin typeface="Calibri Light" panose="020F0302020204030204" pitchFamily="34" charset="0"/>
              <a:cs typeface="Calibri Light" panose="020F0302020204030204" pitchFamily="34" charset="0"/>
            </a:endParaRPr>
          </a:p>
        </p:txBody>
      </p:sp>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l="33974" t="11118" r="34135" b="11345"/>
          <a:stretch>
            <a:fillRect/>
          </a:stretch>
        </p:blipFill>
        <p:spPr bwMode="auto">
          <a:xfrm>
            <a:off x="44207" y="1743759"/>
            <a:ext cx="1739900" cy="23780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4"/>
          <p:cNvPicPr>
            <a:picLocks noChangeAspect="1" noChangeArrowheads="1"/>
          </p:cNvPicPr>
          <p:nvPr/>
        </p:nvPicPr>
        <p:blipFill>
          <a:blip r:embed="rId5">
            <a:extLst>
              <a:ext uri="{28A0092B-C50C-407E-A947-70E740481C1C}">
                <a14:useLocalDpi xmlns:a14="http://schemas.microsoft.com/office/drawing/2010/main" val="0"/>
              </a:ext>
            </a:extLst>
          </a:blip>
          <a:srcRect l="33813" t="10547" r="33974" b="10776"/>
          <a:stretch>
            <a:fillRect/>
          </a:stretch>
        </p:blipFill>
        <p:spPr bwMode="auto">
          <a:xfrm>
            <a:off x="1846485" y="1710628"/>
            <a:ext cx="1781175" cy="24447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10"/>
          <p:cNvPicPr>
            <a:picLocks noChangeAspect="1" noChangeArrowheads="1"/>
          </p:cNvPicPr>
          <p:nvPr/>
        </p:nvPicPr>
        <p:blipFill>
          <a:blip r:embed="rId6">
            <a:extLst>
              <a:ext uri="{28A0092B-C50C-407E-A947-70E740481C1C}">
                <a14:useLocalDpi xmlns:a14="http://schemas.microsoft.com/office/drawing/2010/main" val="0"/>
              </a:ext>
            </a:extLst>
          </a:blip>
          <a:srcRect l="33974" t="10832" r="34135" b="10776"/>
          <a:stretch>
            <a:fillRect/>
          </a:stretch>
        </p:blipFill>
        <p:spPr bwMode="auto">
          <a:xfrm>
            <a:off x="1856010" y="4314455"/>
            <a:ext cx="1771650" cy="2446337"/>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34134" t="10832" r="33975" b="11916"/>
          <a:stretch>
            <a:fillRect/>
          </a:stretch>
        </p:blipFill>
        <p:spPr bwMode="auto">
          <a:xfrm>
            <a:off x="10280200" y="1683434"/>
            <a:ext cx="17907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l="33974" t="9978" r="34135" b="10776"/>
          <a:stretch>
            <a:fillRect/>
          </a:stretch>
        </p:blipFill>
        <p:spPr bwMode="auto">
          <a:xfrm>
            <a:off x="8287008" y="4290645"/>
            <a:ext cx="1767489" cy="24725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34134" t="10547" r="33975" b="10490"/>
          <a:stretch>
            <a:fillRect/>
          </a:stretch>
        </p:blipFill>
        <p:spPr bwMode="auto">
          <a:xfrm>
            <a:off x="8287009" y="1694713"/>
            <a:ext cx="1767488" cy="2450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rotWithShape="1">
          <a:blip r:embed="rId10" cstate="print">
            <a:extLst>
              <a:ext uri="{28A0092B-C50C-407E-A947-70E740481C1C}">
                <a14:useLocalDpi xmlns:a14="http://schemas.microsoft.com/office/drawing/2010/main" val="0"/>
              </a:ext>
            </a:extLst>
          </a:blip>
          <a:srcRect l="34201" t="9886" r="34163" b="11027"/>
          <a:stretch/>
        </p:blipFill>
        <p:spPr bwMode="auto">
          <a:xfrm>
            <a:off x="32616" y="4290646"/>
            <a:ext cx="1739900" cy="2470146"/>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11" cstate="print">
            <a:extLst>
              <a:ext uri="{28A0092B-C50C-407E-A947-70E740481C1C}">
                <a14:useLocalDpi xmlns:a14="http://schemas.microsoft.com/office/drawing/2010/main" val="0"/>
              </a:ext>
            </a:extLst>
          </a:blip>
          <a:srcRect l="33560" t="9886" r="33735" b="11027"/>
          <a:stretch/>
        </p:blipFill>
        <p:spPr bwMode="auto">
          <a:xfrm>
            <a:off x="10280200" y="4290646"/>
            <a:ext cx="1790700" cy="2470146"/>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3554489" y="4515479"/>
            <a:ext cx="4598716" cy="2308324"/>
          </a:xfrm>
          <a:prstGeom prst="rect">
            <a:avLst/>
          </a:prstGeom>
        </p:spPr>
        <p:txBody>
          <a:bodyPr wrap="square">
            <a:spAutoFit/>
          </a:bodyPr>
          <a:lstStyle/>
          <a:p>
            <a:pPr lvl="0" defTabSz="914400" eaLnBrk="0" fontAlgn="base" hangingPunct="0">
              <a:spcBef>
                <a:spcPct val="0"/>
              </a:spcBef>
              <a:spcAft>
                <a:spcPct val="0"/>
              </a:spcAft>
            </a:pPr>
            <a:r>
              <a:rPr lang="en-GB" b="1" dirty="0">
                <a:latin typeface="Calibri Light" panose="020F0302020204030204" pitchFamily="34" charset="0"/>
                <a:cs typeface="Calibri Light" panose="020F0302020204030204" pitchFamily="34" charset="0"/>
              </a:rPr>
              <a:t>We start each week with a whole school Liturgy and during this worship time, focus on a gospel value to incorporate into our learning during that week. The children who demonstrate the gospel values are awarded Gospel Value certificates every two weeks and their achievements in relation to the values are rewarded in Celebration assembly.</a:t>
            </a:r>
            <a:endParaRPr lang="en-GB" altLang="en-US" b="1" dirty="0">
              <a:latin typeface="Calibri Light" panose="020F0302020204030204" pitchFamily="34" charset="0"/>
              <a:cs typeface="Calibri Light" panose="020F0302020204030204" pitchFamily="34" charset="0"/>
            </a:endParaRPr>
          </a:p>
        </p:txBody>
      </p:sp>
      <p:pic>
        <p:nvPicPr>
          <p:cNvPr id="20" name="Picture 5" descr="gold_christian_cross_svg"/>
          <p:cNvPicPr>
            <a:picLocks noChangeAspect="1" noChangeArrowheads="1"/>
          </p:cNvPicPr>
          <p:nvPr/>
        </p:nvPicPr>
        <p:blipFill>
          <a:blip r:embed="rId12"/>
          <a:srcRect/>
          <a:stretch>
            <a:fillRect/>
          </a:stretch>
        </p:blipFill>
        <p:spPr bwMode="auto">
          <a:xfrm>
            <a:off x="5145451" y="3028879"/>
            <a:ext cx="1425832" cy="1619376"/>
          </a:xfrm>
          <a:prstGeom prst="rect">
            <a:avLst/>
          </a:prstGeom>
          <a:noFill/>
        </p:spPr>
      </p:pic>
    </p:spTree>
    <p:extLst>
      <p:ext uri="{BB962C8B-B14F-4D97-AF65-F5344CB8AC3E}">
        <p14:creationId xmlns:p14="http://schemas.microsoft.com/office/powerpoint/2010/main" val="2576189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402401"/>
            <a:ext cx="7897091" cy="1138773"/>
          </a:xfrm>
          <a:prstGeom prst="rect">
            <a:avLst/>
          </a:prstGeom>
        </p:spPr>
        <p:txBody>
          <a:bodyPr wrap="square">
            <a:spAutoFit/>
          </a:bodyPr>
          <a:lstStyle/>
          <a:p>
            <a:pPr algn="ctr"/>
            <a:r>
              <a:rPr lang="en-GB" sz="3400" b="1" dirty="0" smtClean="0">
                <a:latin typeface="Calibri Light" panose="020F0302020204030204" pitchFamily="34" charset="0"/>
              </a:rPr>
              <a:t>Laudato Si’ – On Care for our Common Home</a:t>
            </a:r>
            <a:br>
              <a:rPr lang="en-GB" sz="3400" b="1" dirty="0" smtClean="0">
                <a:latin typeface="Calibri Light" panose="020F0302020204030204" pitchFamily="34" charset="0"/>
              </a:rPr>
            </a:br>
            <a:endParaRPr lang="en-GB" sz="3400" dirty="0">
              <a:latin typeface="Calibri Light" panose="020F0302020204030204" pitchFamily="34" charset="0"/>
            </a:endParaRPr>
          </a:p>
        </p:txBody>
      </p:sp>
      <p:sp>
        <p:nvSpPr>
          <p:cNvPr id="5" name="Rectangle 2"/>
          <p:cNvSpPr>
            <a:spLocks noChangeArrowheads="1"/>
          </p:cNvSpPr>
          <p:nvPr/>
        </p:nvSpPr>
        <p:spPr bwMode="auto">
          <a:xfrm>
            <a:off x="4009714" y="1550074"/>
            <a:ext cx="12440688" cy="48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4097" name="Picture 1" descr="Image result for laudato 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74" y="1628954"/>
            <a:ext cx="3080825" cy="43665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179299" y="1877137"/>
            <a:ext cx="889616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1"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rPr>
              <a:t>Laudato Si-On Care for the Common Home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1"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rPr>
              <a:t>An Encyclical Letter from Pope Francis</a:t>
            </a:r>
            <a:r>
              <a:rPr kumimoji="0" lang="en-GB" altLang="en-US" b="1" i="1" strike="noStrike" cap="none" normalizeH="0" dirty="0" smtClean="0">
                <a:ln>
                  <a:noFill/>
                </a:ln>
                <a:effectLst/>
                <a:latin typeface="Calibri Light" panose="020F0302020204030204" pitchFamily="34" charset="0"/>
                <a:ea typeface="Calibri" panose="020F0502020204030204" pitchFamily="34" charset="0"/>
                <a:cs typeface="Calibri Light" panose="020F0302020204030204" pitchFamily="34" charset="0"/>
              </a:rPr>
              <a:t> </a:t>
            </a:r>
            <a:r>
              <a:rPr kumimoji="0" lang="en-GB" altLang="en-US" b="1" i="1"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rPr>
              <a:t>on Care for our World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1" u="sng"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rPr>
              <a:t>We find opportunities through our topic teaching and through explicit RE lessons, to learn about, explore and discuss ways to care for one another and how we as caretakers of our world can learn to care for the environment. The children are encouraged to be mindful of the way they use resources responsibly and are careful in the way they consider energy use both at school and in their own homes.</a:t>
            </a:r>
          </a:p>
          <a:p>
            <a:pPr marR="0" lvl="0" algn="l" defTabSz="914400" rtl="0" eaLnBrk="0" fontAlgn="base" latinLnBrk="0" hangingPunct="0">
              <a:lnSpc>
                <a:spcPct val="100000"/>
              </a:lnSpc>
              <a:spcBef>
                <a:spcPct val="0"/>
              </a:spcBef>
              <a:spcAft>
                <a:spcPct val="0"/>
              </a:spcAft>
              <a:buClrTx/>
              <a:buSzTx/>
              <a:tabLst/>
            </a:pPr>
            <a:endParaRPr kumimoji="0" lang="en-GB" altLang="en-US" b="1" i="0" u="none" strike="noStrike" cap="none" normalizeH="0" baseline="0" dirty="0" smtClean="0">
              <a:ln>
                <a:noFill/>
              </a:ln>
              <a:effectLst/>
              <a:latin typeface="Calibri Light" panose="020F0302020204030204" pitchFamily="34" charset="0"/>
              <a:cs typeface="Calibri Light" panose="020F03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b="1" i="0" u="none" strike="noStrike" cap="none" normalizeH="0" baseline="0" dirty="0" smtClean="0">
                <a:ln>
                  <a:noFill/>
                </a:ln>
                <a:effectLst/>
                <a:latin typeface="Calibri Light" panose="020F0302020204030204" pitchFamily="34" charset="0"/>
                <a:ea typeface="Calibri" panose="020F0502020204030204" pitchFamily="34" charset="0"/>
                <a:cs typeface="Calibri Light" panose="020F0302020204030204" pitchFamily="34" charset="0"/>
              </a:rPr>
              <a:t>Our curriculum is designed to allow children from Reception to Year 6 to consider how we all have a responsibility to care for our home, our planet, our common home.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smtClean="0">
              <a:ln>
                <a:noFill/>
              </a:ln>
              <a:solidFill>
                <a:srgbClr val="002060"/>
              </a:solidFill>
              <a:effectLst/>
              <a:latin typeface="Calibri Light" panose="020F0302020204030204" pitchFamily="34" charset="0"/>
              <a:cs typeface="Calibri Light" panose="020F0302020204030204" pitchFamily="34" charset="0"/>
            </a:endParaRPr>
          </a:p>
        </p:txBody>
      </p:sp>
      <p:pic>
        <p:nvPicPr>
          <p:cNvPr id="8" name="Picture 7" descr="Logo small colour"/>
          <p:cNvPicPr/>
          <p:nvPr/>
        </p:nvPicPr>
        <p:blipFill>
          <a:blip r:embed="rId3"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9" name="Picture 8" descr="CAST logo small - FMS"/>
          <p:cNvPicPr/>
          <p:nvPr/>
        </p:nvPicPr>
        <p:blipFill>
          <a:blip r:embed="rId4">
            <a:extLst>
              <a:ext uri="{28A0092B-C50C-407E-A947-70E740481C1C}">
                <a14:useLocalDpi xmlns:a14="http://schemas.microsoft.com/office/drawing/2010/main" val="0"/>
              </a:ext>
            </a:extLst>
          </a:blip>
          <a:srcRect/>
          <a:stretch>
            <a:fillRect/>
          </a:stretch>
        </p:blipFill>
        <p:spPr bwMode="auto">
          <a:xfrm>
            <a:off x="9621982" y="0"/>
            <a:ext cx="2570018" cy="1496291"/>
          </a:xfrm>
          <a:prstGeom prst="rect">
            <a:avLst/>
          </a:prstGeom>
          <a:noFill/>
          <a:ln>
            <a:noFill/>
          </a:ln>
        </p:spPr>
      </p:pic>
      <p:pic>
        <p:nvPicPr>
          <p:cNvPr id="10" name="Picture 5" descr="gold_christian_cross_svg"/>
          <p:cNvPicPr>
            <a:picLocks noChangeAspect="1" noChangeArrowheads="1"/>
          </p:cNvPicPr>
          <p:nvPr/>
        </p:nvPicPr>
        <p:blipFill>
          <a:blip r:embed="rId5"/>
          <a:srcRect/>
          <a:stretch>
            <a:fillRect/>
          </a:stretch>
        </p:blipFill>
        <p:spPr bwMode="auto">
          <a:xfrm>
            <a:off x="3620628" y="5083880"/>
            <a:ext cx="1425832" cy="1619376"/>
          </a:xfrm>
          <a:prstGeom prst="rect">
            <a:avLst/>
          </a:prstGeom>
          <a:noFill/>
        </p:spPr>
      </p:pic>
      <p:pic>
        <p:nvPicPr>
          <p:cNvPr id="4101" name="Picture 5" descr="Laudato si' inspires new communication project - Vatican New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0152" y="5050302"/>
            <a:ext cx="2937715" cy="165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032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502" y="136271"/>
            <a:ext cx="3646472" cy="644434"/>
          </a:xfrm>
        </p:spPr>
        <p:txBody>
          <a:bodyPr>
            <a:normAutofit fontScale="90000"/>
          </a:bodyPr>
          <a:lstStyle/>
          <a:p>
            <a:r>
              <a:rPr lang="en-US" b="1" dirty="0">
                <a:solidFill>
                  <a:schemeClr val="tx1"/>
                </a:solidFill>
                <a:latin typeface="Calibri" panose="020F0502020204030204" pitchFamily="34" charset="0"/>
                <a:cs typeface="Calibri" panose="020F0502020204030204" pitchFamily="34" charset="0"/>
              </a:rPr>
              <a:t>Year </a:t>
            </a:r>
            <a:r>
              <a:rPr lang="en-US" b="1" dirty="0" smtClean="0">
                <a:solidFill>
                  <a:schemeClr val="tx1"/>
                </a:solidFill>
                <a:latin typeface="Calibri" panose="020F0502020204030204" pitchFamily="34" charset="0"/>
                <a:cs typeface="Calibri" panose="020F0502020204030204" pitchFamily="34" charset="0"/>
              </a:rPr>
              <a:t>4 </a:t>
            </a:r>
            <a:r>
              <a:rPr lang="en-US" b="1" dirty="0">
                <a:solidFill>
                  <a:schemeClr val="tx1"/>
                </a:solidFill>
                <a:latin typeface="Calibri" panose="020F0502020204030204" pitchFamily="34" charset="0"/>
                <a:cs typeface="Calibri" panose="020F0502020204030204" pitchFamily="34" charset="0"/>
              </a:rPr>
              <a:t>timetable</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049117708"/>
              </p:ext>
            </p:extLst>
          </p:nvPr>
        </p:nvGraphicFramePr>
        <p:xfrm>
          <a:off x="6194738" y="1524000"/>
          <a:ext cx="5563673"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34684" y="5372866"/>
            <a:ext cx="11799574" cy="707886"/>
          </a:xfrm>
          <a:prstGeom prst="rect">
            <a:avLst/>
          </a:prstGeom>
          <a:noFill/>
        </p:spPr>
        <p:txBody>
          <a:bodyPr wrap="square" rtlCol="0">
            <a:spAutoFit/>
          </a:bodyPr>
          <a:lstStyle/>
          <a:p>
            <a:r>
              <a:rPr lang="en-US" sz="2000" dirty="0" smtClean="0"/>
              <a:t>PE days – Tuesday and Thursday</a:t>
            </a:r>
            <a:endParaRPr lang="en-US" sz="2000" dirty="0"/>
          </a:p>
          <a:p>
            <a:r>
              <a:rPr lang="en-US" sz="2000" dirty="0" smtClean="0"/>
              <a:t>Every Friday, PE kits will be sent home for washing and must be returned on a Monday please</a:t>
            </a:r>
            <a:endParaRPr lang="en-GB" sz="2000" dirty="0"/>
          </a:p>
        </p:txBody>
      </p:sp>
      <p:sp>
        <p:nvSpPr>
          <p:cNvPr id="12" name="Rectangle 11"/>
          <p:cNvSpPr/>
          <p:nvPr/>
        </p:nvSpPr>
        <p:spPr>
          <a:xfrm>
            <a:off x="1784117" y="938496"/>
            <a:ext cx="5739520" cy="461665"/>
          </a:xfrm>
          <a:prstGeom prst="rect">
            <a:avLst/>
          </a:prstGeom>
        </p:spPr>
        <p:txBody>
          <a:bodyPr wrap="none">
            <a:spAutoFit/>
          </a:bodyPr>
          <a:lstStyle/>
          <a:p>
            <a:r>
              <a:rPr lang="en-GB" sz="2400" b="1" dirty="0" smtClean="0">
                <a:latin typeface="Calibri Light" panose="020F0302020204030204" pitchFamily="34" charset="0"/>
              </a:rPr>
              <a:t>The school day starts between 8.40 and 8.55. </a:t>
            </a:r>
          </a:p>
        </p:txBody>
      </p:sp>
      <p:sp>
        <p:nvSpPr>
          <p:cNvPr id="14" name="Rectangle 13"/>
          <p:cNvSpPr/>
          <p:nvPr/>
        </p:nvSpPr>
        <p:spPr>
          <a:xfrm>
            <a:off x="6256966" y="6223882"/>
            <a:ext cx="6004272" cy="461665"/>
          </a:xfrm>
          <a:prstGeom prst="rect">
            <a:avLst/>
          </a:prstGeom>
        </p:spPr>
        <p:txBody>
          <a:bodyPr wrap="none">
            <a:spAutoFit/>
          </a:bodyPr>
          <a:lstStyle/>
          <a:p>
            <a:r>
              <a:rPr lang="en-GB" sz="2400" b="1" dirty="0" smtClean="0">
                <a:latin typeface="Calibri Light" panose="020F0302020204030204" pitchFamily="34" charset="0"/>
              </a:rPr>
              <a:t>The school day finishes between 3 and 3.15pm. </a:t>
            </a:r>
          </a:p>
        </p:txBody>
      </p:sp>
      <p:pic>
        <p:nvPicPr>
          <p:cNvPr id="15" name="Picture 14" descr="Logo small colour"/>
          <p:cNvPicPr/>
          <p:nvPr/>
        </p:nvPicPr>
        <p:blipFill>
          <a:blip r:embed="rId7"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16" name="Picture 15" descr="CAST logo small - FMS"/>
          <p:cNvPicPr/>
          <p:nvPr/>
        </p:nvPicPr>
        <p:blipFill>
          <a:blip r:embed="rId8">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4847" y="1299865"/>
            <a:ext cx="10543564" cy="4169131"/>
          </a:xfrm>
          <a:prstGeom prst="rect">
            <a:avLst/>
          </a:prstGeom>
        </p:spPr>
      </p:pic>
      <p:sp>
        <p:nvSpPr>
          <p:cNvPr id="5" name="TextBox 4"/>
          <p:cNvSpPr txBox="1"/>
          <p:nvPr/>
        </p:nvSpPr>
        <p:spPr>
          <a:xfrm>
            <a:off x="3213463" y="1557952"/>
            <a:ext cx="1502228" cy="200055"/>
          </a:xfrm>
          <a:prstGeom prst="rect">
            <a:avLst/>
          </a:prstGeom>
          <a:solidFill>
            <a:schemeClr val="bg1"/>
          </a:solidFill>
          <a:ln>
            <a:solidFill>
              <a:schemeClr val="bg1"/>
            </a:solidFill>
          </a:ln>
        </p:spPr>
        <p:txBody>
          <a:bodyPr wrap="square" rtlCol="0">
            <a:spAutoFit/>
          </a:bodyPr>
          <a:lstStyle/>
          <a:p>
            <a:endParaRPr lang="en-GB" sz="700" dirty="0"/>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28269" y="113415"/>
            <a:ext cx="3711787" cy="1075509"/>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u="sng" dirty="0" smtClean="0">
                <a:solidFill>
                  <a:schemeClr val="tx1"/>
                </a:solidFill>
                <a:latin typeface="Calibri" panose="020F0502020204030204" pitchFamily="34" charset="0"/>
                <a:cs typeface="Calibri" panose="020F0502020204030204" pitchFamily="34" charset="0"/>
              </a:rPr>
              <a:t>Year 4 Topics</a:t>
            </a:r>
            <a:endParaRPr lang="en-GB" b="1" u="sng" dirty="0">
              <a:solidFill>
                <a:schemeClr val="tx1"/>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78565218"/>
              </p:ext>
            </p:extLst>
          </p:nvPr>
        </p:nvGraphicFramePr>
        <p:xfrm>
          <a:off x="431072" y="1018907"/>
          <a:ext cx="8948060" cy="4872442"/>
        </p:xfrm>
        <a:graphic>
          <a:graphicData uri="http://schemas.openxmlformats.org/drawingml/2006/table">
            <a:tbl>
              <a:tblPr firstRow="1" bandRow="1">
                <a:tableStyleId>{16D9F66E-5EB9-4882-86FB-DCBF35E3C3E4}</a:tableStyleId>
              </a:tblPr>
              <a:tblGrid>
                <a:gridCol w="4474030">
                  <a:extLst>
                    <a:ext uri="{9D8B030D-6E8A-4147-A177-3AD203B41FA5}">
                      <a16:colId xmlns:a16="http://schemas.microsoft.com/office/drawing/2014/main" val="3602931112"/>
                    </a:ext>
                  </a:extLst>
                </a:gridCol>
                <a:gridCol w="4474030">
                  <a:extLst>
                    <a:ext uri="{9D8B030D-6E8A-4147-A177-3AD203B41FA5}">
                      <a16:colId xmlns:a16="http://schemas.microsoft.com/office/drawing/2014/main" val="2564882853"/>
                    </a:ext>
                  </a:extLst>
                </a:gridCol>
              </a:tblGrid>
              <a:tr h="534681">
                <a:tc>
                  <a:txBody>
                    <a:bodyPr/>
                    <a:lstStyle/>
                    <a:p>
                      <a:pPr algn="ctr"/>
                      <a:r>
                        <a:rPr lang="en-US" sz="3200" dirty="0" smtClean="0"/>
                        <a:t>Term</a:t>
                      </a:r>
                      <a:endParaRPr lang="en-GB" sz="3200" dirty="0"/>
                    </a:p>
                  </a:txBody>
                  <a:tcPr/>
                </a:tc>
                <a:tc>
                  <a:txBody>
                    <a:bodyPr/>
                    <a:lstStyle/>
                    <a:p>
                      <a:pPr algn="ctr"/>
                      <a:r>
                        <a:rPr lang="en-US" sz="3200" dirty="0" smtClean="0"/>
                        <a:t>Topic</a:t>
                      </a:r>
                      <a:endParaRPr lang="en-GB" sz="3200" dirty="0"/>
                    </a:p>
                  </a:txBody>
                  <a:tcPr/>
                </a:tc>
                <a:extLst>
                  <a:ext uri="{0D108BD9-81ED-4DB2-BD59-A6C34878D82A}">
                    <a16:rowId xmlns:a16="http://schemas.microsoft.com/office/drawing/2014/main" val="4098413625"/>
                  </a:ext>
                </a:extLst>
              </a:tr>
              <a:tr h="534681">
                <a:tc>
                  <a:txBody>
                    <a:bodyPr/>
                    <a:lstStyle/>
                    <a:p>
                      <a:pPr algn="ctr"/>
                      <a:r>
                        <a:rPr lang="en-US" sz="3200" b="0" dirty="0" smtClean="0"/>
                        <a:t>Autumn 1</a:t>
                      </a:r>
                      <a:endParaRPr lang="en-GB" sz="3200" b="0" dirty="0"/>
                    </a:p>
                  </a:txBody>
                  <a:tcPr/>
                </a:tc>
                <a:tc>
                  <a:txBody>
                    <a:bodyPr/>
                    <a:lstStyle/>
                    <a:p>
                      <a:pPr algn="ctr"/>
                      <a:r>
                        <a:rPr lang="en-US" sz="3200" b="0" dirty="0" smtClean="0"/>
                        <a:t>What’s The Matter?</a:t>
                      </a:r>
                      <a:endParaRPr lang="en-GB" sz="3200" b="0" dirty="0"/>
                    </a:p>
                  </a:txBody>
                  <a:tcPr/>
                </a:tc>
                <a:extLst>
                  <a:ext uri="{0D108BD9-81ED-4DB2-BD59-A6C34878D82A}">
                    <a16:rowId xmlns:a16="http://schemas.microsoft.com/office/drawing/2014/main" val="1080681728"/>
                  </a:ext>
                </a:extLst>
              </a:tr>
              <a:tr h="534681">
                <a:tc>
                  <a:txBody>
                    <a:bodyPr/>
                    <a:lstStyle/>
                    <a:p>
                      <a:pPr algn="ctr"/>
                      <a:r>
                        <a:rPr lang="en-US" sz="3200" b="0" dirty="0" smtClean="0"/>
                        <a:t>Autumn 2</a:t>
                      </a:r>
                      <a:endParaRPr lang="en-GB" sz="3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dk1"/>
                          </a:solidFill>
                          <a:effectLst/>
                          <a:latin typeface="+mn-lt"/>
                          <a:ea typeface="+mn-ea"/>
                          <a:cs typeface="+mn-cs"/>
                        </a:rPr>
                        <a:t>Disgusting</a:t>
                      </a:r>
                      <a:r>
                        <a:rPr lang="en-US" sz="3200" b="0" kern="1200" baseline="0" dirty="0" smtClean="0">
                          <a:solidFill>
                            <a:schemeClr val="dk1"/>
                          </a:solidFill>
                          <a:effectLst/>
                          <a:latin typeface="+mn-lt"/>
                          <a:ea typeface="+mn-ea"/>
                          <a:cs typeface="+mn-cs"/>
                        </a:rPr>
                        <a:t> Digestion</a:t>
                      </a:r>
                      <a:endParaRPr lang="en-GB" sz="3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273640110"/>
                  </a:ext>
                </a:extLst>
              </a:tr>
              <a:tr h="731516">
                <a:tc>
                  <a:txBody>
                    <a:bodyPr/>
                    <a:lstStyle/>
                    <a:p>
                      <a:pPr algn="ctr"/>
                      <a:r>
                        <a:rPr lang="en-US" sz="3200" b="0" dirty="0" smtClean="0"/>
                        <a:t>Spring</a:t>
                      </a:r>
                      <a:r>
                        <a:rPr lang="en-US" sz="3200" b="0" baseline="0" dirty="0" smtClean="0"/>
                        <a:t> 1</a:t>
                      </a:r>
                      <a:endParaRPr lang="en-GB" sz="3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dk1"/>
                          </a:solidFill>
                          <a:effectLst/>
                          <a:latin typeface="+mn-lt"/>
                          <a:ea typeface="+mn-ea"/>
                          <a:cs typeface="+mn-cs"/>
                        </a:rPr>
                        <a:t>Amazing Amazon</a:t>
                      </a:r>
                      <a:endParaRPr lang="en-GB" sz="3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93060823"/>
                  </a:ext>
                </a:extLst>
              </a:tr>
              <a:tr h="757646">
                <a:tc>
                  <a:txBody>
                    <a:bodyPr/>
                    <a:lstStyle/>
                    <a:p>
                      <a:pPr algn="ctr"/>
                      <a:r>
                        <a:rPr lang="en-US" sz="3200" b="0" dirty="0" smtClean="0"/>
                        <a:t>Spring 2</a:t>
                      </a:r>
                      <a:endParaRPr lang="en-GB" sz="3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dk1"/>
                          </a:solidFill>
                          <a:effectLst/>
                          <a:latin typeface="+mn-lt"/>
                          <a:ea typeface="+mn-ea"/>
                          <a:cs typeface="+mn-cs"/>
                        </a:rPr>
                        <a:t>Extreme</a:t>
                      </a:r>
                      <a:r>
                        <a:rPr lang="en-US" sz="3200" b="0" kern="1200" baseline="0" dirty="0" smtClean="0">
                          <a:solidFill>
                            <a:schemeClr val="dk1"/>
                          </a:solidFill>
                          <a:effectLst/>
                          <a:latin typeface="+mn-lt"/>
                          <a:ea typeface="+mn-ea"/>
                          <a:cs typeface="+mn-cs"/>
                        </a:rPr>
                        <a:t> Environments</a:t>
                      </a:r>
                      <a:endParaRPr lang="en-GB" sz="3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933019969"/>
                  </a:ext>
                </a:extLst>
              </a:tr>
              <a:tr h="534681">
                <a:tc>
                  <a:txBody>
                    <a:bodyPr/>
                    <a:lstStyle/>
                    <a:p>
                      <a:pPr algn="ctr"/>
                      <a:r>
                        <a:rPr lang="en-US" sz="3200" b="0" dirty="0" smtClean="0"/>
                        <a:t>Summer 1</a:t>
                      </a:r>
                      <a:endParaRPr lang="en-GB" sz="3200" b="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dk1"/>
                          </a:solidFill>
                          <a:effectLst/>
                          <a:latin typeface="+mn-lt"/>
                          <a:ea typeface="+mn-ea"/>
                          <a:cs typeface="+mn-cs"/>
                        </a:rPr>
                        <a:t>Rotten Romans</a:t>
                      </a:r>
                      <a:endParaRPr lang="en-GB" sz="3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707917320"/>
                  </a:ext>
                </a:extLst>
              </a:tr>
              <a:tr h="844731">
                <a:tc>
                  <a:txBody>
                    <a:bodyPr/>
                    <a:lstStyle/>
                    <a:p>
                      <a:pPr algn="ctr"/>
                      <a:r>
                        <a:rPr lang="en-US" sz="3200" b="0" dirty="0" smtClean="0"/>
                        <a:t>Summer 2</a:t>
                      </a:r>
                      <a:endParaRPr lang="en-GB" sz="3200" b="0" dirty="0"/>
                    </a:p>
                  </a:txBody>
                  <a:tcPr/>
                </a:tc>
                <a:tc>
                  <a:txBody>
                    <a:bodyPr/>
                    <a:lstStyle/>
                    <a:p>
                      <a:pPr algn="ctr"/>
                      <a:r>
                        <a:rPr lang="en-US" sz="3200" b="0" dirty="0" smtClean="0"/>
                        <a:t>Mummies,</a:t>
                      </a:r>
                      <a:r>
                        <a:rPr lang="en-US" sz="3200" b="0" baseline="0" dirty="0" smtClean="0"/>
                        <a:t> Mystery and Magic</a:t>
                      </a:r>
                      <a:endParaRPr lang="en-GB" sz="3200" b="0" dirty="0"/>
                    </a:p>
                  </a:txBody>
                  <a:tcPr/>
                </a:tc>
                <a:extLst>
                  <a:ext uri="{0D108BD9-81ED-4DB2-BD59-A6C34878D82A}">
                    <a16:rowId xmlns:a16="http://schemas.microsoft.com/office/drawing/2014/main" val="1526955574"/>
                  </a:ext>
                </a:extLst>
              </a:tr>
            </a:tbl>
          </a:graphicData>
        </a:graphic>
      </p:graphicFrame>
      <p:pic>
        <p:nvPicPr>
          <p:cNvPr id="6" name="Picture 5"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7" name="Picture 6"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spTree>
    <p:extLst>
      <p:ext uri="{BB962C8B-B14F-4D97-AF65-F5344CB8AC3E}">
        <p14:creationId xmlns:p14="http://schemas.microsoft.com/office/powerpoint/2010/main" val="2064648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312" y="0"/>
            <a:ext cx="7516139" cy="1320800"/>
          </a:xfrm>
        </p:spPr>
        <p:txBody>
          <a:bodyPr>
            <a:normAutofit/>
          </a:bodyPr>
          <a:lstStyle/>
          <a:p>
            <a:r>
              <a:rPr lang="en-US" sz="3200" b="1" dirty="0" smtClean="0">
                <a:solidFill>
                  <a:schemeClr val="tx1"/>
                </a:solidFill>
                <a:latin typeface="Calibri" panose="020F0502020204030204" pitchFamily="34" charset="0"/>
                <a:cs typeface="Calibri" panose="020F0502020204030204" pitchFamily="34" charset="0"/>
              </a:rPr>
              <a:t>Parents in Partnership and Home learning</a:t>
            </a:r>
            <a:endParaRPr lang="en-US" sz="3200" b="1" dirty="0">
              <a:solidFill>
                <a:schemeClr val="tx1"/>
              </a:solidFill>
              <a:latin typeface="Calibri" panose="020F0502020204030204" pitchFamily="34" charset="0"/>
              <a:cs typeface="Calibri" panose="020F0502020204030204" pitchFamily="34" charset="0"/>
            </a:endParaRPr>
          </a:p>
        </p:txBody>
      </p:sp>
      <p:sp>
        <p:nvSpPr>
          <p:cNvPr id="3" name="TextBox 2"/>
          <p:cNvSpPr txBox="1"/>
          <p:nvPr/>
        </p:nvSpPr>
        <p:spPr>
          <a:xfrm>
            <a:off x="0" y="2072093"/>
            <a:ext cx="12027877" cy="4708981"/>
          </a:xfrm>
          <a:prstGeom prst="rect">
            <a:avLst/>
          </a:prstGeom>
          <a:noFill/>
        </p:spPr>
        <p:txBody>
          <a:bodyPr wrap="square" rtlCol="0">
            <a:spAutoFit/>
          </a:bodyPr>
          <a:lstStyle/>
          <a:p>
            <a:pPr marL="457200" indent="-4572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PIPs and home learning </a:t>
            </a:r>
            <a:r>
              <a:rPr lang="en-GB" sz="2400" dirty="0">
                <a:latin typeface="Calibri" panose="020F0502020204030204" pitchFamily="34" charset="0"/>
                <a:cs typeface="Calibri" panose="020F0502020204030204" pitchFamily="34" charset="0"/>
              </a:rPr>
              <a:t>will be </a:t>
            </a:r>
            <a:r>
              <a:rPr lang="en-GB" sz="2400" dirty="0" smtClean="0">
                <a:latin typeface="Calibri" panose="020F0502020204030204" pitchFamily="34" charset="0"/>
                <a:cs typeface="Calibri" panose="020F0502020204030204" pitchFamily="34" charset="0"/>
              </a:rPr>
              <a:t>available on the school website, in the new Year 4 tab at the top of the homepage, on </a:t>
            </a:r>
            <a:r>
              <a:rPr lang="en-GB" sz="2400" dirty="0">
                <a:latin typeface="Calibri" panose="020F0502020204030204" pitchFamily="34" charset="0"/>
                <a:cs typeface="Calibri" panose="020F0502020204030204" pitchFamily="34" charset="0"/>
              </a:rPr>
              <a:t>a Friday and </a:t>
            </a:r>
            <a:r>
              <a:rPr lang="en-GB" sz="2400" dirty="0" smtClean="0">
                <a:latin typeface="Calibri" panose="020F0502020204030204" pitchFamily="34" charset="0"/>
                <a:cs typeface="Calibri" panose="020F0502020204030204" pitchFamily="34" charset="0"/>
              </a:rPr>
              <a:t>homework is expected </a:t>
            </a:r>
            <a:r>
              <a:rPr lang="en-GB" sz="2400" dirty="0">
                <a:latin typeface="Calibri" panose="020F0502020204030204" pitchFamily="34" charset="0"/>
                <a:cs typeface="Calibri" panose="020F0502020204030204" pitchFamily="34" charset="0"/>
              </a:rPr>
              <a:t>to be back </a:t>
            </a:r>
            <a:r>
              <a:rPr lang="en-GB" sz="2400" dirty="0" smtClean="0">
                <a:latin typeface="Calibri" panose="020F0502020204030204" pitchFamily="34" charset="0"/>
                <a:cs typeface="Calibri" panose="020F0502020204030204" pitchFamily="34" charset="0"/>
              </a:rPr>
              <a:t>by </a:t>
            </a:r>
            <a:r>
              <a:rPr lang="en-GB" sz="2400" dirty="0">
                <a:latin typeface="Calibri" panose="020F0502020204030204" pitchFamily="34" charset="0"/>
                <a:cs typeface="Calibri" panose="020F0502020204030204" pitchFamily="34" charset="0"/>
              </a:rPr>
              <a:t>the </a:t>
            </a:r>
            <a:r>
              <a:rPr lang="en-GB" sz="2400" dirty="0" smtClean="0">
                <a:latin typeface="Calibri" panose="020F0502020204030204" pitchFamily="34" charset="0"/>
                <a:cs typeface="Calibri" panose="020F0502020204030204" pitchFamily="34" charset="0"/>
              </a:rPr>
              <a:t>following Wednesday.</a:t>
            </a:r>
          </a:p>
          <a:p>
            <a:endParaRPr lang="en-GB" sz="24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Home Learning English and </a:t>
            </a:r>
            <a:r>
              <a:rPr lang="en-US" sz="2400" dirty="0" err="1" smtClean="0">
                <a:latin typeface="Calibri" panose="020F0502020204030204" pitchFamily="34" charset="0"/>
                <a:cs typeface="Calibri" panose="020F0502020204030204" pitchFamily="34" charset="0"/>
              </a:rPr>
              <a:t>Maths</a:t>
            </a:r>
            <a:r>
              <a:rPr lang="en-US" sz="2400" dirty="0" smtClean="0">
                <a:latin typeface="Calibri" panose="020F0502020204030204" pitchFamily="34" charset="0"/>
                <a:cs typeface="Calibri" panose="020F0502020204030204" pitchFamily="34" charset="0"/>
              </a:rPr>
              <a:t> tasks will be set using an online platform called IXL.</a:t>
            </a:r>
          </a:p>
          <a:p>
            <a:endParaRPr lang="en-US" sz="24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Spellings will be included within the PIP letter.</a:t>
            </a:r>
          </a:p>
          <a:p>
            <a:endParaRPr lang="en-US" sz="2400" dirty="0" smtClean="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Reading expectations – we aim for all children  to be reading with an adult at least 3 times a week.</a:t>
            </a: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endParaRPr lang="en-GB" sz="3200" dirty="0">
              <a:latin typeface="Calibri" panose="020F0502020204030204" pitchFamily="34" charset="0"/>
              <a:cs typeface="Calibri" panose="020F0502020204030204" pitchFamily="34" charset="0"/>
            </a:endParaRPr>
          </a:p>
        </p:txBody>
      </p:sp>
      <p:pic>
        <p:nvPicPr>
          <p:cNvPr id="6" name="Picture 5"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7" name="Picture 6"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pic>
        <p:nvPicPr>
          <p:cNvPr id="4" name="Picture 3"/>
          <p:cNvPicPr>
            <a:picLocks noChangeAspect="1"/>
          </p:cNvPicPr>
          <p:nvPr/>
        </p:nvPicPr>
        <p:blipFill>
          <a:blip r:embed="rId4"/>
          <a:stretch>
            <a:fillRect/>
          </a:stretch>
        </p:blipFill>
        <p:spPr>
          <a:xfrm>
            <a:off x="9653451" y="5558789"/>
            <a:ext cx="2271399" cy="1064079"/>
          </a:xfrm>
          <a:prstGeom prst="rect">
            <a:avLst/>
          </a:prstGeom>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709" y="0"/>
            <a:ext cx="9231393" cy="1320800"/>
          </a:xfrm>
        </p:spPr>
        <p:txBody>
          <a:bodyPr>
            <a:normAutofit/>
          </a:bodyPr>
          <a:lstStyle/>
          <a:p>
            <a:r>
              <a:rPr lang="en-US" sz="4400" b="1" dirty="0" smtClean="0">
                <a:solidFill>
                  <a:schemeClr val="tx1"/>
                </a:solidFill>
                <a:latin typeface="Calibri" panose="020F0502020204030204" pitchFamily="34" charset="0"/>
                <a:cs typeface="Calibri" panose="020F0502020204030204" pitchFamily="34" charset="0"/>
              </a:rPr>
              <a:t>Reading at Home</a:t>
            </a:r>
            <a:endParaRPr lang="en-US" sz="4400" b="1" dirty="0">
              <a:solidFill>
                <a:schemeClr val="tx1"/>
              </a:solidFill>
              <a:latin typeface="Calibri" panose="020F0502020204030204" pitchFamily="34" charset="0"/>
              <a:cs typeface="Calibri" panose="020F0502020204030204" pitchFamily="34" charset="0"/>
            </a:endParaRPr>
          </a:p>
        </p:txBody>
      </p:sp>
      <p:sp>
        <p:nvSpPr>
          <p:cNvPr id="3" name="TextBox 2"/>
          <p:cNvSpPr txBox="1"/>
          <p:nvPr/>
        </p:nvSpPr>
        <p:spPr>
          <a:xfrm>
            <a:off x="56331" y="1712685"/>
            <a:ext cx="12084148" cy="4708981"/>
          </a:xfrm>
          <a:prstGeom prst="rect">
            <a:avLst/>
          </a:prstGeom>
          <a:noFill/>
        </p:spPr>
        <p:txBody>
          <a:bodyPr wrap="square" rtlCol="0">
            <a:spAutoFit/>
          </a:bodyPr>
          <a:lstStyle/>
          <a:p>
            <a:r>
              <a:rPr lang="en-GB" sz="2000" dirty="0"/>
              <a:t>At St Augustine’s we know that the development </a:t>
            </a:r>
            <a:r>
              <a:rPr lang="en-GB" sz="2000" dirty="0" smtClean="0"/>
              <a:t>of </a:t>
            </a:r>
            <a:r>
              <a:rPr lang="en-GB" sz="2000" dirty="0"/>
              <a:t>reading and writing skills are of paramount importance </a:t>
            </a:r>
            <a:r>
              <a:rPr lang="en-GB" sz="2000" dirty="0" smtClean="0"/>
              <a:t>and can impact </a:t>
            </a:r>
            <a:r>
              <a:rPr lang="en-GB" sz="2000" dirty="0"/>
              <a:t>children’s progress in reading and writing for the rest of their lives. </a:t>
            </a:r>
            <a:endParaRPr lang="en-GB" sz="2000" dirty="0" smtClean="0"/>
          </a:p>
          <a:p>
            <a:endParaRPr lang="en-GB" sz="2000" dirty="0"/>
          </a:p>
          <a:p>
            <a:r>
              <a:rPr lang="en-GB" sz="2000" dirty="0" smtClean="0"/>
              <a:t>From the 11</a:t>
            </a:r>
            <a:r>
              <a:rPr lang="en-GB" sz="2000" baseline="30000" dirty="0" smtClean="0"/>
              <a:t>th</a:t>
            </a:r>
            <a:r>
              <a:rPr lang="en-GB" sz="2000" dirty="0" smtClean="0"/>
              <a:t> September, children </a:t>
            </a:r>
            <a:r>
              <a:rPr lang="en-GB" sz="2000" dirty="0"/>
              <a:t>will be given a </a:t>
            </a:r>
            <a:r>
              <a:rPr lang="en-GB" sz="2000" dirty="0" smtClean="0"/>
              <a:t>home </a:t>
            </a:r>
            <a:r>
              <a:rPr lang="en-GB" sz="2000" dirty="0"/>
              <a:t>reading </a:t>
            </a:r>
            <a:r>
              <a:rPr lang="en-GB" sz="2000" dirty="0" smtClean="0"/>
              <a:t>record. </a:t>
            </a:r>
            <a:r>
              <a:rPr lang="en-GB" sz="2000" dirty="0"/>
              <a:t>On the front cover will be your child’s name and the day of the week that their books will be changed. </a:t>
            </a:r>
            <a:endParaRPr lang="en-GB" sz="2000" dirty="0" smtClean="0"/>
          </a:p>
          <a:p>
            <a:endParaRPr lang="en-US" sz="2000" dirty="0"/>
          </a:p>
          <a:p>
            <a:r>
              <a:rPr lang="en-US" sz="2000" dirty="0" smtClean="0"/>
              <a:t>Your child will need to hand their book in to the box at the back of the classroom on their dedicated day. The books that they return will then be ‘held’ for 72 hours before being put back in the reading book collection.</a:t>
            </a:r>
          </a:p>
          <a:p>
            <a:endParaRPr lang="en-US" sz="2000" dirty="0"/>
          </a:p>
          <a:p>
            <a:r>
              <a:rPr lang="en-US" sz="2000" dirty="0" smtClean="0"/>
              <a:t>The reading that your child does at home will impact their writing skills and </a:t>
            </a:r>
          </a:p>
          <a:p>
            <a:r>
              <a:rPr lang="en-US" sz="2000" dirty="0"/>
              <a:t>h</a:t>
            </a:r>
            <a:r>
              <a:rPr lang="en-US" sz="2000" dirty="0" smtClean="0"/>
              <a:t>elp them to see the world with leaving the safety of their homes.</a:t>
            </a:r>
            <a:endParaRPr lang="en-GB" sz="2000" dirty="0" smtClean="0"/>
          </a:p>
          <a:p>
            <a:endParaRPr lang="en-GB" sz="2000" dirty="0"/>
          </a:p>
          <a:p>
            <a:pPr lvl="0"/>
            <a:endParaRPr lang="en-US" sz="2000" dirty="0" smtClean="0"/>
          </a:p>
          <a:p>
            <a:pPr lvl="0"/>
            <a:endParaRPr lang="en-US" sz="2000" dirty="0"/>
          </a:p>
          <a:p>
            <a:pPr lvl="0"/>
            <a:endParaRPr lang="en-GB" sz="2000" dirty="0"/>
          </a:p>
        </p:txBody>
      </p:sp>
      <p:pic>
        <p:nvPicPr>
          <p:cNvPr id="4" name="Picture 3"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5" name="Picture 4"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pic>
        <p:nvPicPr>
          <p:cNvPr id="6" name="Picture 5"/>
          <p:cNvPicPr>
            <a:picLocks noChangeAspect="1"/>
          </p:cNvPicPr>
          <p:nvPr/>
        </p:nvPicPr>
        <p:blipFill>
          <a:blip r:embed="rId4"/>
          <a:stretch>
            <a:fillRect/>
          </a:stretch>
        </p:blipFill>
        <p:spPr>
          <a:xfrm>
            <a:off x="8138160" y="4210050"/>
            <a:ext cx="3749040" cy="2459688"/>
          </a:xfrm>
          <a:prstGeom prst="rect">
            <a:avLst/>
          </a:prstGeom>
        </p:spPr>
      </p:pic>
    </p:spTree>
    <p:extLst>
      <p:ext uri="{BB962C8B-B14F-4D97-AF65-F5344CB8AC3E}">
        <p14:creationId xmlns:p14="http://schemas.microsoft.com/office/powerpoint/2010/main" val="2145477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7203" y="1137840"/>
            <a:ext cx="4028383" cy="964842"/>
          </a:xfrm>
        </p:spPr>
        <p:txBody>
          <a:bodyPr>
            <a:normAutofit fontScale="90000"/>
          </a:bodyPr>
          <a:lstStyle/>
          <a:p>
            <a:r>
              <a:rPr lang="en-GB" b="1" dirty="0">
                <a:solidFill>
                  <a:schemeClr val="tx1"/>
                </a:solidFill>
                <a:latin typeface="Calibri" panose="020F0502020204030204" pitchFamily="34" charset="0"/>
                <a:cs typeface="Calibri" panose="020F0502020204030204" pitchFamily="34" charset="0"/>
              </a:rPr>
              <a:t>Rewards</a:t>
            </a:r>
            <a:r>
              <a:rPr lang="en-GB" b="1" dirty="0">
                <a:latin typeface="Calibri" panose="020F0502020204030204" pitchFamily="34" charset="0"/>
                <a:cs typeface="Calibri" panose="020F0502020204030204" pitchFamily="34" charset="0"/>
              </a:rPr>
              <a:t/>
            </a:r>
            <a:br>
              <a:rPr lang="en-GB" b="1" dirty="0">
                <a:latin typeface="Calibri" panose="020F0502020204030204" pitchFamily="34" charset="0"/>
                <a:cs typeface="Calibri" panose="020F0502020204030204" pitchFamily="34" charset="0"/>
              </a:rPr>
            </a:br>
            <a:endParaRPr lang="en-GB" b="1" dirty="0">
              <a:latin typeface="Calibri" panose="020F0502020204030204" pitchFamily="34" charset="0"/>
              <a:cs typeface="Calibri" panose="020F0502020204030204" pitchFamily="34" charset="0"/>
            </a:endParaRPr>
          </a:p>
        </p:txBody>
      </p:sp>
      <p:sp>
        <p:nvSpPr>
          <p:cNvPr id="4" name="TextBox 3"/>
          <p:cNvSpPr txBox="1"/>
          <p:nvPr/>
        </p:nvSpPr>
        <p:spPr>
          <a:xfrm>
            <a:off x="134708" y="1766011"/>
            <a:ext cx="11913325" cy="3416320"/>
          </a:xfrm>
          <a:prstGeom prst="rect">
            <a:avLst/>
          </a:prstGeom>
          <a:noFill/>
        </p:spPr>
        <p:txBody>
          <a:bodyPr wrap="square" rtlCol="0">
            <a:spAutoFit/>
          </a:bodyPr>
          <a:lstStyle/>
          <a:p>
            <a:pPr algn="ctr"/>
            <a:r>
              <a:rPr lang="en-US" sz="2400" b="1" dirty="0" smtClean="0">
                <a:latin typeface="Calibri" panose="020F0502020204030204" pitchFamily="34" charset="0"/>
                <a:cs typeface="Calibri" panose="020F0502020204030204" pitchFamily="34" charset="0"/>
              </a:rPr>
              <a:t>House Points – </a:t>
            </a:r>
            <a:r>
              <a:rPr lang="en-US" sz="2400" dirty="0" smtClean="0">
                <a:latin typeface="Calibri" panose="020F0502020204030204" pitchFamily="34" charset="0"/>
                <a:cs typeface="Calibri" panose="020F0502020204030204" pitchFamily="34" charset="0"/>
              </a:rPr>
              <a:t>Each child is allocated a ‘House Team’ this maybe red, blue, yellow or green. Children can be rewarded for their attitude to learning, </a:t>
            </a:r>
            <a:r>
              <a:rPr lang="en-US" sz="2400" dirty="0" err="1" smtClean="0">
                <a:latin typeface="Calibri" panose="020F0502020204030204" pitchFamily="34" charset="0"/>
                <a:cs typeface="Calibri" panose="020F0502020204030204" pitchFamily="34" charset="0"/>
              </a:rPr>
              <a:t>behaviour</a:t>
            </a:r>
            <a:r>
              <a:rPr lang="en-US" sz="2400" dirty="0" smtClean="0">
                <a:latin typeface="Calibri" panose="020F0502020204030204" pitchFamily="34" charset="0"/>
                <a:cs typeface="Calibri" panose="020F0502020204030204" pitchFamily="34" charset="0"/>
              </a:rPr>
              <a:t> and how they follow our Gospel Values. </a:t>
            </a:r>
          </a:p>
          <a:p>
            <a:pPr algn="ctr"/>
            <a:endParaRPr lang="en-US" sz="2400" dirty="0" smtClean="0">
              <a:latin typeface="Calibri" panose="020F0502020204030204" pitchFamily="34" charset="0"/>
              <a:cs typeface="Calibri" panose="020F0502020204030204" pitchFamily="34" charset="0"/>
            </a:endParaRPr>
          </a:p>
          <a:p>
            <a:pPr algn="ctr"/>
            <a:r>
              <a:rPr lang="en-US" sz="2400" b="1" dirty="0" smtClean="0">
                <a:latin typeface="Calibri" panose="020F0502020204030204" pitchFamily="34" charset="0"/>
                <a:cs typeface="Calibri" panose="020F0502020204030204" pitchFamily="34" charset="0"/>
              </a:rPr>
              <a:t>Class Pasta Jar – </a:t>
            </a:r>
            <a:r>
              <a:rPr lang="en-US" sz="2400" dirty="0" smtClean="0">
                <a:latin typeface="Calibri" panose="020F0502020204030204" pitchFamily="34" charset="0"/>
                <a:cs typeface="Calibri" panose="020F0502020204030204" pitchFamily="34" charset="0"/>
              </a:rPr>
              <a:t>children will work together to earn pasta pieces to gain a class reward at the end of each half term.</a:t>
            </a:r>
          </a:p>
          <a:p>
            <a:pPr algn="ctr"/>
            <a:endParaRPr lang="en-GB" sz="2400" dirty="0" smtClean="0">
              <a:latin typeface="Calibri" panose="020F0502020204030204" pitchFamily="34" charset="0"/>
              <a:cs typeface="Calibri" panose="020F0502020204030204" pitchFamily="34" charset="0"/>
            </a:endParaRPr>
          </a:p>
          <a:p>
            <a:pPr algn="ctr"/>
            <a:r>
              <a:rPr lang="en-GB" sz="2400" b="1" dirty="0" smtClean="0">
                <a:latin typeface="Calibri" panose="020F0502020204030204" pitchFamily="34" charset="0"/>
                <a:cs typeface="Calibri" panose="020F0502020204030204" pitchFamily="34" charset="0"/>
              </a:rPr>
              <a:t>Celebration Assembly</a:t>
            </a:r>
            <a:r>
              <a:rPr lang="en-GB" sz="2400" b="1" dirty="0">
                <a:latin typeface="Calibri" panose="020F0502020204030204" pitchFamily="34" charset="0"/>
                <a:cs typeface="Calibri" panose="020F0502020204030204" pitchFamily="34" charset="0"/>
              </a:rPr>
              <a:t> </a:t>
            </a:r>
            <a:r>
              <a:rPr lang="en-GB" sz="2400" b="1"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During </a:t>
            </a:r>
            <a:r>
              <a:rPr lang="en-GB" sz="2400" dirty="0">
                <a:latin typeface="Calibri" panose="020F0502020204030204" pitchFamily="34" charset="0"/>
                <a:cs typeface="Calibri" panose="020F0502020204030204" pitchFamily="34" charset="0"/>
              </a:rPr>
              <a:t>Friday Celebration Assembly your child may be </a:t>
            </a:r>
            <a:r>
              <a:rPr lang="en-GB" sz="2400" dirty="0" smtClean="0">
                <a:latin typeface="Calibri" panose="020F0502020204030204" pitchFamily="34" charset="0"/>
                <a:cs typeface="Calibri" panose="020F0502020204030204" pitchFamily="34" charset="0"/>
              </a:rPr>
              <a:t>awarded</a:t>
            </a:r>
            <a:r>
              <a:rPr lang="en-GB" sz="2400" dirty="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a certificate </a:t>
            </a:r>
            <a:r>
              <a:rPr lang="en-GB" sz="2400" dirty="0">
                <a:latin typeface="Calibri" panose="020F0502020204030204" pitchFamily="34" charset="0"/>
                <a:cs typeface="Calibri" panose="020F0502020204030204" pitchFamily="34" charset="0"/>
              </a:rPr>
              <a:t>for effort, achievement or </a:t>
            </a:r>
            <a:r>
              <a:rPr lang="en-GB" sz="2400" dirty="0" smtClean="0">
                <a:latin typeface="Calibri" panose="020F0502020204030204" pitchFamily="34" charset="0"/>
                <a:cs typeface="Calibri" panose="020F0502020204030204" pitchFamily="34" charset="0"/>
              </a:rPr>
              <a:t>attainment. </a:t>
            </a:r>
            <a:endParaRPr lang="en-GB" sz="2400" dirty="0">
              <a:latin typeface="Calibri" panose="020F0502020204030204" pitchFamily="34" charset="0"/>
              <a:cs typeface="Calibri" panose="020F0502020204030204" pitchFamily="34" charset="0"/>
            </a:endParaRPr>
          </a:p>
        </p:txBody>
      </p:sp>
      <p:pic>
        <p:nvPicPr>
          <p:cNvPr id="5" name="Picture 4" descr="Logo small colour"/>
          <p:cNvPicPr/>
          <p:nvPr/>
        </p:nvPicPr>
        <p:blipFill>
          <a:blip r:embed="rId2" cstate="print">
            <a:extLst>
              <a:ext uri="{28A0092B-C50C-407E-A947-70E740481C1C}">
                <a14:useLocalDpi xmlns:a14="http://schemas.microsoft.com/office/drawing/2010/main" val="0"/>
              </a:ext>
            </a:extLst>
          </a:blip>
          <a:srcRect l="22845" t="11891" r="23706" b="13062"/>
          <a:stretch>
            <a:fillRect/>
          </a:stretch>
        </p:blipFill>
        <p:spPr bwMode="auto">
          <a:xfrm>
            <a:off x="226148" y="264592"/>
            <a:ext cx="1249362" cy="1231699"/>
          </a:xfrm>
          <a:prstGeom prst="rect">
            <a:avLst/>
          </a:prstGeom>
          <a:noFill/>
          <a:ln>
            <a:noFill/>
          </a:ln>
        </p:spPr>
      </p:pic>
      <p:pic>
        <p:nvPicPr>
          <p:cNvPr id="6" name="Picture 5" descr="CAST logo small - FMS"/>
          <p:cNvPicPr/>
          <p:nvPr/>
        </p:nvPicPr>
        <p:blipFill>
          <a:blip r:embed="rId3">
            <a:extLst>
              <a:ext uri="{28A0092B-C50C-407E-A947-70E740481C1C}">
                <a14:useLocalDpi xmlns:a14="http://schemas.microsoft.com/office/drawing/2010/main" val="0"/>
              </a:ext>
            </a:extLst>
          </a:blip>
          <a:srcRect/>
          <a:stretch>
            <a:fillRect/>
          </a:stretch>
        </p:blipFill>
        <p:spPr bwMode="auto">
          <a:xfrm>
            <a:off x="9877119" y="1"/>
            <a:ext cx="2314880" cy="1269634"/>
          </a:xfrm>
          <a:prstGeom prst="rect">
            <a:avLst/>
          </a:prstGeom>
          <a:noFill/>
          <a:ln>
            <a:noFill/>
          </a:ln>
        </p:spPr>
      </p:pic>
      <p:pic>
        <p:nvPicPr>
          <p:cNvPr id="3" name="Picture 2"/>
          <p:cNvPicPr>
            <a:picLocks noChangeAspect="1"/>
          </p:cNvPicPr>
          <p:nvPr/>
        </p:nvPicPr>
        <p:blipFill>
          <a:blip r:embed="rId4"/>
          <a:stretch>
            <a:fillRect/>
          </a:stretch>
        </p:blipFill>
        <p:spPr>
          <a:xfrm>
            <a:off x="435153" y="4734122"/>
            <a:ext cx="2373222" cy="1627913"/>
          </a:xfrm>
          <a:prstGeom prst="rect">
            <a:avLst/>
          </a:prstGeom>
        </p:spPr>
      </p:pic>
      <p:pic>
        <p:nvPicPr>
          <p:cNvPr id="8" name="Picture 7"/>
          <p:cNvPicPr>
            <a:picLocks noChangeAspect="1"/>
          </p:cNvPicPr>
          <p:nvPr/>
        </p:nvPicPr>
        <p:blipFill>
          <a:blip r:embed="rId5"/>
          <a:stretch>
            <a:fillRect/>
          </a:stretch>
        </p:blipFill>
        <p:spPr>
          <a:xfrm>
            <a:off x="8798750" y="5182331"/>
            <a:ext cx="3185568" cy="1629340"/>
          </a:xfrm>
          <a:prstGeom prst="rect">
            <a:avLst/>
          </a:prstGeom>
        </p:spPr>
      </p:pic>
    </p:spTree>
    <p:extLst>
      <p:ext uri="{BB962C8B-B14F-4D97-AF65-F5344CB8AC3E}">
        <p14:creationId xmlns:p14="http://schemas.microsoft.com/office/powerpoint/2010/main" val="1299271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5F710B72A7C447A68BE3400C08B171" ma:contentTypeVersion="8" ma:contentTypeDescription="Create a new document." ma:contentTypeScope="" ma:versionID="ced0516a550c9e5e2ad841cf384298f8">
  <xsd:schema xmlns:xsd="http://www.w3.org/2001/XMLSchema" xmlns:xs="http://www.w3.org/2001/XMLSchema" xmlns:p="http://schemas.microsoft.com/office/2006/metadata/properties" xmlns:ns3="de35d0ef-8a1a-4e97-864b-9806bef3dcd4" targetNamespace="http://schemas.microsoft.com/office/2006/metadata/properties" ma:root="true" ma:fieldsID="c8ac422f3f015d12ee37a095495281c9" ns3:_="">
    <xsd:import namespace="de35d0ef-8a1a-4e97-864b-9806bef3dcd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5d0ef-8a1a-4e97-864b-9806bef3d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B4B8B7-1953-4E29-8361-8D8E781B066C}">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elements/1.1/"/>
    <ds:schemaRef ds:uri="de35d0ef-8a1a-4e97-864b-9806bef3dcd4"/>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D9D92AD-F0E5-440C-B983-9B32D20C7AAD}">
  <ds:schemaRefs>
    <ds:schemaRef ds:uri="http://schemas.microsoft.com/sharepoint/v3/contenttype/forms"/>
  </ds:schemaRefs>
</ds:datastoreItem>
</file>

<file path=customXml/itemProps3.xml><?xml version="1.0" encoding="utf-8"?>
<ds:datastoreItem xmlns:ds="http://schemas.openxmlformats.org/officeDocument/2006/customXml" ds:itemID="{F3B62374-7820-4B5F-95A2-FD9623718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35d0ef-8a1a-4e97-864b-9806bef3dc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1117</Words>
  <Application>Microsoft Office PowerPoint</Application>
  <PresentationFormat>Widescreen</PresentationFormat>
  <Paragraphs>103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Segoe Print</vt:lpstr>
      <vt:lpstr>Office Theme</vt:lpstr>
      <vt:lpstr>   Welcome to Year 4</vt:lpstr>
      <vt:lpstr>PowerPoint Presentation</vt:lpstr>
      <vt:lpstr>PowerPoint Presentation</vt:lpstr>
      <vt:lpstr>PowerPoint Presentation</vt:lpstr>
      <vt:lpstr>Year 4 timetable</vt:lpstr>
      <vt:lpstr>PowerPoint Presentation</vt:lpstr>
      <vt:lpstr>Parents in Partnership and Home learning</vt:lpstr>
      <vt:lpstr>Reading at Home</vt:lpstr>
      <vt:lpstr>Rewards </vt:lpstr>
      <vt:lpstr>PowerPoint Presentation</vt:lpstr>
      <vt:lpstr>Multiplication Check!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2015-07-21T10:34:02Z</dcterms:created>
  <dcterms:modified xsi:type="dcterms:W3CDTF">2020-09-18T07:02:40Z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y fmtid="{D5CDD505-2E9C-101B-9397-08002B2CF9AE}" pid="3" name="ContentTypeId">
    <vt:lpwstr>0x010100D05F710B72A7C447A68BE3400C08B171</vt:lpwstr>
  </property>
</Properties>
</file>