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8" r:id="rId21"/>
    <p:sldId id="27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EF0FE9-7814-4122-84DF-4C949D8B1ED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CA608F-B309-47CE-A472-C3EC77DBD6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Reading at St. Augustine’s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Jenny Harding</a:t>
            </a:r>
          </a:p>
          <a:p>
            <a:r>
              <a:rPr lang="en-GB" dirty="0" smtClean="0"/>
              <a:t>Year 5 Teacher and English Lead.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why IS reading so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helps children learn about the world that they live in.</a:t>
            </a:r>
          </a:p>
          <a:p>
            <a:r>
              <a:rPr lang="en-GB" dirty="0" smtClean="0"/>
              <a:t>It is a key skill which is needed to progress in all other subjects.</a:t>
            </a:r>
          </a:p>
          <a:p>
            <a:r>
              <a:rPr lang="en-GB" dirty="0" smtClean="0"/>
              <a:t>Children learn how language works and develop a love of reading.</a:t>
            </a:r>
          </a:p>
          <a:p>
            <a:r>
              <a:rPr lang="en-GB" dirty="0" smtClean="0"/>
              <a:t>Good writing starts with, and cannot improve without, good reading.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do in school?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Whole class reading of a book which the teacher reads.</a:t>
            </a:r>
          </a:p>
          <a:p>
            <a:r>
              <a:rPr lang="en-GB" dirty="0" smtClean="0"/>
              <a:t>Shared reading as a class.</a:t>
            </a:r>
          </a:p>
          <a:p>
            <a:r>
              <a:rPr lang="en-GB" dirty="0" smtClean="0"/>
              <a:t>Guided reading in small groups</a:t>
            </a:r>
          </a:p>
          <a:p>
            <a:r>
              <a:rPr lang="en-GB" dirty="0" smtClean="0"/>
              <a:t>1:1 reading with individual children.</a:t>
            </a:r>
          </a:p>
          <a:p>
            <a:r>
              <a:rPr lang="en-GB" dirty="0" smtClean="0"/>
              <a:t>Independent reading.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you help your child to read?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it fun and relaxed.</a:t>
            </a:r>
          </a:p>
          <a:p>
            <a:r>
              <a:rPr lang="en-GB" dirty="0" smtClean="0"/>
              <a:t>Put aside a time when you can settle down together.</a:t>
            </a:r>
          </a:p>
          <a:p>
            <a:r>
              <a:rPr lang="en-GB" dirty="0" smtClean="0"/>
              <a:t>It doesn’t have to be in the evening – children are often too tired.</a:t>
            </a:r>
          </a:p>
          <a:p>
            <a:r>
              <a:rPr lang="en-GB" dirty="0" smtClean="0"/>
              <a:t>Try not to be disturbed.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Reception and KS1 children (y1 and 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Read to your child initially pointing to each word until your child is confident enough to join in.</a:t>
            </a:r>
          </a:p>
          <a:p>
            <a:r>
              <a:rPr lang="en-GB" dirty="0" smtClean="0"/>
              <a:t>Give your child the chance to read along with you.</a:t>
            </a:r>
          </a:p>
          <a:p>
            <a:r>
              <a:rPr lang="en-GB" dirty="0" smtClean="0"/>
              <a:t>Let your child point to the words as they read.</a:t>
            </a:r>
          </a:p>
          <a:p>
            <a:r>
              <a:rPr lang="en-GB" dirty="0" smtClean="0"/>
              <a:t>If your child struggles with a word, give them a chance to sound it out but don’t let them struggle for too long.</a:t>
            </a:r>
          </a:p>
          <a:p>
            <a:r>
              <a:rPr lang="en-GB" dirty="0" smtClean="0"/>
              <a:t>Let your child take over reading gradually – don’t push them into reading before they’re ready.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to ask...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it and Prove it questions...</a:t>
            </a:r>
          </a:p>
          <a:p>
            <a:r>
              <a:rPr lang="en-GB" dirty="0" smtClean="0"/>
              <a:t>Find it... </a:t>
            </a:r>
            <a:r>
              <a:rPr lang="en-GB" i="1" dirty="0" smtClean="0"/>
              <a:t>Jane was standing by the door wearing a red dress. </a:t>
            </a:r>
            <a:r>
              <a:rPr lang="en-GB" i="1" dirty="0" smtClean="0">
                <a:solidFill>
                  <a:srgbClr val="0070C0"/>
                </a:solidFill>
              </a:rPr>
              <a:t>Q. What colour was her dress?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Prove it... </a:t>
            </a:r>
            <a:r>
              <a:rPr lang="en-GB" i="1" dirty="0" smtClean="0"/>
              <a:t>Katie took a drink out of her bag. The apple juice was cool and refreshing. </a:t>
            </a:r>
            <a:r>
              <a:rPr lang="en-GB" i="1" dirty="0" smtClean="0">
                <a:solidFill>
                  <a:srgbClr val="0070C0"/>
                </a:solidFill>
              </a:rPr>
              <a:t>Q: What was Katie’s drink?</a:t>
            </a:r>
          </a:p>
          <a:p>
            <a:endParaRPr lang="en-GB" i="1" dirty="0" smtClean="0">
              <a:solidFill>
                <a:srgbClr val="0070C0"/>
              </a:solidFill>
            </a:endParaRPr>
          </a:p>
          <a:p>
            <a:endParaRPr lang="en-GB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things to discuss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title of the book.</a:t>
            </a:r>
          </a:p>
          <a:p>
            <a:r>
              <a:rPr lang="en-GB" dirty="0" smtClean="0"/>
              <a:t>Who is the author?</a:t>
            </a:r>
          </a:p>
          <a:p>
            <a:r>
              <a:rPr lang="en-GB" dirty="0" smtClean="0"/>
              <a:t>Discuss what is in the pictures.</a:t>
            </a:r>
          </a:p>
          <a:p>
            <a:r>
              <a:rPr lang="en-GB" dirty="0" smtClean="0"/>
              <a:t>What might happen next?</a:t>
            </a:r>
          </a:p>
          <a:p>
            <a:r>
              <a:rPr lang="en-GB" dirty="0" smtClean="0"/>
              <a:t>Talk about the story and the characters as you go along.</a:t>
            </a:r>
          </a:p>
          <a:p>
            <a:r>
              <a:rPr lang="en-GB" dirty="0" smtClean="0"/>
              <a:t>How does the character feel when ... happens?</a:t>
            </a:r>
          </a:p>
          <a:p>
            <a:r>
              <a:rPr lang="en-GB" dirty="0" smtClean="0"/>
              <a:t>What did you like/dislike about the story?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KS2 (years 3, 4, 5 and 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Still read to your child to show them how to read with expression.</a:t>
            </a:r>
          </a:p>
          <a:p>
            <a:r>
              <a:rPr lang="en-GB" dirty="0" smtClean="0"/>
              <a:t>Still listen to your child even when they are independent readers.</a:t>
            </a:r>
          </a:p>
          <a:p>
            <a:r>
              <a:rPr lang="en-GB" dirty="0" smtClean="0"/>
              <a:t>Spend time discussing the text.</a:t>
            </a:r>
          </a:p>
          <a:p>
            <a:r>
              <a:rPr lang="en-GB" dirty="0" smtClean="0"/>
              <a:t>Encourage them to read for meaning and look for the inference.</a:t>
            </a:r>
          </a:p>
          <a:p>
            <a:r>
              <a:rPr lang="en-GB" dirty="0" smtClean="0"/>
              <a:t>Inference is ‘reading between the lines’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Questions to ask to develop inference...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the princess feel? How do you know? What is in the text to tell you?</a:t>
            </a:r>
          </a:p>
          <a:p>
            <a:r>
              <a:rPr lang="en-GB" dirty="0" smtClean="0"/>
              <a:t>What do you think will happen next? Why?</a:t>
            </a:r>
          </a:p>
          <a:p>
            <a:r>
              <a:rPr lang="en-GB" dirty="0" smtClean="0"/>
              <a:t>Encourage your child to explain their answers and use the text to support their answer.</a:t>
            </a:r>
          </a:p>
          <a:p>
            <a:r>
              <a:rPr lang="en-GB" i="1" dirty="0" err="1" smtClean="0">
                <a:solidFill>
                  <a:srgbClr val="0070C0"/>
                </a:solidFill>
              </a:rPr>
              <a:t>Eg</a:t>
            </a:r>
            <a:r>
              <a:rPr lang="en-GB" i="1" dirty="0" smtClean="0">
                <a:solidFill>
                  <a:srgbClr val="0070C0"/>
                </a:solidFill>
              </a:rPr>
              <a:t>. I think .... because, in the text, it says...</a:t>
            </a:r>
            <a:endParaRPr lang="en-GB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Also... To develop 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find a word that means the same as...?</a:t>
            </a:r>
          </a:p>
          <a:p>
            <a:r>
              <a:rPr lang="en-GB" dirty="0" smtClean="0"/>
              <a:t>How does ‘</a:t>
            </a:r>
            <a:r>
              <a:rPr lang="en-GB" i="1" dirty="0" smtClean="0">
                <a:solidFill>
                  <a:srgbClr val="0070C0"/>
                </a:solidFill>
              </a:rPr>
              <a:t>inky, black sky</a:t>
            </a:r>
            <a:r>
              <a:rPr lang="en-GB" i="1" dirty="0" smtClean="0"/>
              <a:t>’ </a:t>
            </a:r>
            <a:r>
              <a:rPr lang="en-GB" dirty="0" smtClean="0"/>
              <a:t>create atmosphere? And why do you think the author used these words?</a:t>
            </a:r>
          </a:p>
          <a:p>
            <a:r>
              <a:rPr lang="en-GB" dirty="0" smtClean="0"/>
              <a:t>Offer an opinion to your child and give them the opportunity to contradict it and explain why.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for pleasure... Making it fun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Visit the library and borrow books you enjoy reading together.  </a:t>
            </a:r>
          </a:p>
          <a:p>
            <a:r>
              <a:rPr lang="en-GB" dirty="0" smtClean="0"/>
              <a:t>Choose subjects your child prefers – fiction and non fiction.</a:t>
            </a:r>
          </a:p>
          <a:p>
            <a:r>
              <a:rPr lang="en-GB" dirty="0" smtClean="0"/>
              <a:t>Look for words in everyday life.</a:t>
            </a:r>
          </a:p>
          <a:p>
            <a:r>
              <a:rPr lang="en-GB" dirty="0" smtClean="0"/>
              <a:t>Read a range of texts - newspapers, magazines, shop signs, menus, posters, cereal packets, recipes, adverts, instructions, etc, etc ........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reading so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Reading underpins everything.</a:t>
            </a:r>
          </a:p>
          <a:p>
            <a:r>
              <a:rPr lang="en-GB" dirty="0" smtClean="0"/>
              <a:t>You read and make sense of letters, words and sentences all day every day.</a:t>
            </a:r>
          </a:p>
          <a:p>
            <a:r>
              <a:rPr lang="en-GB" dirty="0" smtClean="0"/>
              <a:t>You read even without thinking about it.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Book Recommendations...</a:t>
            </a:r>
            <a:endParaRPr lang="en-GB" dirty="0"/>
          </a:p>
        </p:txBody>
      </p:sp>
      <p:pic>
        <p:nvPicPr>
          <p:cNvPr id="1026" name="Picture 2" descr="C:\Users\Jenny\Desktop\famous 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96752"/>
            <a:ext cx="2729880" cy="2729880"/>
          </a:xfrm>
          <a:prstGeom prst="rect">
            <a:avLst/>
          </a:prstGeom>
          <a:noFill/>
        </p:spPr>
      </p:pic>
      <p:pic>
        <p:nvPicPr>
          <p:cNvPr id="1027" name="Picture 3" descr="C:\Users\Jenny\Desktop\h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21088"/>
            <a:ext cx="2697474" cy="23602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3" y="1484784"/>
            <a:ext cx="45365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We are currently putting together lists of the 100 books that it is recommended children should read throughout  Primary School. </a:t>
            </a:r>
          </a:p>
          <a:p>
            <a:r>
              <a:rPr lang="en-GB" sz="3200" dirty="0" smtClean="0"/>
              <a:t>These lists will shortly be on our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appreciate that there is not always time to read.</a:t>
            </a:r>
          </a:p>
          <a:p>
            <a:r>
              <a:rPr lang="en-GB" dirty="0" smtClean="0"/>
              <a:t>We encourage children to read for 20 minutes a day, but ‘life’ can get in the way. </a:t>
            </a:r>
          </a:p>
          <a:p>
            <a:r>
              <a:rPr lang="en-GB" dirty="0" smtClean="0"/>
              <a:t>Brownies, Cubs, dance classes, football club swimming lessons etc </a:t>
            </a:r>
            <a:r>
              <a:rPr lang="en-GB" dirty="0" err="1" smtClean="0"/>
              <a:t>etc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However... </a:t>
            </a:r>
            <a:endParaRPr lang="en-GB" dirty="0"/>
          </a:p>
        </p:txBody>
      </p:sp>
      <p:pic>
        <p:nvPicPr>
          <p:cNvPr id="5122" name="Picture 2" descr="E:\St Augustines\Class stuff\English lead\Pics for ppt\Read for 20 mins a da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916832"/>
            <a:ext cx="4656608" cy="46566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1340768"/>
            <a:ext cx="41222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As a thought provoking</a:t>
            </a:r>
          </a:p>
          <a:p>
            <a:r>
              <a:rPr lang="en-GB" sz="3200" dirty="0" smtClean="0"/>
              <a:t>final thought...</a:t>
            </a:r>
          </a:p>
          <a:p>
            <a:endParaRPr lang="en-GB" sz="3200" dirty="0" smtClean="0"/>
          </a:p>
          <a:p>
            <a:r>
              <a:rPr lang="en-GB" sz="3200" dirty="0" smtClean="0"/>
              <a:t>Research has </a:t>
            </a:r>
          </a:p>
          <a:p>
            <a:r>
              <a:rPr lang="en-GB" sz="3200" dirty="0" smtClean="0"/>
              <a:t>shown that ...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Shop and traffic signs</a:t>
            </a:r>
            <a:endParaRPr lang="en-GB" dirty="0"/>
          </a:p>
        </p:txBody>
      </p:sp>
      <p:pic>
        <p:nvPicPr>
          <p:cNvPr id="1026" name="Picture 2" descr="E:\St Augustines\Class stuff\English lead\Pics for ppt\road sign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60" y="3933056"/>
            <a:ext cx="2947647" cy="2207890"/>
          </a:xfrm>
          <a:prstGeom prst="rect">
            <a:avLst/>
          </a:prstGeom>
          <a:noFill/>
        </p:spPr>
      </p:pic>
      <p:pic>
        <p:nvPicPr>
          <p:cNvPr id="1027" name="Picture 3" descr="E:\St Augustines\Class stuff\English lead\Pics for ppt\subw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268760"/>
            <a:ext cx="2466975" cy="1847850"/>
          </a:xfrm>
          <a:prstGeom prst="rect">
            <a:avLst/>
          </a:prstGeom>
          <a:noFill/>
        </p:spPr>
      </p:pic>
      <p:pic>
        <p:nvPicPr>
          <p:cNvPr id="1028" name="Picture 4" descr="E:\St Augustines\Class stuff\English lead\Pics for ppt\smi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484784"/>
            <a:ext cx="2562225" cy="1781175"/>
          </a:xfrm>
          <a:prstGeom prst="rect">
            <a:avLst/>
          </a:prstGeom>
          <a:noFill/>
        </p:spPr>
      </p:pic>
      <p:pic>
        <p:nvPicPr>
          <p:cNvPr id="1029" name="Picture 5" descr="E:\St Augustines\Class stuff\English lead\Pics for ppt\chip sho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060848"/>
            <a:ext cx="2619375" cy="1743075"/>
          </a:xfrm>
          <a:prstGeom prst="rect">
            <a:avLst/>
          </a:prstGeom>
          <a:noFill/>
        </p:spPr>
      </p:pic>
      <p:pic>
        <p:nvPicPr>
          <p:cNvPr id="1030" name="Picture 6" descr="E:\St Augustines\Class stuff\English lead\Pics for ppt\roa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1" y="4149080"/>
            <a:ext cx="3235071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News headlines</a:t>
            </a:r>
            <a:endParaRPr lang="en-GB" dirty="0"/>
          </a:p>
        </p:txBody>
      </p:sp>
      <p:pic>
        <p:nvPicPr>
          <p:cNvPr id="2050" name="Picture 2" descr="E:\St Augustines\Class stuff\English lead\Pics for ppt\news headlin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00808"/>
            <a:ext cx="5142758" cy="3440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Labels on clothes, packets and bottles</a:t>
            </a:r>
            <a:endParaRPr lang="en-GB" dirty="0"/>
          </a:p>
        </p:txBody>
      </p:sp>
      <p:pic>
        <p:nvPicPr>
          <p:cNvPr id="3074" name="Picture 2" descr="E:\St Augustines\Class stuff\English lead\Pics for ppt\clothes lab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72816"/>
            <a:ext cx="2647950" cy="1733550"/>
          </a:xfrm>
          <a:prstGeom prst="rect">
            <a:avLst/>
          </a:prstGeom>
          <a:noFill/>
        </p:spPr>
      </p:pic>
      <p:pic>
        <p:nvPicPr>
          <p:cNvPr id="3075" name="Picture 3" descr="E:\St Augustines\Class stuff\English lead\Pics for ppt\cleaning produc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3114675" cy="2057400"/>
          </a:xfrm>
          <a:prstGeom prst="rect">
            <a:avLst/>
          </a:prstGeom>
          <a:noFill/>
        </p:spPr>
      </p:pic>
      <p:pic>
        <p:nvPicPr>
          <p:cNvPr id="3076" name="Picture 4" descr="E:\St Augustines\Class stuff\English lead\Pics for ppt\crisp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9465" y="3717032"/>
            <a:ext cx="4114743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Subtitles on TV programmes</a:t>
            </a:r>
            <a:endParaRPr lang="en-GB" dirty="0"/>
          </a:p>
        </p:txBody>
      </p:sp>
      <p:pic>
        <p:nvPicPr>
          <p:cNvPr id="4098" name="Picture 2" descr="E:\St Augustines\Class stuff\English lead\Pics for ppt\jeremy ky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720747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7175" y="2276475"/>
            <a:ext cx="7616825" cy="1143000"/>
          </a:xfrm>
        </p:spPr>
        <p:txBody>
          <a:bodyPr>
            <a:noAutofit/>
          </a:bodyPr>
          <a:lstStyle/>
          <a:p>
            <a:r>
              <a:rPr lang="en-GB" sz="6600" dirty="0" smtClean="0"/>
              <a:t>But what are we actually doing when we read?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has two components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Word Recognition (decoding)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Comprehension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To recognise words when they are in front of you.</a:t>
            </a:r>
          </a:p>
          <a:p>
            <a:r>
              <a:rPr lang="en-GB" dirty="0" smtClean="0"/>
              <a:t>To apply phonic rules </a:t>
            </a:r>
            <a:r>
              <a:rPr lang="en-GB" dirty="0" err="1" smtClean="0"/>
              <a:t>eg</a:t>
            </a:r>
            <a:r>
              <a:rPr lang="en-GB" dirty="0" smtClean="0"/>
              <a:t>. blending phonemes to decode (c-a-t) </a:t>
            </a:r>
          </a:p>
          <a:p>
            <a:r>
              <a:rPr lang="en-GB" dirty="0" smtClean="0"/>
              <a:t>To read words together in a sentence.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process by which words and sentences flow together to make sense. </a:t>
            </a:r>
          </a:p>
          <a:p>
            <a:r>
              <a:rPr lang="en-GB" dirty="0" smtClean="0"/>
              <a:t>This process is used in understanding both the oral and written word.</a:t>
            </a:r>
          </a:p>
          <a:p>
            <a:r>
              <a:rPr lang="en-GB" dirty="0" smtClean="0"/>
              <a:t>It continues to develop throughout  a person’s life.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today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help you understand how children learn to read and the skills they need. </a:t>
            </a:r>
            <a:endParaRPr lang="en-GB" dirty="0"/>
          </a:p>
          <a:p>
            <a:r>
              <a:rPr lang="en-GB" dirty="0" smtClean="0"/>
              <a:t>To give you strategies when helping your child at home. </a:t>
            </a:r>
          </a:p>
          <a:p>
            <a:r>
              <a:rPr lang="en-GB" dirty="0" smtClean="0"/>
              <a:t>To raise you child’s self esteem and promote reading in a positive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411</TotalTime>
  <Words>894</Words>
  <Application>Microsoft Office PowerPoint</Application>
  <PresentationFormat>On-screen Show (4:3)</PresentationFormat>
  <Paragraphs>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Reading at St. Augustine’s</vt:lpstr>
      <vt:lpstr>Why is reading so important?</vt:lpstr>
      <vt:lpstr>Shop and traffic signs</vt:lpstr>
      <vt:lpstr>News headlines</vt:lpstr>
      <vt:lpstr>Labels on clothes, packets and bottles</vt:lpstr>
      <vt:lpstr>Subtitles on TV programmes</vt:lpstr>
      <vt:lpstr>But what are we actually doing when we read?</vt:lpstr>
      <vt:lpstr>Reading has two components</vt:lpstr>
      <vt:lpstr>Aims of today</vt:lpstr>
      <vt:lpstr>So why IS reading so important?</vt:lpstr>
      <vt:lpstr>What do we do in school?</vt:lpstr>
      <vt:lpstr>How can you help your child to read?</vt:lpstr>
      <vt:lpstr>Reception and KS1 children (y1 and 2)</vt:lpstr>
      <vt:lpstr>Questions to ask...</vt:lpstr>
      <vt:lpstr>More things to discuss</vt:lpstr>
      <vt:lpstr>KS2 (years 3, 4, 5 and 6)</vt:lpstr>
      <vt:lpstr>Questions to ask to develop inference...</vt:lpstr>
      <vt:lpstr>Also... To develop vocabulary</vt:lpstr>
      <vt:lpstr>Reading for pleasure... Making it fun</vt:lpstr>
      <vt:lpstr>Book Recommendations...</vt:lpstr>
      <vt:lpstr>Finally....</vt:lpstr>
      <vt:lpstr>However...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at St. Augustine’s</dc:title>
  <dc:creator>Jenny</dc:creator>
  <cp:lastModifiedBy>Jenny</cp:lastModifiedBy>
  <cp:revision>36</cp:revision>
  <dcterms:created xsi:type="dcterms:W3CDTF">2018-02-06T15:26:02Z</dcterms:created>
  <dcterms:modified xsi:type="dcterms:W3CDTF">2018-02-20T16:10:12Z</dcterms:modified>
</cp:coreProperties>
</file>