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9"/>
  </p:notesMasterIdLst>
  <p:handoutMasterIdLst>
    <p:handoutMasterId r:id="rId30"/>
  </p:handoutMasterIdLst>
  <p:sldIdLst>
    <p:sldId id="256" r:id="rId2"/>
    <p:sldId id="257" r:id="rId3"/>
    <p:sldId id="258" r:id="rId4"/>
    <p:sldId id="260" r:id="rId5"/>
    <p:sldId id="274" r:id="rId6"/>
    <p:sldId id="272" r:id="rId7"/>
    <p:sldId id="261" r:id="rId8"/>
    <p:sldId id="262" r:id="rId9"/>
    <p:sldId id="293" r:id="rId10"/>
    <p:sldId id="273" r:id="rId11"/>
    <p:sldId id="276" r:id="rId12"/>
    <p:sldId id="277" r:id="rId13"/>
    <p:sldId id="263" r:id="rId14"/>
    <p:sldId id="264" r:id="rId15"/>
    <p:sldId id="278" r:id="rId16"/>
    <p:sldId id="279" r:id="rId17"/>
    <p:sldId id="285" r:id="rId18"/>
    <p:sldId id="295" r:id="rId19"/>
    <p:sldId id="294" r:id="rId20"/>
    <p:sldId id="281" r:id="rId21"/>
    <p:sldId id="287" r:id="rId22"/>
    <p:sldId id="267" r:id="rId23"/>
    <p:sldId id="265" r:id="rId24"/>
    <p:sldId id="271" r:id="rId25"/>
    <p:sldId id="268" r:id="rId26"/>
    <p:sldId id="269" r:id="rId27"/>
    <p:sldId id="291" r:id="rId28"/>
  </p:sldIdLst>
  <p:sldSz cx="9144000" cy="5715000" type="screen16x10"/>
  <p:notesSz cx="6797675" cy="9926638"/>
  <p:embeddedFontLs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ith Evans" initials="JE" lastIdx="0" clrIdx="0">
    <p:extLst>
      <p:ext uri="{19B8F6BF-5375-455C-9EA6-DF929625EA0E}">
        <p15:presenceInfo xmlns:p15="http://schemas.microsoft.com/office/powerpoint/2012/main" userId="Judith Eva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C00FF"/>
    <a:srgbClr val="FDE9FD"/>
    <a:srgbClr val="FFE7E7"/>
    <a:srgbClr val="FFCCFF"/>
    <a:srgbClr val="FFFFCC"/>
    <a:srgbClr val="FF00FF"/>
    <a:srgbClr val="F1F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CEC241-E5EC-4395-B35A-DF44407AA733}">
  <a:tblStyle styleId="{C3CEC241-E5EC-4395-B35A-DF44407AA73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DE0C13D-E745-41E2-85E9-C2306CB4386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9" autoAdjust="0"/>
    <p:restoredTop sz="94660"/>
  </p:normalViewPr>
  <p:slideViewPr>
    <p:cSldViewPr snapToGrid="0">
      <p:cViewPr varScale="1">
        <p:scale>
          <a:sx n="82" d="100"/>
          <a:sy n="82" d="100"/>
        </p:scale>
        <p:origin x="10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7600"/>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955" y="0"/>
            <a:ext cx="2946135" cy="497600"/>
          </a:xfrm>
          <a:prstGeom prst="rect">
            <a:avLst/>
          </a:prstGeom>
        </p:spPr>
        <p:txBody>
          <a:bodyPr vert="horz" lIns="91294" tIns="45647" rIns="91294" bIns="45647" rtlCol="0"/>
          <a:lstStyle>
            <a:lvl1pPr algn="r">
              <a:defRPr sz="1200"/>
            </a:lvl1pPr>
          </a:lstStyle>
          <a:p>
            <a:fld id="{A7E053A7-2344-4F39-9D74-21E11459A31C}" type="datetimeFigureOut">
              <a:rPr lang="en-GB" smtClean="0"/>
              <a:t>05/01/2021</a:t>
            </a:fld>
            <a:endParaRPr lang="en-GB"/>
          </a:p>
        </p:txBody>
      </p:sp>
      <p:sp>
        <p:nvSpPr>
          <p:cNvPr id="4" name="Footer Placeholder 3"/>
          <p:cNvSpPr>
            <a:spLocks noGrp="1"/>
          </p:cNvSpPr>
          <p:nvPr>
            <p:ph type="ftr" sz="quarter" idx="2"/>
          </p:nvPr>
        </p:nvSpPr>
        <p:spPr>
          <a:xfrm>
            <a:off x="0" y="9429039"/>
            <a:ext cx="2946135" cy="497600"/>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955" y="9429039"/>
            <a:ext cx="2946135" cy="497600"/>
          </a:xfrm>
          <a:prstGeom prst="rect">
            <a:avLst/>
          </a:prstGeom>
        </p:spPr>
        <p:txBody>
          <a:bodyPr vert="horz" lIns="91294" tIns="45647" rIns="91294" bIns="45647" rtlCol="0" anchor="b"/>
          <a:lstStyle>
            <a:lvl1pPr algn="r">
              <a:defRPr sz="1200"/>
            </a:lvl1pPr>
          </a:lstStyle>
          <a:p>
            <a:fld id="{2F5A2ED3-2D97-42DB-B3C1-0A3DC700A470}" type="slidenum">
              <a:rPr lang="en-GB" smtClean="0"/>
              <a:t>‹#›</a:t>
            </a:fld>
            <a:endParaRPr lang="en-GB"/>
          </a:p>
        </p:txBody>
      </p:sp>
    </p:spTree>
    <p:extLst>
      <p:ext uri="{BB962C8B-B14F-4D97-AF65-F5344CB8AC3E}">
        <p14:creationId xmlns:p14="http://schemas.microsoft.com/office/powerpoint/2010/main" val="3334791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279" tIns="45627" rIns="91279" bIns="45627"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279" tIns="45627" rIns="91279" bIns="45627"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908613"/>
          </a:xfrm>
          <a:prstGeom prst="rect">
            <a:avLst/>
          </a:prstGeom>
          <a:noFill/>
          <a:ln>
            <a:noFill/>
          </a:ln>
        </p:spPr>
        <p:txBody>
          <a:bodyPr spcFirstLastPara="1" wrap="square" lIns="91279" tIns="45627" rIns="91279" bIns="45627"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5"/>
            <a:ext cx="2945659" cy="498055"/>
          </a:xfrm>
          <a:prstGeom prst="rect">
            <a:avLst/>
          </a:prstGeom>
          <a:noFill/>
          <a:ln>
            <a:noFill/>
          </a:ln>
        </p:spPr>
        <p:txBody>
          <a:bodyPr spcFirstLastPara="1" wrap="square" lIns="91279" tIns="45627" rIns="91279" bIns="45627"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5"/>
            <a:ext cx="2945659" cy="498055"/>
          </a:xfrm>
          <a:prstGeom prst="rect">
            <a:avLst/>
          </a:prstGeom>
          <a:noFill/>
          <a:ln>
            <a:noFill/>
          </a:ln>
        </p:spPr>
        <p:txBody>
          <a:bodyPr spcFirstLastPara="1" wrap="square" lIns="91279" tIns="45627" rIns="91279" bIns="45627"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ab45e00cd_0_0: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ab45e00cd_0_0: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08" name="Google Shape;208;g5ab45e00cd_0_0: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ab45e00cd_0_150: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ab45e00cd_0_150: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dirty="0"/>
          </a:p>
        </p:txBody>
      </p:sp>
      <p:sp>
        <p:nvSpPr>
          <p:cNvPr id="321" name="Google Shape;321;g5ab45e00cd_0_150: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23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f95c19516_0_329: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5f95c19516_0_329: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35" name="Google Shape;335;g5f95c19516_0_329: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24</a:t>
            </a:fld>
            <a:endParaRPr/>
          </a:p>
        </p:txBody>
      </p:sp>
    </p:spTree>
    <p:extLst>
      <p:ext uri="{BB962C8B-B14F-4D97-AF65-F5344CB8AC3E}">
        <p14:creationId xmlns:p14="http://schemas.microsoft.com/office/powerpoint/2010/main" val="1421970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f95c19516_0_516: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f95c19516_0_516: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58" name="Google Shape;358;g5f95c19516_0_516: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25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f95c19516_0_603: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5f95c19516_0_603: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71" name="Google Shape;371;g5f95c19516_0_603: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26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f95c19516_0_691: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f95c19516_0_691: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dirty="0"/>
          </a:p>
        </p:txBody>
      </p:sp>
      <p:sp>
        <p:nvSpPr>
          <p:cNvPr id="385" name="Google Shape;385;g5f95c19516_0_691: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27</a:t>
            </a:fld>
            <a:endParaRPr/>
          </a:p>
        </p:txBody>
      </p:sp>
    </p:spTree>
    <p:extLst>
      <p:ext uri="{BB962C8B-B14F-4D97-AF65-F5344CB8AC3E}">
        <p14:creationId xmlns:p14="http://schemas.microsoft.com/office/powerpoint/2010/main" val="199142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f95c19516_0_0: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f95c19516_0_0: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16" name="Google Shape;216;g5f95c19516_0_0: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f95c19516_0_6: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f95c19516_0_6: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23" name="Google Shape;223;g5f95c19516_0_6: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ab45e00cd_0_78: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ab45e00cd_0_78: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dirty="0"/>
          </a:p>
        </p:txBody>
      </p:sp>
      <p:sp>
        <p:nvSpPr>
          <p:cNvPr id="257" name="Google Shape;257;g5ab45e00cd_0_78: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f95c19516_0_106: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f95c19516_0_106: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69" name="Google Shape;269;g5f95c19516_0_106: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f95c19516_0_116: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f95c19516_0_116: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80" name="Google Shape;280;g5f95c19516_0_116: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f95c19516_0_129: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f95c19516_0_129: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dirty="0"/>
          </a:p>
        </p:txBody>
      </p:sp>
      <p:sp>
        <p:nvSpPr>
          <p:cNvPr id="294" name="Google Shape;294;g5f95c19516_0_129: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13</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f95c19516_0_143: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f95c19516_0_143: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dirty="0"/>
          </a:p>
        </p:txBody>
      </p:sp>
      <p:sp>
        <p:nvSpPr>
          <p:cNvPr id="309" name="Google Shape;309;g5f95c19516_0_143: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14</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f95c19516_0_419: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f95c19516_0_419: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46" name="Google Shape;346;g5f95c19516_0_419: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22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935302"/>
            <a:ext cx="7772400" cy="1989600"/>
          </a:xfrm>
          <a:prstGeom prst="rect">
            <a:avLst/>
          </a:prstGeom>
          <a:noFill/>
          <a:ln>
            <a:noFill/>
          </a:ln>
        </p:spPr>
        <p:txBody>
          <a:bodyPr spcFirstLastPara="1" wrap="square" lIns="81650" tIns="40825" rIns="81650" bIns="40825" anchor="b" anchorCtr="0">
            <a:noAutofit/>
          </a:bodyPr>
          <a:lstStyle>
            <a:lvl1pPr lvl="0" algn="ctr">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7" name="Google Shape;17;p2"/>
          <p:cNvSpPr txBox="1">
            <a:spLocks noGrp="1"/>
          </p:cNvSpPr>
          <p:nvPr>
            <p:ph type="subTitle" idx="1"/>
          </p:nvPr>
        </p:nvSpPr>
        <p:spPr>
          <a:xfrm>
            <a:off x="1143000" y="3001698"/>
            <a:ext cx="6858000" cy="1379700"/>
          </a:xfrm>
          <a:prstGeom prst="rect">
            <a:avLst/>
          </a:prstGeom>
          <a:noFill/>
          <a:ln>
            <a:noFill/>
          </a:ln>
        </p:spPr>
        <p:txBody>
          <a:bodyPr spcFirstLastPara="1" wrap="square" lIns="81650" tIns="40825" rIns="81650" bIns="40825" anchor="t" anchorCtr="0">
            <a:noAutofit/>
          </a:bodyPr>
          <a:lstStyle>
            <a:lvl1pPr lvl="0" algn="ctr">
              <a:lnSpc>
                <a:spcPct val="90000"/>
              </a:lnSpc>
              <a:spcBef>
                <a:spcPts val="900"/>
              </a:spcBef>
              <a:spcAft>
                <a:spcPts val="0"/>
              </a:spcAft>
              <a:buClr>
                <a:schemeClr val="dk1"/>
              </a:buClr>
              <a:buSzPts val="2100"/>
              <a:buNone/>
              <a:defRPr sz="2100"/>
            </a:lvl1pPr>
            <a:lvl2pPr lvl="1" algn="ctr">
              <a:lnSpc>
                <a:spcPct val="90000"/>
              </a:lnSpc>
              <a:spcBef>
                <a:spcPts val="400"/>
              </a:spcBef>
              <a:spcAft>
                <a:spcPts val="0"/>
              </a:spcAft>
              <a:buClr>
                <a:schemeClr val="dk1"/>
              </a:buClr>
              <a:buSzPts val="1800"/>
              <a:buNone/>
              <a:defRPr sz="1800"/>
            </a:lvl2pPr>
            <a:lvl3pPr lvl="2" algn="ctr">
              <a:lnSpc>
                <a:spcPct val="90000"/>
              </a:lnSpc>
              <a:spcBef>
                <a:spcPts val="400"/>
              </a:spcBef>
              <a:spcAft>
                <a:spcPts val="0"/>
              </a:spcAft>
              <a:buClr>
                <a:schemeClr val="dk1"/>
              </a:buClr>
              <a:buSzPts val="1600"/>
              <a:buNone/>
              <a:defRPr sz="1600"/>
            </a:lvl3pPr>
            <a:lvl4pPr lvl="3" algn="ctr">
              <a:lnSpc>
                <a:spcPct val="90000"/>
              </a:lnSpc>
              <a:spcBef>
                <a:spcPts val="400"/>
              </a:spcBef>
              <a:spcAft>
                <a:spcPts val="0"/>
              </a:spcAft>
              <a:buClr>
                <a:schemeClr val="dk1"/>
              </a:buClr>
              <a:buSzPts val="1400"/>
              <a:buNone/>
              <a:defRPr sz="1400"/>
            </a:lvl4pPr>
            <a:lvl5pPr lvl="4" algn="ctr">
              <a:lnSpc>
                <a:spcPct val="90000"/>
              </a:lnSpc>
              <a:spcBef>
                <a:spcPts val="400"/>
              </a:spcBef>
              <a:spcAft>
                <a:spcPts val="0"/>
              </a:spcAft>
              <a:buClr>
                <a:schemeClr val="dk1"/>
              </a:buClr>
              <a:buSzPts val="1400"/>
              <a:buNone/>
              <a:defRPr sz="1400"/>
            </a:lvl5pPr>
            <a:lvl6pPr lvl="5" algn="ctr">
              <a:lnSpc>
                <a:spcPct val="90000"/>
              </a:lnSpc>
              <a:spcBef>
                <a:spcPts val="400"/>
              </a:spcBef>
              <a:spcAft>
                <a:spcPts val="0"/>
              </a:spcAft>
              <a:buClr>
                <a:schemeClr val="dk1"/>
              </a:buClr>
              <a:buSzPts val="1400"/>
              <a:buNone/>
              <a:defRPr sz="1400"/>
            </a:lvl6pPr>
            <a:lvl7pPr lvl="6" algn="ctr">
              <a:lnSpc>
                <a:spcPct val="90000"/>
              </a:lnSpc>
              <a:spcBef>
                <a:spcPts val="400"/>
              </a:spcBef>
              <a:spcAft>
                <a:spcPts val="0"/>
              </a:spcAft>
              <a:buClr>
                <a:schemeClr val="dk1"/>
              </a:buClr>
              <a:buSzPts val="1400"/>
              <a:buNone/>
              <a:defRPr sz="1400"/>
            </a:lvl7pPr>
            <a:lvl8pPr lvl="7" algn="ctr">
              <a:lnSpc>
                <a:spcPct val="90000"/>
              </a:lnSpc>
              <a:spcBef>
                <a:spcPts val="400"/>
              </a:spcBef>
              <a:spcAft>
                <a:spcPts val="0"/>
              </a:spcAft>
              <a:buClr>
                <a:schemeClr val="dk1"/>
              </a:buClr>
              <a:buSzPts val="1400"/>
              <a:buNone/>
              <a:defRPr sz="1400"/>
            </a:lvl8pPr>
            <a:lvl9pPr lvl="8" algn="ctr">
              <a:lnSpc>
                <a:spcPct val="90000"/>
              </a:lnSpc>
              <a:spcBef>
                <a:spcPts val="400"/>
              </a:spcBef>
              <a:spcAft>
                <a:spcPts val="0"/>
              </a:spcAft>
              <a:buClr>
                <a:schemeClr val="dk1"/>
              </a:buClr>
              <a:buSzPts val="1400"/>
              <a:buNone/>
              <a:defRPr sz="1400"/>
            </a:lvl9pPr>
          </a:lstStyle>
          <a:p>
            <a:endParaRPr/>
          </a:p>
        </p:txBody>
      </p:sp>
      <p:sp>
        <p:nvSpPr>
          <p:cNvPr id="18" name="Google Shape;18;p2"/>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9" name="Google Shape;19;p2"/>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20" name="Google Shape;20;p2"/>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04273"/>
            <a:ext cx="7886700" cy="1104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74" name="Google Shape;74;p11"/>
          <p:cNvSpPr txBox="1">
            <a:spLocks noGrp="1"/>
          </p:cNvSpPr>
          <p:nvPr>
            <p:ph type="body" idx="1"/>
          </p:nvPr>
        </p:nvSpPr>
        <p:spPr>
          <a:xfrm rot="5400000">
            <a:off x="2758951" y="-608946"/>
            <a:ext cx="3626100" cy="78867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75" name="Google Shape;75;p11"/>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76" name="Google Shape;76;p11"/>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77" name="Google Shape;77;p11"/>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107951" y="1740071"/>
            <a:ext cx="4843200" cy="1971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80" name="Google Shape;80;p12"/>
          <p:cNvSpPr txBox="1">
            <a:spLocks noGrp="1"/>
          </p:cNvSpPr>
          <p:nvPr>
            <p:ph type="body" idx="1"/>
          </p:nvPr>
        </p:nvSpPr>
        <p:spPr>
          <a:xfrm rot="5400000">
            <a:off x="1107376" y="-174529"/>
            <a:ext cx="4843200" cy="58008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81" name="Google Shape;81;p12"/>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82" name="Google Shape;82;p12"/>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83" name="Google Shape;83;p12"/>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04273"/>
            <a:ext cx="7886700" cy="1104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23" name="Google Shape;23;p3"/>
          <p:cNvSpPr txBox="1">
            <a:spLocks noGrp="1"/>
          </p:cNvSpPr>
          <p:nvPr>
            <p:ph type="body" idx="1"/>
          </p:nvPr>
        </p:nvSpPr>
        <p:spPr>
          <a:xfrm>
            <a:off x="628650" y="1521354"/>
            <a:ext cx="7886700" cy="36261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24" name="Google Shape;24;p3"/>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25" name="Google Shape;25;p3"/>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26" name="Google Shape;26;p3"/>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424783"/>
            <a:ext cx="7886700" cy="2377200"/>
          </a:xfrm>
          <a:prstGeom prst="rect">
            <a:avLst/>
          </a:prstGeom>
          <a:noFill/>
          <a:ln>
            <a:noFill/>
          </a:ln>
        </p:spPr>
        <p:txBody>
          <a:bodyPr spcFirstLastPara="1" wrap="square" lIns="81650" tIns="40825" rIns="81650" bIns="40825" anchor="b" anchorCtr="0">
            <a:no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29" name="Google Shape;29;p4"/>
          <p:cNvSpPr txBox="1">
            <a:spLocks noGrp="1"/>
          </p:cNvSpPr>
          <p:nvPr>
            <p:ph type="body" idx="1"/>
          </p:nvPr>
        </p:nvSpPr>
        <p:spPr>
          <a:xfrm>
            <a:off x="623888" y="3824554"/>
            <a:ext cx="7886700" cy="1250100"/>
          </a:xfrm>
          <a:prstGeom prst="rect">
            <a:avLst/>
          </a:prstGeom>
          <a:noFill/>
          <a:ln>
            <a:noFill/>
          </a:ln>
        </p:spPr>
        <p:txBody>
          <a:bodyPr spcFirstLastPara="1" wrap="square" lIns="81650" tIns="40825" rIns="81650" bIns="40825" anchor="t" anchorCtr="0">
            <a:noAutofit/>
          </a:bodyPr>
          <a:lstStyle>
            <a:lvl1pPr marL="457200" lvl="0" indent="-228600" algn="l">
              <a:lnSpc>
                <a:spcPct val="90000"/>
              </a:lnSpc>
              <a:spcBef>
                <a:spcPts val="900"/>
              </a:spcBef>
              <a:spcAft>
                <a:spcPts val="0"/>
              </a:spcAft>
              <a:buClr>
                <a:schemeClr val="dk1"/>
              </a:buClr>
              <a:buSzPts val="2100"/>
              <a:buNone/>
              <a:defRPr sz="2100">
                <a:solidFill>
                  <a:schemeClr val="dk1"/>
                </a:solidFill>
              </a:defRPr>
            </a:lvl1pPr>
            <a:lvl2pPr marL="914400" lvl="1" indent="-228600" algn="l">
              <a:lnSpc>
                <a:spcPct val="90000"/>
              </a:lnSpc>
              <a:spcBef>
                <a:spcPts val="400"/>
              </a:spcBef>
              <a:spcAft>
                <a:spcPts val="0"/>
              </a:spcAft>
              <a:buClr>
                <a:srgbClr val="888888"/>
              </a:buClr>
              <a:buSzPts val="1800"/>
              <a:buNone/>
              <a:defRPr sz="1800">
                <a:solidFill>
                  <a:srgbClr val="888888"/>
                </a:solidFill>
              </a:defRPr>
            </a:lvl2pPr>
            <a:lvl3pPr marL="1371600" lvl="2" indent="-228600" algn="l">
              <a:lnSpc>
                <a:spcPct val="90000"/>
              </a:lnSpc>
              <a:spcBef>
                <a:spcPts val="400"/>
              </a:spcBef>
              <a:spcAft>
                <a:spcPts val="0"/>
              </a:spcAft>
              <a:buClr>
                <a:srgbClr val="888888"/>
              </a:buClr>
              <a:buSzPts val="1600"/>
              <a:buNone/>
              <a:defRPr sz="1600">
                <a:solidFill>
                  <a:srgbClr val="888888"/>
                </a:solidFill>
              </a:defRPr>
            </a:lvl3pPr>
            <a:lvl4pPr marL="1828800" lvl="3" indent="-228600" algn="l">
              <a:lnSpc>
                <a:spcPct val="90000"/>
              </a:lnSpc>
              <a:spcBef>
                <a:spcPts val="400"/>
              </a:spcBef>
              <a:spcAft>
                <a:spcPts val="0"/>
              </a:spcAft>
              <a:buClr>
                <a:srgbClr val="888888"/>
              </a:buClr>
              <a:buSzPts val="1400"/>
              <a:buNone/>
              <a:defRPr sz="1400">
                <a:solidFill>
                  <a:srgbClr val="888888"/>
                </a:solidFill>
              </a:defRPr>
            </a:lvl4pPr>
            <a:lvl5pPr marL="2286000" lvl="4" indent="-228600" algn="l">
              <a:lnSpc>
                <a:spcPct val="9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Clr>
                <a:srgbClr val="888888"/>
              </a:buClr>
              <a:buSzPts val="1400"/>
              <a:buNone/>
              <a:defRPr sz="1400">
                <a:solidFill>
                  <a:srgbClr val="888888"/>
                </a:solidFill>
              </a:defRPr>
            </a:lvl6pPr>
            <a:lvl7pPr marL="3200400" lvl="6" indent="-228600" algn="l">
              <a:lnSpc>
                <a:spcPct val="90000"/>
              </a:lnSpc>
              <a:spcBef>
                <a:spcPts val="400"/>
              </a:spcBef>
              <a:spcAft>
                <a:spcPts val="0"/>
              </a:spcAft>
              <a:buClr>
                <a:srgbClr val="888888"/>
              </a:buClr>
              <a:buSzPts val="1400"/>
              <a:buNone/>
              <a:defRPr sz="1400">
                <a:solidFill>
                  <a:srgbClr val="888888"/>
                </a:solidFill>
              </a:defRPr>
            </a:lvl7pPr>
            <a:lvl8pPr marL="3657600" lvl="7" indent="-228600" algn="l">
              <a:lnSpc>
                <a:spcPct val="90000"/>
              </a:lnSpc>
              <a:spcBef>
                <a:spcPts val="400"/>
              </a:spcBef>
              <a:spcAft>
                <a:spcPts val="0"/>
              </a:spcAft>
              <a:buClr>
                <a:srgbClr val="888888"/>
              </a:buClr>
              <a:buSzPts val="1400"/>
              <a:buNone/>
              <a:defRPr sz="1400">
                <a:solidFill>
                  <a:srgbClr val="888888"/>
                </a:solidFill>
              </a:defRPr>
            </a:lvl8pPr>
            <a:lvl9pPr marL="4114800" lvl="8" indent="-228600" algn="l">
              <a:lnSpc>
                <a:spcPct val="90000"/>
              </a:lnSpc>
              <a:spcBef>
                <a:spcPts val="40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31" name="Google Shape;31;p4"/>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32" name="Google Shape;32;p4"/>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04273"/>
            <a:ext cx="7886700" cy="1104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35" name="Google Shape;35;p5"/>
          <p:cNvSpPr txBox="1">
            <a:spLocks noGrp="1"/>
          </p:cNvSpPr>
          <p:nvPr>
            <p:ph type="body" idx="1"/>
          </p:nvPr>
        </p:nvSpPr>
        <p:spPr>
          <a:xfrm>
            <a:off x="628650" y="1521354"/>
            <a:ext cx="3886200" cy="36261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36" name="Google Shape;36;p5"/>
          <p:cNvSpPr txBox="1">
            <a:spLocks noGrp="1"/>
          </p:cNvSpPr>
          <p:nvPr>
            <p:ph type="body" idx="2"/>
          </p:nvPr>
        </p:nvSpPr>
        <p:spPr>
          <a:xfrm>
            <a:off x="4629150" y="1521354"/>
            <a:ext cx="3886200" cy="36261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37" name="Google Shape;37;p5"/>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38" name="Google Shape;38;p5"/>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39" name="Google Shape;39;p5"/>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04273"/>
            <a:ext cx="7886700" cy="1104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42" name="Google Shape;42;p6"/>
          <p:cNvSpPr txBox="1">
            <a:spLocks noGrp="1"/>
          </p:cNvSpPr>
          <p:nvPr>
            <p:ph type="body" idx="1"/>
          </p:nvPr>
        </p:nvSpPr>
        <p:spPr>
          <a:xfrm>
            <a:off x="629842" y="1400969"/>
            <a:ext cx="3868200" cy="686700"/>
          </a:xfrm>
          <a:prstGeom prst="rect">
            <a:avLst/>
          </a:prstGeom>
          <a:noFill/>
          <a:ln>
            <a:noFill/>
          </a:ln>
        </p:spPr>
        <p:txBody>
          <a:bodyPr spcFirstLastPara="1" wrap="square" lIns="81650" tIns="40825" rIns="81650" bIns="40825" anchor="b" anchorCtr="0">
            <a:noAutofit/>
          </a:bodyPr>
          <a:lstStyle>
            <a:lvl1pPr marL="457200" lvl="0" indent="-228600" algn="l">
              <a:lnSpc>
                <a:spcPct val="90000"/>
              </a:lnSpc>
              <a:spcBef>
                <a:spcPts val="900"/>
              </a:spcBef>
              <a:spcAft>
                <a:spcPts val="0"/>
              </a:spcAft>
              <a:buClr>
                <a:schemeClr val="dk1"/>
              </a:buClr>
              <a:buSzPts val="2100"/>
              <a:buNone/>
              <a:defRPr sz="2100" b="1"/>
            </a:lvl1pPr>
            <a:lvl2pPr marL="914400" lvl="1" indent="-228600" algn="l">
              <a:lnSpc>
                <a:spcPct val="90000"/>
              </a:lnSpc>
              <a:spcBef>
                <a:spcPts val="400"/>
              </a:spcBef>
              <a:spcAft>
                <a:spcPts val="0"/>
              </a:spcAft>
              <a:buClr>
                <a:schemeClr val="dk1"/>
              </a:buClr>
              <a:buSzPts val="1800"/>
              <a:buNone/>
              <a:defRPr sz="1800" b="1"/>
            </a:lvl2pPr>
            <a:lvl3pPr marL="1371600" lvl="2" indent="-228600" algn="l">
              <a:lnSpc>
                <a:spcPct val="90000"/>
              </a:lnSpc>
              <a:spcBef>
                <a:spcPts val="400"/>
              </a:spcBef>
              <a:spcAft>
                <a:spcPts val="0"/>
              </a:spcAft>
              <a:buClr>
                <a:schemeClr val="dk1"/>
              </a:buClr>
              <a:buSzPts val="1600"/>
              <a:buNone/>
              <a:defRPr sz="1600" b="1"/>
            </a:lvl3pPr>
            <a:lvl4pPr marL="1828800" lvl="3" indent="-228600" algn="l">
              <a:lnSpc>
                <a:spcPct val="90000"/>
              </a:lnSpc>
              <a:spcBef>
                <a:spcPts val="400"/>
              </a:spcBef>
              <a:spcAft>
                <a:spcPts val="0"/>
              </a:spcAft>
              <a:buClr>
                <a:schemeClr val="dk1"/>
              </a:buClr>
              <a:buSzPts val="1400"/>
              <a:buNone/>
              <a:defRPr sz="1400" b="1"/>
            </a:lvl4pPr>
            <a:lvl5pPr marL="2286000" lvl="4" indent="-228600" algn="l">
              <a:lnSpc>
                <a:spcPct val="90000"/>
              </a:lnSpc>
              <a:spcBef>
                <a:spcPts val="400"/>
              </a:spcBef>
              <a:spcAft>
                <a:spcPts val="0"/>
              </a:spcAft>
              <a:buClr>
                <a:schemeClr val="dk1"/>
              </a:buClr>
              <a:buSzPts val="1400"/>
              <a:buNone/>
              <a:defRPr sz="1400" b="1"/>
            </a:lvl5pPr>
            <a:lvl6pPr marL="2743200" lvl="5" indent="-228600" algn="l">
              <a:lnSpc>
                <a:spcPct val="90000"/>
              </a:lnSpc>
              <a:spcBef>
                <a:spcPts val="400"/>
              </a:spcBef>
              <a:spcAft>
                <a:spcPts val="0"/>
              </a:spcAft>
              <a:buClr>
                <a:schemeClr val="dk1"/>
              </a:buClr>
              <a:buSzPts val="1400"/>
              <a:buNone/>
              <a:defRPr sz="1400" b="1"/>
            </a:lvl6pPr>
            <a:lvl7pPr marL="3200400" lvl="6" indent="-228600" algn="l">
              <a:lnSpc>
                <a:spcPct val="90000"/>
              </a:lnSpc>
              <a:spcBef>
                <a:spcPts val="400"/>
              </a:spcBef>
              <a:spcAft>
                <a:spcPts val="0"/>
              </a:spcAft>
              <a:buClr>
                <a:schemeClr val="dk1"/>
              </a:buClr>
              <a:buSzPts val="1400"/>
              <a:buNone/>
              <a:defRPr sz="1400" b="1"/>
            </a:lvl7pPr>
            <a:lvl8pPr marL="3657600" lvl="7" indent="-228600" algn="l">
              <a:lnSpc>
                <a:spcPct val="90000"/>
              </a:lnSpc>
              <a:spcBef>
                <a:spcPts val="400"/>
              </a:spcBef>
              <a:spcAft>
                <a:spcPts val="0"/>
              </a:spcAft>
              <a:buClr>
                <a:schemeClr val="dk1"/>
              </a:buClr>
              <a:buSzPts val="1400"/>
              <a:buNone/>
              <a:defRPr sz="1400" b="1"/>
            </a:lvl8pPr>
            <a:lvl9pPr marL="4114800" lvl="8" indent="-228600" algn="l">
              <a:lnSpc>
                <a:spcPct val="90000"/>
              </a:lnSpc>
              <a:spcBef>
                <a:spcPts val="400"/>
              </a:spcBef>
              <a:spcAft>
                <a:spcPts val="0"/>
              </a:spcAft>
              <a:buClr>
                <a:schemeClr val="dk1"/>
              </a:buClr>
              <a:buSzPts val="1400"/>
              <a:buNone/>
              <a:defRPr sz="1400" b="1"/>
            </a:lvl9pPr>
          </a:lstStyle>
          <a:p>
            <a:endParaRPr/>
          </a:p>
        </p:txBody>
      </p:sp>
      <p:sp>
        <p:nvSpPr>
          <p:cNvPr id="43" name="Google Shape;43;p6"/>
          <p:cNvSpPr txBox="1">
            <a:spLocks noGrp="1"/>
          </p:cNvSpPr>
          <p:nvPr>
            <p:ph type="body" idx="2"/>
          </p:nvPr>
        </p:nvSpPr>
        <p:spPr>
          <a:xfrm>
            <a:off x="629842" y="2087563"/>
            <a:ext cx="3868200" cy="30705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44" name="Google Shape;44;p6"/>
          <p:cNvSpPr txBox="1">
            <a:spLocks noGrp="1"/>
          </p:cNvSpPr>
          <p:nvPr>
            <p:ph type="body" idx="3"/>
          </p:nvPr>
        </p:nvSpPr>
        <p:spPr>
          <a:xfrm>
            <a:off x="4629150" y="1400969"/>
            <a:ext cx="3887400" cy="686700"/>
          </a:xfrm>
          <a:prstGeom prst="rect">
            <a:avLst/>
          </a:prstGeom>
          <a:noFill/>
          <a:ln>
            <a:noFill/>
          </a:ln>
        </p:spPr>
        <p:txBody>
          <a:bodyPr spcFirstLastPara="1" wrap="square" lIns="81650" tIns="40825" rIns="81650" bIns="40825" anchor="b" anchorCtr="0">
            <a:noAutofit/>
          </a:bodyPr>
          <a:lstStyle>
            <a:lvl1pPr marL="457200" lvl="0" indent="-228600" algn="l">
              <a:lnSpc>
                <a:spcPct val="90000"/>
              </a:lnSpc>
              <a:spcBef>
                <a:spcPts val="900"/>
              </a:spcBef>
              <a:spcAft>
                <a:spcPts val="0"/>
              </a:spcAft>
              <a:buClr>
                <a:schemeClr val="dk1"/>
              </a:buClr>
              <a:buSzPts val="2100"/>
              <a:buNone/>
              <a:defRPr sz="2100" b="1"/>
            </a:lvl1pPr>
            <a:lvl2pPr marL="914400" lvl="1" indent="-228600" algn="l">
              <a:lnSpc>
                <a:spcPct val="90000"/>
              </a:lnSpc>
              <a:spcBef>
                <a:spcPts val="400"/>
              </a:spcBef>
              <a:spcAft>
                <a:spcPts val="0"/>
              </a:spcAft>
              <a:buClr>
                <a:schemeClr val="dk1"/>
              </a:buClr>
              <a:buSzPts val="1800"/>
              <a:buNone/>
              <a:defRPr sz="1800" b="1"/>
            </a:lvl2pPr>
            <a:lvl3pPr marL="1371600" lvl="2" indent="-228600" algn="l">
              <a:lnSpc>
                <a:spcPct val="90000"/>
              </a:lnSpc>
              <a:spcBef>
                <a:spcPts val="400"/>
              </a:spcBef>
              <a:spcAft>
                <a:spcPts val="0"/>
              </a:spcAft>
              <a:buClr>
                <a:schemeClr val="dk1"/>
              </a:buClr>
              <a:buSzPts val="1600"/>
              <a:buNone/>
              <a:defRPr sz="1600" b="1"/>
            </a:lvl3pPr>
            <a:lvl4pPr marL="1828800" lvl="3" indent="-228600" algn="l">
              <a:lnSpc>
                <a:spcPct val="90000"/>
              </a:lnSpc>
              <a:spcBef>
                <a:spcPts val="400"/>
              </a:spcBef>
              <a:spcAft>
                <a:spcPts val="0"/>
              </a:spcAft>
              <a:buClr>
                <a:schemeClr val="dk1"/>
              </a:buClr>
              <a:buSzPts val="1400"/>
              <a:buNone/>
              <a:defRPr sz="1400" b="1"/>
            </a:lvl4pPr>
            <a:lvl5pPr marL="2286000" lvl="4" indent="-228600" algn="l">
              <a:lnSpc>
                <a:spcPct val="90000"/>
              </a:lnSpc>
              <a:spcBef>
                <a:spcPts val="400"/>
              </a:spcBef>
              <a:spcAft>
                <a:spcPts val="0"/>
              </a:spcAft>
              <a:buClr>
                <a:schemeClr val="dk1"/>
              </a:buClr>
              <a:buSzPts val="1400"/>
              <a:buNone/>
              <a:defRPr sz="1400" b="1"/>
            </a:lvl5pPr>
            <a:lvl6pPr marL="2743200" lvl="5" indent="-228600" algn="l">
              <a:lnSpc>
                <a:spcPct val="90000"/>
              </a:lnSpc>
              <a:spcBef>
                <a:spcPts val="400"/>
              </a:spcBef>
              <a:spcAft>
                <a:spcPts val="0"/>
              </a:spcAft>
              <a:buClr>
                <a:schemeClr val="dk1"/>
              </a:buClr>
              <a:buSzPts val="1400"/>
              <a:buNone/>
              <a:defRPr sz="1400" b="1"/>
            </a:lvl6pPr>
            <a:lvl7pPr marL="3200400" lvl="6" indent="-228600" algn="l">
              <a:lnSpc>
                <a:spcPct val="90000"/>
              </a:lnSpc>
              <a:spcBef>
                <a:spcPts val="400"/>
              </a:spcBef>
              <a:spcAft>
                <a:spcPts val="0"/>
              </a:spcAft>
              <a:buClr>
                <a:schemeClr val="dk1"/>
              </a:buClr>
              <a:buSzPts val="1400"/>
              <a:buNone/>
              <a:defRPr sz="1400" b="1"/>
            </a:lvl7pPr>
            <a:lvl8pPr marL="3657600" lvl="7" indent="-228600" algn="l">
              <a:lnSpc>
                <a:spcPct val="90000"/>
              </a:lnSpc>
              <a:spcBef>
                <a:spcPts val="400"/>
              </a:spcBef>
              <a:spcAft>
                <a:spcPts val="0"/>
              </a:spcAft>
              <a:buClr>
                <a:schemeClr val="dk1"/>
              </a:buClr>
              <a:buSzPts val="1400"/>
              <a:buNone/>
              <a:defRPr sz="1400" b="1"/>
            </a:lvl8pPr>
            <a:lvl9pPr marL="4114800" lvl="8" indent="-228600" algn="l">
              <a:lnSpc>
                <a:spcPct val="90000"/>
              </a:lnSpc>
              <a:spcBef>
                <a:spcPts val="400"/>
              </a:spcBef>
              <a:spcAft>
                <a:spcPts val="0"/>
              </a:spcAft>
              <a:buClr>
                <a:schemeClr val="dk1"/>
              </a:buClr>
              <a:buSzPts val="1400"/>
              <a:buNone/>
              <a:defRPr sz="1400" b="1"/>
            </a:lvl9pPr>
          </a:lstStyle>
          <a:p>
            <a:endParaRPr/>
          </a:p>
        </p:txBody>
      </p:sp>
      <p:sp>
        <p:nvSpPr>
          <p:cNvPr id="45" name="Google Shape;45;p6"/>
          <p:cNvSpPr txBox="1">
            <a:spLocks noGrp="1"/>
          </p:cNvSpPr>
          <p:nvPr>
            <p:ph type="body" idx="4"/>
          </p:nvPr>
        </p:nvSpPr>
        <p:spPr>
          <a:xfrm>
            <a:off x="4629150" y="2087563"/>
            <a:ext cx="3887400" cy="30705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46" name="Google Shape;46;p6"/>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47" name="Google Shape;47;p6"/>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48" name="Google Shape;48;p6"/>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04273"/>
            <a:ext cx="7886700" cy="1104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51" name="Google Shape;51;p7"/>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52" name="Google Shape;52;p7"/>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53" name="Google Shape;53;p7"/>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56" name="Google Shape;56;p8"/>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57" name="Google Shape;57;p8"/>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81000"/>
            <a:ext cx="2949300" cy="1333500"/>
          </a:xfrm>
          <a:prstGeom prst="rect">
            <a:avLst/>
          </a:prstGeom>
          <a:noFill/>
          <a:ln>
            <a:noFill/>
          </a:ln>
        </p:spPr>
        <p:txBody>
          <a:bodyPr spcFirstLastPara="1" wrap="square" lIns="81650" tIns="40825" rIns="81650" bIns="40825" anchor="b" anchorCtr="0">
            <a:noAutofit/>
          </a:bodyPr>
          <a:lstStyle>
            <a:lvl1pPr lvl="0" algn="l">
              <a:lnSpc>
                <a:spcPct val="90000"/>
              </a:lnSpc>
              <a:spcBef>
                <a:spcPts val="0"/>
              </a:spcBef>
              <a:spcAft>
                <a:spcPts val="0"/>
              </a:spcAft>
              <a:buClr>
                <a:schemeClr val="dk1"/>
              </a:buClr>
              <a:buSzPts val="2900"/>
              <a:buFont typeface="Calibri"/>
              <a:buNone/>
              <a:defRPr sz="29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60" name="Google Shape;60;p9"/>
          <p:cNvSpPr txBox="1">
            <a:spLocks noGrp="1"/>
          </p:cNvSpPr>
          <p:nvPr>
            <p:ph type="body" idx="1"/>
          </p:nvPr>
        </p:nvSpPr>
        <p:spPr>
          <a:xfrm>
            <a:off x="3887391" y="822856"/>
            <a:ext cx="4629300" cy="4061400"/>
          </a:xfrm>
          <a:prstGeom prst="rect">
            <a:avLst/>
          </a:prstGeom>
          <a:noFill/>
          <a:ln>
            <a:noFill/>
          </a:ln>
        </p:spPr>
        <p:txBody>
          <a:bodyPr spcFirstLastPara="1" wrap="square" lIns="81650" tIns="40825" rIns="81650" bIns="40825" anchor="t" anchorCtr="0">
            <a:noAutofit/>
          </a:bodyPr>
          <a:lstStyle>
            <a:lvl1pPr marL="457200" lvl="0" indent="-412750" algn="l">
              <a:lnSpc>
                <a:spcPct val="90000"/>
              </a:lnSpc>
              <a:spcBef>
                <a:spcPts val="900"/>
              </a:spcBef>
              <a:spcAft>
                <a:spcPts val="0"/>
              </a:spcAft>
              <a:buClr>
                <a:schemeClr val="dk1"/>
              </a:buClr>
              <a:buSzPts val="2900"/>
              <a:buChar char="•"/>
              <a:defRPr sz="2900"/>
            </a:lvl1pPr>
            <a:lvl2pPr marL="914400" lvl="1" indent="-387350" algn="l">
              <a:lnSpc>
                <a:spcPct val="90000"/>
              </a:lnSpc>
              <a:spcBef>
                <a:spcPts val="400"/>
              </a:spcBef>
              <a:spcAft>
                <a:spcPts val="0"/>
              </a:spcAft>
              <a:buClr>
                <a:schemeClr val="dk1"/>
              </a:buClr>
              <a:buSzPts val="2500"/>
              <a:buChar char="•"/>
              <a:defRPr sz="2500"/>
            </a:lvl2pPr>
            <a:lvl3pPr marL="1371600" lvl="2" indent="-361950" algn="l">
              <a:lnSpc>
                <a:spcPct val="90000"/>
              </a:lnSpc>
              <a:spcBef>
                <a:spcPts val="400"/>
              </a:spcBef>
              <a:spcAft>
                <a:spcPts val="0"/>
              </a:spcAft>
              <a:buClr>
                <a:schemeClr val="dk1"/>
              </a:buClr>
              <a:buSzPts val="2100"/>
              <a:buChar char="•"/>
              <a:defRPr sz="21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61" name="Google Shape;61;p9"/>
          <p:cNvSpPr txBox="1">
            <a:spLocks noGrp="1"/>
          </p:cNvSpPr>
          <p:nvPr>
            <p:ph type="body" idx="2"/>
          </p:nvPr>
        </p:nvSpPr>
        <p:spPr>
          <a:xfrm>
            <a:off x="629841" y="1714500"/>
            <a:ext cx="2949300" cy="3176400"/>
          </a:xfrm>
          <a:prstGeom prst="rect">
            <a:avLst/>
          </a:prstGeom>
          <a:noFill/>
          <a:ln>
            <a:noFill/>
          </a:ln>
        </p:spPr>
        <p:txBody>
          <a:bodyPr spcFirstLastPara="1" wrap="square" lIns="81650" tIns="40825" rIns="81650" bIns="40825" anchor="t" anchorCtr="0">
            <a:noAutofit/>
          </a:bodyPr>
          <a:lstStyle>
            <a:lvl1pPr marL="457200" lvl="0" indent="-228600" algn="l">
              <a:lnSpc>
                <a:spcPct val="90000"/>
              </a:lnSpc>
              <a:spcBef>
                <a:spcPts val="900"/>
              </a:spcBef>
              <a:spcAft>
                <a:spcPts val="0"/>
              </a:spcAft>
              <a:buClr>
                <a:schemeClr val="dk1"/>
              </a:buClr>
              <a:buSzPts val="1400"/>
              <a:buNone/>
              <a:defRPr sz="1400"/>
            </a:lvl1pPr>
            <a:lvl2pPr marL="914400" lvl="1" indent="-228600" algn="l">
              <a:lnSpc>
                <a:spcPct val="90000"/>
              </a:lnSpc>
              <a:spcBef>
                <a:spcPts val="400"/>
              </a:spcBef>
              <a:spcAft>
                <a:spcPts val="0"/>
              </a:spcAft>
              <a:buClr>
                <a:schemeClr val="dk1"/>
              </a:buClr>
              <a:buSzPts val="1300"/>
              <a:buNone/>
              <a:defRPr sz="1300"/>
            </a:lvl2pPr>
            <a:lvl3pPr marL="1371600" lvl="2" indent="-228600" algn="l">
              <a:lnSpc>
                <a:spcPct val="90000"/>
              </a:lnSpc>
              <a:spcBef>
                <a:spcPts val="400"/>
              </a:spcBef>
              <a:spcAft>
                <a:spcPts val="0"/>
              </a:spcAft>
              <a:buClr>
                <a:schemeClr val="dk1"/>
              </a:buClr>
              <a:buSzPts val="1100"/>
              <a:buNone/>
              <a:defRPr sz="1100"/>
            </a:lvl3pPr>
            <a:lvl4pPr marL="1828800" lvl="3" indent="-228600" algn="l">
              <a:lnSpc>
                <a:spcPct val="90000"/>
              </a:lnSpc>
              <a:spcBef>
                <a:spcPts val="400"/>
              </a:spcBef>
              <a:spcAft>
                <a:spcPts val="0"/>
              </a:spcAft>
              <a:buClr>
                <a:schemeClr val="dk1"/>
              </a:buClr>
              <a:buSzPts val="900"/>
              <a:buNone/>
              <a:defRPr sz="900"/>
            </a:lvl4pPr>
            <a:lvl5pPr marL="2286000" lvl="4" indent="-228600" algn="l">
              <a:lnSpc>
                <a:spcPct val="9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Clr>
                <a:schemeClr val="dk1"/>
              </a:buClr>
              <a:buSzPts val="900"/>
              <a:buNone/>
              <a:defRPr sz="900"/>
            </a:lvl6pPr>
            <a:lvl7pPr marL="3200400" lvl="6" indent="-228600" algn="l">
              <a:lnSpc>
                <a:spcPct val="90000"/>
              </a:lnSpc>
              <a:spcBef>
                <a:spcPts val="400"/>
              </a:spcBef>
              <a:spcAft>
                <a:spcPts val="0"/>
              </a:spcAft>
              <a:buClr>
                <a:schemeClr val="dk1"/>
              </a:buClr>
              <a:buSzPts val="900"/>
              <a:buNone/>
              <a:defRPr sz="900"/>
            </a:lvl7pPr>
            <a:lvl8pPr marL="3657600" lvl="7" indent="-228600" algn="l">
              <a:lnSpc>
                <a:spcPct val="90000"/>
              </a:lnSpc>
              <a:spcBef>
                <a:spcPts val="400"/>
              </a:spcBef>
              <a:spcAft>
                <a:spcPts val="0"/>
              </a:spcAft>
              <a:buClr>
                <a:schemeClr val="dk1"/>
              </a:buClr>
              <a:buSzPts val="900"/>
              <a:buNone/>
              <a:defRPr sz="900"/>
            </a:lvl8pPr>
            <a:lvl9pPr marL="4114800" lvl="8" indent="-228600" algn="l">
              <a:lnSpc>
                <a:spcPct val="90000"/>
              </a:lnSpc>
              <a:spcBef>
                <a:spcPts val="40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63" name="Google Shape;63;p9"/>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64" name="Google Shape;64;p9"/>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81000"/>
            <a:ext cx="2949300" cy="1333500"/>
          </a:xfrm>
          <a:prstGeom prst="rect">
            <a:avLst/>
          </a:prstGeom>
          <a:noFill/>
          <a:ln>
            <a:noFill/>
          </a:ln>
        </p:spPr>
        <p:txBody>
          <a:bodyPr spcFirstLastPara="1" wrap="square" lIns="81650" tIns="40825" rIns="81650" bIns="40825" anchor="b" anchorCtr="0">
            <a:noAutofit/>
          </a:bodyPr>
          <a:lstStyle>
            <a:lvl1pPr lvl="0" algn="l">
              <a:lnSpc>
                <a:spcPct val="90000"/>
              </a:lnSpc>
              <a:spcBef>
                <a:spcPts val="0"/>
              </a:spcBef>
              <a:spcAft>
                <a:spcPts val="0"/>
              </a:spcAft>
              <a:buClr>
                <a:schemeClr val="dk1"/>
              </a:buClr>
              <a:buSzPts val="2900"/>
              <a:buFont typeface="Calibri"/>
              <a:buNone/>
              <a:defRPr sz="29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67" name="Google Shape;67;p10"/>
          <p:cNvSpPr>
            <a:spLocks noGrp="1"/>
          </p:cNvSpPr>
          <p:nvPr>
            <p:ph type="pic" idx="2"/>
          </p:nvPr>
        </p:nvSpPr>
        <p:spPr>
          <a:xfrm>
            <a:off x="3887391" y="822856"/>
            <a:ext cx="4629300" cy="4061400"/>
          </a:xfrm>
          <a:prstGeom prst="rect">
            <a:avLst/>
          </a:prstGeom>
          <a:noFill/>
          <a:ln>
            <a:noFill/>
          </a:ln>
        </p:spPr>
        <p:txBody>
          <a:bodyPr spcFirstLastPara="1" wrap="square" lIns="81650" tIns="40825" rIns="81650" bIns="40825" anchor="t" anchorCtr="0">
            <a:noAutofit/>
          </a:bodyPr>
          <a:lstStyle>
            <a:lvl1pPr marR="0" lvl="0" algn="l" rtl="0">
              <a:lnSpc>
                <a:spcPct val="90000"/>
              </a:lnSpc>
              <a:spcBef>
                <a:spcPts val="90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714500"/>
            <a:ext cx="2949300" cy="3176400"/>
          </a:xfrm>
          <a:prstGeom prst="rect">
            <a:avLst/>
          </a:prstGeom>
          <a:noFill/>
          <a:ln>
            <a:noFill/>
          </a:ln>
        </p:spPr>
        <p:txBody>
          <a:bodyPr spcFirstLastPara="1" wrap="square" lIns="81650" tIns="40825" rIns="81650" bIns="40825" anchor="t" anchorCtr="0">
            <a:noAutofit/>
          </a:bodyPr>
          <a:lstStyle>
            <a:lvl1pPr marL="457200" lvl="0" indent="-228600" algn="l">
              <a:lnSpc>
                <a:spcPct val="90000"/>
              </a:lnSpc>
              <a:spcBef>
                <a:spcPts val="900"/>
              </a:spcBef>
              <a:spcAft>
                <a:spcPts val="0"/>
              </a:spcAft>
              <a:buClr>
                <a:schemeClr val="dk1"/>
              </a:buClr>
              <a:buSzPts val="1400"/>
              <a:buNone/>
              <a:defRPr sz="1400"/>
            </a:lvl1pPr>
            <a:lvl2pPr marL="914400" lvl="1" indent="-228600" algn="l">
              <a:lnSpc>
                <a:spcPct val="90000"/>
              </a:lnSpc>
              <a:spcBef>
                <a:spcPts val="400"/>
              </a:spcBef>
              <a:spcAft>
                <a:spcPts val="0"/>
              </a:spcAft>
              <a:buClr>
                <a:schemeClr val="dk1"/>
              </a:buClr>
              <a:buSzPts val="1300"/>
              <a:buNone/>
              <a:defRPr sz="1300"/>
            </a:lvl2pPr>
            <a:lvl3pPr marL="1371600" lvl="2" indent="-228600" algn="l">
              <a:lnSpc>
                <a:spcPct val="90000"/>
              </a:lnSpc>
              <a:spcBef>
                <a:spcPts val="400"/>
              </a:spcBef>
              <a:spcAft>
                <a:spcPts val="0"/>
              </a:spcAft>
              <a:buClr>
                <a:schemeClr val="dk1"/>
              </a:buClr>
              <a:buSzPts val="1100"/>
              <a:buNone/>
              <a:defRPr sz="1100"/>
            </a:lvl3pPr>
            <a:lvl4pPr marL="1828800" lvl="3" indent="-228600" algn="l">
              <a:lnSpc>
                <a:spcPct val="90000"/>
              </a:lnSpc>
              <a:spcBef>
                <a:spcPts val="400"/>
              </a:spcBef>
              <a:spcAft>
                <a:spcPts val="0"/>
              </a:spcAft>
              <a:buClr>
                <a:schemeClr val="dk1"/>
              </a:buClr>
              <a:buSzPts val="900"/>
              <a:buNone/>
              <a:defRPr sz="900"/>
            </a:lvl4pPr>
            <a:lvl5pPr marL="2286000" lvl="4" indent="-228600" algn="l">
              <a:lnSpc>
                <a:spcPct val="9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Clr>
                <a:schemeClr val="dk1"/>
              </a:buClr>
              <a:buSzPts val="900"/>
              <a:buNone/>
              <a:defRPr sz="900"/>
            </a:lvl6pPr>
            <a:lvl7pPr marL="3200400" lvl="6" indent="-228600" algn="l">
              <a:lnSpc>
                <a:spcPct val="90000"/>
              </a:lnSpc>
              <a:spcBef>
                <a:spcPts val="400"/>
              </a:spcBef>
              <a:spcAft>
                <a:spcPts val="0"/>
              </a:spcAft>
              <a:buClr>
                <a:schemeClr val="dk1"/>
              </a:buClr>
              <a:buSzPts val="900"/>
              <a:buNone/>
              <a:defRPr sz="900"/>
            </a:lvl7pPr>
            <a:lvl8pPr marL="3657600" lvl="7" indent="-228600" algn="l">
              <a:lnSpc>
                <a:spcPct val="90000"/>
              </a:lnSpc>
              <a:spcBef>
                <a:spcPts val="400"/>
              </a:spcBef>
              <a:spcAft>
                <a:spcPts val="0"/>
              </a:spcAft>
              <a:buClr>
                <a:schemeClr val="dk1"/>
              </a:buClr>
              <a:buSzPts val="900"/>
              <a:buNone/>
              <a:defRPr sz="900"/>
            </a:lvl8pPr>
            <a:lvl9pPr marL="4114800" lvl="8" indent="-228600" algn="l">
              <a:lnSpc>
                <a:spcPct val="90000"/>
              </a:lnSpc>
              <a:spcBef>
                <a:spcPts val="40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70" name="Google Shape;70;p10"/>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71" name="Google Shape;71;p10"/>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04273"/>
            <a:ext cx="7886700" cy="1104600"/>
          </a:xfrm>
          <a:prstGeom prst="rect">
            <a:avLst/>
          </a:prstGeom>
          <a:noFill/>
          <a:ln>
            <a:noFill/>
          </a:ln>
        </p:spPr>
        <p:txBody>
          <a:bodyPr spcFirstLastPara="1" wrap="square" lIns="81650" tIns="40825" rIns="81650" bIns="40825" anchor="ctr"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lvl="1">
              <a:spcBef>
                <a:spcPts val="0"/>
              </a:spcBef>
              <a:spcAft>
                <a:spcPts val="0"/>
              </a:spcAft>
              <a:buSzPts val="1300"/>
              <a:buNone/>
              <a:defRPr sz="1600"/>
            </a:lvl2pPr>
            <a:lvl3pPr lvl="2">
              <a:spcBef>
                <a:spcPts val="0"/>
              </a:spcBef>
              <a:spcAft>
                <a:spcPts val="0"/>
              </a:spcAft>
              <a:buSzPts val="1300"/>
              <a:buNone/>
              <a:defRPr sz="1600"/>
            </a:lvl3pPr>
            <a:lvl4pPr lvl="3">
              <a:spcBef>
                <a:spcPts val="0"/>
              </a:spcBef>
              <a:spcAft>
                <a:spcPts val="0"/>
              </a:spcAft>
              <a:buSzPts val="1300"/>
              <a:buNone/>
              <a:defRPr sz="1600"/>
            </a:lvl4pPr>
            <a:lvl5pPr lvl="4">
              <a:spcBef>
                <a:spcPts val="0"/>
              </a:spcBef>
              <a:spcAft>
                <a:spcPts val="0"/>
              </a:spcAft>
              <a:buSzPts val="1300"/>
              <a:buNone/>
              <a:defRPr sz="1600"/>
            </a:lvl5pPr>
            <a:lvl6pPr lvl="5">
              <a:spcBef>
                <a:spcPts val="0"/>
              </a:spcBef>
              <a:spcAft>
                <a:spcPts val="0"/>
              </a:spcAft>
              <a:buSzPts val="1300"/>
              <a:buNone/>
              <a:defRPr sz="1600"/>
            </a:lvl6pPr>
            <a:lvl7pPr lvl="6">
              <a:spcBef>
                <a:spcPts val="0"/>
              </a:spcBef>
              <a:spcAft>
                <a:spcPts val="0"/>
              </a:spcAft>
              <a:buSzPts val="1300"/>
              <a:buNone/>
              <a:defRPr sz="1600"/>
            </a:lvl7pPr>
            <a:lvl8pPr lvl="7">
              <a:spcBef>
                <a:spcPts val="0"/>
              </a:spcBef>
              <a:spcAft>
                <a:spcPts val="0"/>
              </a:spcAft>
              <a:buSzPts val="1300"/>
              <a:buNone/>
              <a:defRPr sz="1600"/>
            </a:lvl8pPr>
            <a:lvl9pPr lvl="8">
              <a:spcBef>
                <a:spcPts val="0"/>
              </a:spcBef>
              <a:spcAft>
                <a:spcPts val="0"/>
              </a:spcAft>
              <a:buSzPts val="1300"/>
              <a:buNone/>
              <a:defRPr sz="1600"/>
            </a:lvl9pPr>
          </a:lstStyle>
          <a:p>
            <a:endParaRPr/>
          </a:p>
        </p:txBody>
      </p:sp>
      <p:sp>
        <p:nvSpPr>
          <p:cNvPr id="11" name="Google Shape;11;p1"/>
          <p:cNvSpPr txBox="1">
            <a:spLocks noGrp="1"/>
          </p:cNvSpPr>
          <p:nvPr>
            <p:ph type="body" idx="1"/>
          </p:nvPr>
        </p:nvSpPr>
        <p:spPr>
          <a:xfrm>
            <a:off x="628650" y="1521354"/>
            <a:ext cx="7886700" cy="3626100"/>
          </a:xfrm>
          <a:prstGeom prst="rect">
            <a:avLst/>
          </a:prstGeom>
          <a:noFill/>
          <a:ln>
            <a:noFill/>
          </a:ln>
        </p:spPr>
        <p:txBody>
          <a:bodyPr spcFirstLastPara="1" wrap="square" lIns="81650" tIns="40825" rIns="81650" bIns="40825" anchor="t" anchorCtr="0">
            <a:noAutofit/>
          </a:bodyPr>
          <a:lstStyle>
            <a:lvl1pPr marL="457200" marR="0" lvl="0" indent="-387350" algn="l" rtl="0">
              <a:lnSpc>
                <a:spcPct val="90000"/>
              </a:lnSpc>
              <a:spcBef>
                <a:spcPts val="9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209"/>
        <p:cNvGrpSpPr/>
        <p:nvPr/>
      </p:nvGrpSpPr>
      <p:grpSpPr>
        <a:xfrm>
          <a:off x="0" y="0"/>
          <a:ext cx="0" cy="0"/>
          <a:chOff x="0" y="0"/>
          <a:chExt cx="0" cy="0"/>
        </a:xfrm>
      </p:grpSpPr>
      <p:sp>
        <p:nvSpPr>
          <p:cNvPr id="210" name="Google Shape;210;p40"/>
          <p:cNvSpPr txBox="1">
            <a:spLocks noGrp="1"/>
          </p:cNvSpPr>
          <p:nvPr>
            <p:ph type="title"/>
          </p:nvPr>
        </p:nvSpPr>
        <p:spPr>
          <a:xfrm>
            <a:off x="921726" y="2489922"/>
            <a:ext cx="7886700" cy="1104600"/>
          </a:xfrm>
          <a:prstGeom prst="rect">
            <a:avLst/>
          </a:prstGeom>
        </p:spPr>
        <p:txBody>
          <a:bodyPr spcFirstLastPara="1" wrap="square" lIns="81650" tIns="40825" rIns="81650" bIns="40825" anchor="ctr" anchorCtr="0">
            <a:noAutofit/>
          </a:bodyPr>
          <a:lstStyle/>
          <a:p>
            <a:pPr marL="0" lvl="0" indent="0" algn="ctr" rtl="0">
              <a:spcBef>
                <a:spcPts val="0"/>
              </a:spcBef>
              <a:spcAft>
                <a:spcPts val="0"/>
              </a:spcAft>
              <a:buNone/>
            </a:pPr>
            <a:r>
              <a:rPr lang="en-US" b="1" dirty="0"/>
              <a:t>KNOWLEDGE </a:t>
            </a:r>
            <a:r>
              <a:rPr lang="en-US" b="1" dirty="0" smtClean="0"/>
              <a:t>ORGANISER</a:t>
            </a:r>
            <a:br>
              <a:rPr lang="en-US" b="1" dirty="0" smtClean="0"/>
            </a:br>
            <a:r>
              <a:rPr lang="en-US" b="1" dirty="0" smtClean="0"/>
              <a:t>Reception</a:t>
            </a:r>
            <a:endParaRPr b="1" dirty="0"/>
          </a:p>
        </p:txBody>
      </p:sp>
      <p:pic>
        <p:nvPicPr>
          <p:cNvPr id="2" name="Picture 1"/>
          <p:cNvPicPr>
            <a:picLocks noChangeAspect="1"/>
          </p:cNvPicPr>
          <p:nvPr/>
        </p:nvPicPr>
        <p:blipFill>
          <a:blip r:embed="rId3"/>
          <a:stretch>
            <a:fillRect/>
          </a:stretch>
        </p:blipFill>
        <p:spPr>
          <a:xfrm>
            <a:off x="3722414" y="169645"/>
            <a:ext cx="1851647" cy="2022570"/>
          </a:xfrm>
          <a:prstGeom prst="rect">
            <a:avLst/>
          </a:prstGeom>
        </p:spPr>
      </p:pic>
      <p:pic>
        <p:nvPicPr>
          <p:cNvPr id="3" name="Picture 2"/>
          <p:cNvPicPr>
            <a:picLocks noChangeAspect="1"/>
          </p:cNvPicPr>
          <p:nvPr/>
        </p:nvPicPr>
        <p:blipFill rotWithShape="1">
          <a:blip r:embed="rId4"/>
          <a:srcRect l="17182" t="6989" r="17342" b="16647"/>
          <a:stretch/>
        </p:blipFill>
        <p:spPr>
          <a:xfrm>
            <a:off x="3600016" y="3892229"/>
            <a:ext cx="2062230" cy="15210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Google Shape;283;p46"/>
          <p:cNvSpPr txBox="1"/>
          <p:nvPr/>
        </p:nvSpPr>
        <p:spPr>
          <a:xfrm>
            <a:off x="82550" y="123089"/>
            <a:ext cx="3401553" cy="681405"/>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smtClean="0">
                <a:solidFill>
                  <a:schemeClr val="dk1"/>
                </a:solidFill>
                <a:latin typeface="Calibri"/>
                <a:ea typeface="Calibri"/>
                <a:cs typeface="Calibri"/>
                <a:sym typeface="Calibri"/>
              </a:rPr>
              <a:t>Phonics </a:t>
            </a:r>
            <a:endParaRPr sz="40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6" name="AutoShape 2" descr="Phonics worksh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Phonics workshop"/>
          <p:cNvSpPr>
            <a:spLocks noChangeAspect="1" noChangeArrowheads="1"/>
          </p:cNvSpPr>
          <p:nvPr/>
        </p:nvSpPr>
        <p:spPr bwMode="auto">
          <a:xfrm flipH="1" flipV="1">
            <a:off x="1960311" y="3176254"/>
            <a:ext cx="1359647" cy="1359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Phonics workshop"/>
          <p:cNvSpPr>
            <a:spLocks noChangeAspect="1" noChangeArrowheads="1"/>
          </p:cNvSpPr>
          <p:nvPr/>
        </p:nvSpPr>
        <p:spPr bwMode="auto">
          <a:xfrm>
            <a:off x="324101" y="24063"/>
            <a:ext cx="288674" cy="288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Phonics workshop"/>
          <p:cNvSpPr>
            <a:spLocks noChangeAspect="1" noChangeArrowheads="1"/>
          </p:cNvSpPr>
          <p:nvPr/>
        </p:nvSpPr>
        <p:spPr bwMode="auto">
          <a:xfrm flipV="1">
            <a:off x="307974" y="312738"/>
            <a:ext cx="2218657" cy="22186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Phonics worksh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2" descr="Phonics worksho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2" name="Picture 14" descr="Rosedale C of E Infant School - Phon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899001"/>
            <a:ext cx="6756406" cy="42715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557128" y="123089"/>
            <a:ext cx="5560508" cy="738664"/>
          </a:xfrm>
          <a:prstGeom prst="rect">
            <a:avLst/>
          </a:prstGeom>
          <a:solidFill>
            <a:srgbClr val="FFFF00"/>
          </a:solidFill>
        </p:spPr>
        <p:txBody>
          <a:bodyPr wrap="square" rtlCol="0">
            <a:spAutoFit/>
          </a:bodyPr>
          <a:lstStyle/>
          <a:p>
            <a:pPr lvl="0"/>
            <a:r>
              <a:rPr lang="en-US" b="1" dirty="0">
                <a:solidFill>
                  <a:schemeClr val="dk1"/>
                </a:solidFill>
                <a:latin typeface="Calibri"/>
                <a:ea typeface="Calibri"/>
                <a:cs typeface="Calibri"/>
                <a:sym typeface="Calibri"/>
              </a:rPr>
              <a:t>This half term, we </a:t>
            </a:r>
            <a:r>
              <a:rPr lang="en-US" b="1" dirty="0" smtClean="0">
                <a:solidFill>
                  <a:schemeClr val="dk1"/>
                </a:solidFill>
                <a:latin typeface="Calibri"/>
                <a:ea typeface="Calibri"/>
                <a:cs typeface="Calibri"/>
                <a:sym typeface="Calibri"/>
              </a:rPr>
              <a:t>are revisiting all the phonemes we have taught and will be focusing on spelling as well as reading words containing these phonemes. </a:t>
            </a:r>
            <a:endParaRPr lang="en-US" b="1" dirty="0">
              <a:solidFill>
                <a:schemeClr val="dk1"/>
              </a:solidFill>
              <a:latin typeface="Calibri"/>
              <a:ea typeface="Calibri"/>
              <a:cs typeface="Calibri"/>
              <a:sym typeface="Calibri"/>
            </a:endParaRPr>
          </a:p>
        </p:txBody>
      </p:sp>
      <p:sp>
        <p:nvSpPr>
          <p:cNvPr id="13" name="TextBox 12"/>
          <p:cNvSpPr txBox="1"/>
          <p:nvPr/>
        </p:nvSpPr>
        <p:spPr>
          <a:xfrm>
            <a:off x="6838956" y="899001"/>
            <a:ext cx="2278680" cy="4616648"/>
          </a:xfrm>
          <a:prstGeom prst="rect">
            <a:avLst/>
          </a:prstGeom>
          <a:solidFill>
            <a:srgbClr val="FFFF00"/>
          </a:solidFill>
        </p:spPr>
        <p:txBody>
          <a:bodyPr wrap="square" rtlCol="0">
            <a:spAutoFit/>
          </a:bodyPr>
          <a:lstStyle/>
          <a:p>
            <a:pPr algn="ctr"/>
            <a:r>
              <a:rPr lang="en-US" dirty="0" smtClean="0">
                <a:latin typeface="Calibri" panose="020F0502020204030204" pitchFamily="34" charset="0"/>
                <a:cs typeface="Calibri" panose="020F0502020204030204" pitchFamily="34" charset="0"/>
              </a:rPr>
              <a:t>Help your child to practice recognising these phonemes.</a:t>
            </a:r>
          </a:p>
          <a:p>
            <a:pPr algn="ctr"/>
            <a:endParaRPr lang="en-US" dirty="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Look for them in books.</a:t>
            </a:r>
          </a:p>
          <a:p>
            <a:pPr algn="ctr"/>
            <a:endParaRPr lang="en-US" dirty="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Try spelling words containing these phonemes with your child, encouraging them to read and write them. </a:t>
            </a:r>
          </a:p>
          <a:p>
            <a:pPr algn="ctr"/>
            <a:endParaRPr lang="en-US" dirty="0" smtClean="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Remember to use the games on the following website to help  develop your child’s reading and spelling skills.</a:t>
            </a:r>
          </a:p>
          <a:p>
            <a:pPr algn="ctr"/>
            <a:endParaRPr lang="en-US" dirty="0">
              <a:latin typeface="Calibri" panose="020F0502020204030204" pitchFamily="34" charset="0"/>
              <a:cs typeface="Calibri" panose="020F0502020204030204" pitchFamily="34" charset="0"/>
            </a:endParaRPr>
          </a:p>
          <a:p>
            <a:pPr algn="ctr"/>
            <a:endParaRPr lang="en-US" dirty="0" smtClean="0">
              <a:latin typeface="Calibri" panose="020F0502020204030204" pitchFamily="34" charset="0"/>
              <a:cs typeface="Calibri" panose="020F0502020204030204" pitchFamily="34" charset="0"/>
            </a:endParaRPr>
          </a:p>
          <a:p>
            <a:pPr algn="ctr"/>
            <a:r>
              <a:rPr lang="en-US" b="1" u="sng" dirty="0">
                <a:solidFill>
                  <a:srgbClr val="002060"/>
                </a:solidFill>
                <a:latin typeface="Calibri" panose="020F0502020204030204" pitchFamily="34" charset="0"/>
                <a:cs typeface="Calibri" panose="020F0502020204030204" pitchFamily="34" charset="0"/>
              </a:rPr>
              <a:t>http://www.letters-and-sounds.com/phase-3-games.html</a:t>
            </a:r>
          </a:p>
        </p:txBody>
      </p:sp>
    </p:spTree>
    <p:extLst>
      <p:ext uri="{BB962C8B-B14F-4D97-AF65-F5344CB8AC3E}">
        <p14:creationId xmlns:p14="http://schemas.microsoft.com/office/powerpoint/2010/main" val="949570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3;p46"/>
          <p:cNvSpPr txBox="1"/>
          <p:nvPr/>
        </p:nvSpPr>
        <p:spPr>
          <a:xfrm>
            <a:off x="88412" y="68480"/>
            <a:ext cx="3401553" cy="712309"/>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smtClean="0">
                <a:solidFill>
                  <a:schemeClr val="dk1"/>
                </a:solidFill>
                <a:latin typeface="Calibri"/>
                <a:ea typeface="Calibri"/>
                <a:cs typeface="Calibri"/>
                <a:sym typeface="Calibri"/>
              </a:rPr>
              <a:t>Reading </a:t>
            </a:r>
            <a:endParaRPr sz="40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3" name="TextBox 2"/>
          <p:cNvSpPr txBox="1"/>
          <p:nvPr/>
        </p:nvSpPr>
        <p:spPr>
          <a:xfrm>
            <a:off x="3557128" y="77480"/>
            <a:ext cx="5481364" cy="523220"/>
          </a:xfrm>
          <a:prstGeom prst="rect">
            <a:avLst/>
          </a:prstGeom>
          <a:solidFill>
            <a:srgbClr val="FFFF00"/>
          </a:solidFill>
        </p:spPr>
        <p:txBody>
          <a:bodyPr wrap="square" rtlCol="0">
            <a:spAutoFit/>
          </a:bodyPr>
          <a:lstStyle/>
          <a:p>
            <a:pPr lvl="0"/>
            <a:r>
              <a:rPr lang="en-US" b="1" dirty="0" smtClean="0">
                <a:solidFill>
                  <a:schemeClr val="dk1"/>
                </a:solidFill>
                <a:latin typeface="Calibri"/>
                <a:ea typeface="Calibri"/>
                <a:cs typeface="Calibri"/>
                <a:sym typeface="Calibri"/>
              </a:rPr>
              <a:t>This half term, we are continuing to focus on reading Phase 2 and Phase 3 Tricky words and will be moving on to reading Phase 4 words.</a:t>
            </a:r>
            <a:endParaRPr lang="en-US" b="1" dirty="0">
              <a:solidFill>
                <a:schemeClr val="dk1"/>
              </a:solidFill>
              <a:latin typeface="Calibri"/>
              <a:ea typeface="Calibri"/>
              <a:cs typeface="Calibri"/>
              <a:sym typeface="Calibri"/>
            </a:endParaRPr>
          </a:p>
        </p:txBody>
      </p:sp>
      <p:sp>
        <p:nvSpPr>
          <p:cNvPr id="6" name="AutoShape 2" descr="Phonics worksh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Phonics workshop"/>
          <p:cNvSpPr>
            <a:spLocks noChangeAspect="1" noChangeArrowheads="1"/>
          </p:cNvSpPr>
          <p:nvPr/>
        </p:nvSpPr>
        <p:spPr bwMode="auto">
          <a:xfrm flipH="1" flipV="1">
            <a:off x="1960311" y="3176254"/>
            <a:ext cx="1359647" cy="1359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Phonics workshop"/>
          <p:cNvSpPr>
            <a:spLocks noChangeAspect="1" noChangeArrowheads="1"/>
          </p:cNvSpPr>
          <p:nvPr/>
        </p:nvSpPr>
        <p:spPr bwMode="auto">
          <a:xfrm>
            <a:off x="324101" y="24063"/>
            <a:ext cx="288674" cy="288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Phonics workshop"/>
          <p:cNvSpPr>
            <a:spLocks noChangeAspect="1" noChangeArrowheads="1"/>
          </p:cNvSpPr>
          <p:nvPr/>
        </p:nvSpPr>
        <p:spPr bwMode="auto">
          <a:xfrm flipV="1">
            <a:off x="307974" y="312738"/>
            <a:ext cx="2218657" cy="22186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Phonics worksh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2" descr="Phonics worksho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Tricky Words - mini book marks or word bank - Printable Teaching Resources  - Print Play Learn | Tricky words, Printable teaching resources, Phonics  flashcards"/>
          <p:cNvPicPr>
            <a:picLocks noChangeAspect="1" noChangeArrowheads="1"/>
          </p:cNvPicPr>
          <p:nvPr/>
        </p:nvPicPr>
        <p:blipFill rotWithShape="1">
          <a:blip r:embed="rId2">
            <a:extLst>
              <a:ext uri="{28A0092B-C50C-407E-A947-70E740481C1C}">
                <a14:useLocalDpi xmlns:a14="http://schemas.microsoft.com/office/drawing/2010/main" val="0"/>
              </a:ext>
            </a:extLst>
          </a:blip>
          <a:srcRect t="5386" r="25879" b="6439"/>
          <a:stretch/>
        </p:blipFill>
        <p:spPr bwMode="auto">
          <a:xfrm>
            <a:off x="1198929" y="780789"/>
            <a:ext cx="6245226" cy="493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470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ANDWRITING POLICY Rationale At Coupe Green Primary School, all children  begin the process of learning cursive handwriting fr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ANDWRITING POLICY Rationale At Coupe Green Primary School, all children  begin the process of learning cursive handwriting fr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rotWithShape="1">
          <a:blip r:embed="rId2"/>
          <a:srcRect l="25762" t="54566" r="49155" b="21190"/>
          <a:stretch/>
        </p:blipFill>
        <p:spPr>
          <a:xfrm>
            <a:off x="82549" y="797276"/>
            <a:ext cx="4417261" cy="2400463"/>
          </a:xfrm>
          <a:prstGeom prst="rect">
            <a:avLst/>
          </a:prstGeom>
        </p:spPr>
      </p:pic>
      <p:sp>
        <p:nvSpPr>
          <p:cNvPr id="5" name="Google Shape;283;p46"/>
          <p:cNvSpPr txBox="1"/>
          <p:nvPr/>
        </p:nvSpPr>
        <p:spPr>
          <a:xfrm>
            <a:off x="155575" y="84438"/>
            <a:ext cx="4486763" cy="681405"/>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smtClean="0">
                <a:solidFill>
                  <a:schemeClr val="dk1"/>
                </a:solidFill>
                <a:latin typeface="Calibri"/>
                <a:ea typeface="Calibri"/>
                <a:cs typeface="Calibri"/>
                <a:sym typeface="Calibri"/>
              </a:rPr>
              <a:t>Handwriting </a:t>
            </a:r>
            <a:endParaRPr sz="40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6" name="TextBox 5"/>
          <p:cNvSpPr txBox="1"/>
          <p:nvPr/>
        </p:nvSpPr>
        <p:spPr>
          <a:xfrm>
            <a:off x="5099537" y="44858"/>
            <a:ext cx="3737811" cy="5632311"/>
          </a:xfrm>
          <a:prstGeom prst="rect">
            <a:avLst/>
          </a:prstGeom>
          <a:solidFill>
            <a:srgbClr val="FFFF00"/>
          </a:solidFill>
        </p:spPr>
        <p:txBody>
          <a:bodyPr wrap="square" rtlCol="0">
            <a:spAutoFit/>
          </a:bodyPr>
          <a:lstStyle/>
          <a:p>
            <a:pPr lvl="0"/>
            <a:r>
              <a:rPr lang="en-US" sz="3600" b="1" dirty="0" smtClean="0">
                <a:solidFill>
                  <a:schemeClr val="dk1"/>
                </a:solidFill>
                <a:latin typeface="Calibri"/>
                <a:ea typeface="Calibri"/>
                <a:cs typeface="Calibri"/>
                <a:sym typeface="Calibri"/>
              </a:rPr>
              <a:t>This half term, we are continuing to work on pre-cursive letter formation and will be working on the Long Ladder Letters and One Armed Robot Letters.</a:t>
            </a:r>
            <a:endParaRPr lang="en-US" sz="3600" b="1" dirty="0">
              <a:solidFill>
                <a:schemeClr val="dk1"/>
              </a:solidFill>
              <a:latin typeface="Calibri"/>
              <a:ea typeface="Calibri"/>
              <a:cs typeface="Calibri"/>
              <a:sym typeface="Calibri"/>
            </a:endParaRPr>
          </a:p>
        </p:txBody>
      </p:sp>
      <p:pic>
        <p:nvPicPr>
          <p:cNvPr id="7" name="Picture 6"/>
          <p:cNvPicPr>
            <a:picLocks noChangeAspect="1"/>
          </p:cNvPicPr>
          <p:nvPr/>
        </p:nvPicPr>
        <p:blipFill rotWithShape="1">
          <a:blip r:embed="rId2"/>
          <a:srcRect l="52375" t="54566" r="23885" b="20328"/>
          <a:stretch/>
        </p:blipFill>
        <p:spPr>
          <a:xfrm>
            <a:off x="82550" y="3191342"/>
            <a:ext cx="4417260" cy="2485827"/>
          </a:xfrm>
          <a:prstGeom prst="rect">
            <a:avLst/>
          </a:prstGeom>
        </p:spPr>
      </p:pic>
      <p:pic>
        <p:nvPicPr>
          <p:cNvPr id="8" name="Picture 7"/>
          <p:cNvPicPr>
            <a:picLocks noChangeAspect="1"/>
          </p:cNvPicPr>
          <p:nvPr/>
        </p:nvPicPr>
        <p:blipFill rotWithShape="1">
          <a:blip r:embed="rId2"/>
          <a:srcRect l="44091" t="85497" r="45237" b="12222"/>
          <a:stretch/>
        </p:blipFill>
        <p:spPr>
          <a:xfrm>
            <a:off x="1351483" y="5503141"/>
            <a:ext cx="1879394" cy="225824"/>
          </a:xfrm>
          <a:prstGeom prst="rect">
            <a:avLst/>
          </a:prstGeom>
        </p:spPr>
      </p:pic>
    </p:spTree>
    <p:extLst>
      <p:ext uri="{BB962C8B-B14F-4D97-AF65-F5344CB8AC3E}">
        <p14:creationId xmlns:p14="http://schemas.microsoft.com/office/powerpoint/2010/main" val="3531728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295"/>
        <p:cNvGrpSpPr/>
        <p:nvPr/>
      </p:nvGrpSpPr>
      <p:grpSpPr>
        <a:xfrm>
          <a:off x="0" y="0"/>
          <a:ext cx="0" cy="0"/>
          <a:chOff x="0" y="0"/>
          <a:chExt cx="0" cy="0"/>
        </a:xfrm>
      </p:grpSpPr>
      <p:sp>
        <p:nvSpPr>
          <p:cNvPr id="297" name="Google Shape;297;p47"/>
          <p:cNvSpPr txBox="1"/>
          <p:nvPr/>
        </p:nvSpPr>
        <p:spPr>
          <a:xfrm>
            <a:off x="123821" y="608461"/>
            <a:ext cx="5327409" cy="4995172"/>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b="1" dirty="0" smtClean="0">
                <a:solidFill>
                  <a:schemeClr val="dk1"/>
                </a:solidFill>
                <a:latin typeface="Calibri"/>
                <a:ea typeface="Calibri"/>
                <a:cs typeface="Calibri"/>
                <a:sym typeface="Calibri"/>
              </a:rPr>
              <a:t>Number Vocabulary </a:t>
            </a:r>
            <a:endParaRPr sz="2000" b="1"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smtClean="0">
                <a:solidFill>
                  <a:schemeClr val="dk1"/>
                </a:solidFill>
                <a:latin typeface="Calibri"/>
                <a:ea typeface="Calibri"/>
                <a:cs typeface="Calibri"/>
                <a:sym typeface="Calibri"/>
              </a:rPr>
              <a:t>Greater/More Than &gt; - </a:t>
            </a:r>
            <a:r>
              <a:rPr lang="en-US" sz="1100" dirty="0" smtClean="0">
                <a:solidFill>
                  <a:schemeClr val="dk1"/>
                </a:solidFill>
                <a:latin typeface="Calibri"/>
                <a:ea typeface="Calibri"/>
                <a:cs typeface="Calibri"/>
                <a:sym typeface="Calibri"/>
              </a:rPr>
              <a:t>When a number has a higher value than the one it is being compared with or when  a group of objects has a larger quantity than the group it is being compared with.</a:t>
            </a:r>
          </a:p>
          <a:p>
            <a:pPr marL="0" lvl="0" indent="0" algn="l" rtl="0">
              <a:spcBef>
                <a:spcPts val="0"/>
              </a:spcBef>
              <a:spcAft>
                <a:spcPts val="0"/>
              </a:spcAft>
              <a:buClr>
                <a:schemeClr val="dk1"/>
              </a:buClr>
              <a:buSzPts val="1100"/>
              <a:buFont typeface="Arial"/>
              <a:buNone/>
            </a:pPr>
            <a:endParaRPr sz="1100" b="1" dirty="0" smtClean="0">
              <a:solidFill>
                <a:schemeClr val="dk1"/>
              </a:solidFill>
              <a:latin typeface="Calibri"/>
              <a:ea typeface="Calibri"/>
              <a:cs typeface="Calibri"/>
              <a:sym typeface="Calibri"/>
            </a:endParaRPr>
          </a:p>
          <a:p>
            <a:pPr>
              <a:buClr>
                <a:schemeClr val="dk1"/>
              </a:buClr>
              <a:buSzPts val="1100"/>
            </a:pPr>
            <a:r>
              <a:rPr lang="en-US" sz="1100" b="1" dirty="0" smtClean="0">
                <a:solidFill>
                  <a:schemeClr val="dk1"/>
                </a:solidFill>
                <a:latin typeface="Calibri"/>
                <a:ea typeface="Calibri"/>
                <a:cs typeface="Calibri"/>
                <a:sym typeface="Calibri"/>
              </a:rPr>
              <a:t>Less than &lt;  - </a:t>
            </a:r>
            <a:r>
              <a:rPr lang="en-US" sz="1100" dirty="0" smtClean="0">
                <a:solidFill>
                  <a:schemeClr val="dk1"/>
                </a:solidFill>
                <a:latin typeface="Calibri"/>
                <a:ea typeface="Calibri"/>
                <a:cs typeface="Calibri"/>
                <a:sym typeface="Calibri"/>
              </a:rPr>
              <a:t>When a number has a lower value than the one it is being compared with or when  a group of objects has a smaller quantity than the group it is being compared with.</a:t>
            </a:r>
          </a:p>
          <a:p>
            <a:pPr marL="0" lvl="0" indent="0" algn="l" rtl="0">
              <a:spcBef>
                <a:spcPts val="0"/>
              </a:spcBef>
              <a:spcAft>
                <a:spcPts val="0"/>
              </a:spcAft>
              <a:buClr>
                <a:schemeClr val="dk1"/>
              </a:buClr>
              <a:buSzPts val="1100"/>
              <a:buFont typeface="Arial"/>
              <a:buNone/>
            </a:pPr>
            <a:endParaRPr sz="1100" b="1"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smtClean="0">
                <a:solidFill>
                  <a:schemeClr val="dk1"/>
                </a:solidFill>
                <a:latin typeface="Calibri"/>
                <a:ea typeface="Calibri"/>
                <a:cs typeface="Calibri"/>
                <a:sym typeface="Calibri"/>
              </a:rPr>
              <a:t>Equals = - </a:t>
            </a:r>
            <a:r>
              <a:rPr lang="en-US" sz="1100" dirty="0" smtClean="0">
                <a:solidFill>
                  <a:schemeClr val="dk1"/>
                </a:solidFill>
                <a:latin typeface="Calibri"/>
                <a:ea typeface="Calibri"/>
                <a:cs typeface="Calibri"/>
                <a:sym typeface="Calibri"/>
              </a:rPr>
              <a:t>Use to show that both sides of a number sentence are balanced (</a:t>
            </a:r>
            <a:r>
              <a:rPr lang="en-US" sz="1100" dirty="0" err="1" smtClean="0">
                <a:solidFill>
                  <a:schemeClr val="dk1"/>
                </a:solidFill>
                <a:latin typeface="Calibri"/>
                <a:ea typeface="Calibri"/>
                <a:cs typeface="Calibri"/>
                <a:sym typeface="Calibri"/>
              </a:rPr>
              <a:t>eg</a:t>
            </a:r>
            <a:r>
              <a:rPr lang="en-US" sz="1100" dirty="0" smtClean="0">
                <a:solidFill>
                  <a:schemeClr val="dk1"/>
                </a:solidFill>
                <a:latin typeface="Calibri"/>
                <a:ea typeface="Calibri"/>
                <a:cs typeface="Calibri"/>
                <a:sym typeface="Calibri"/>
              </a:rPr>
              <a:t>. 3+4=7. 7=3+4, 2+5=3+4) or that two groups of objects contain the same amount.</a:t>
            </a:r>
          </a:p>
          <a:p>
            <a:pPr marL="0" lvl="0" indent="0" algn="l" rtl="0">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u="sng" dirty="0" smtClean="0">
                <a:solidFill>
                  <a:schemeClr val="dk1"/>
                </a:solidFill>
                <a:latin typeface="Calibri"/>
                <a:ea typeface="Calibri"/>
                <a:cs typeface="Calibri"/>
                <a:sym typeface="Calibri"/>
              </a:rPr>
              <a:t>Part/Part Whole Model </a:t>
            </a:r>
            <a:r>
              <a:rPr lang="en-US" sz="1100" dirty="0" smtClean="0">
                <a:solidFill>
                  <a:schemeClr val="dk1"/>
                </a:solidFill>
                <a:latin typeface="Calibri"/>
                <a:ea typeface="Calibri"/>
                <a:cs typeface="Calibri"/>
                <a:sym typeface="Calibri"/>
              </a:rPr>
              <a:t>- A way of working that teaches the children that a whole number can be made up of 2 smaller parts and that a whole number can be split into 2 smaller parts (a diagram of the Part/Part Whole Model is provided on a following slide.)</a:t>
            </a:r>
          </a:p>
          <a:p>
            <a:pPr marL="0" lvl="0" indent="0" algn="l" rtl="0">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lvl="0">
              <a:buClr>
                <a:schemeClr val="dk1"/>
              </a:buClr>
              <a:buSzPts val="1100"/>
            </a:pPr>
            <a:r>
              <a:rPr lang="en-US" sz="1100" b="1" dirty="0" smtClean="0">
                <a:latin typeface="Calibri" panose="020F0502020204030204" pitchFamily="34" charset="0"/>
                <a:cs typeface="Calibri" panose="020F0502020204030204" pitchFamily="34" charset="0"/>
              </a:rPr>
              <a:t>Adding- </a:t>
            </a:r>
            <a:r>
              <a:rPr lang="en-US" sz="1100" dirty="0" smtClean="0">
                <a:latin typeface="Calibri" panose="020F0502020204030204" pitchFamily="34" charset="0"/>
                <a:cs typeface="Calibri" panose="020F0502020204030204" pitchFamily="34" charset="0"/>
              </a:rPr>
              <a:t> to join (something) to something else so as to increase the size, number, or amount.</a:t>
            </a:r>
          </a:p>
          <a:p>
            <a:pPr lvl="0">
              <a:buClr>
                <a:schemeClr val="dk1"/>
              </a:buClr>
              <a:buSzPts val="1100"/>
            </a:pPr>
            <a:endParaRPr lang="en-US" sz="1100" dirty="0" smtClean="0">
              <a:latin typeface="Calibri" panose="020F0502020204030204" pitchFamily="34" charset="0"/>
              <a:cs typeface="Calibri" panose="020F0502020204030204" pitchFamily="34" charset="0"/>
            </a:endParaRPr>
          </a:p>
          <a:p>
            <a:pPr lvl="0">
              <a:buClr>
                <a:schemeClr val="dk1"/>
              </a:buClr>
              <a:buSzPts val="1100"/>
            </a:pPr>
            <a:r>
              <a:rPr lang="en-US" sz="1100" b="1" dirty="0" smtClean="0">
                <a:solidFill>
                  <a:schemeClr val="dk1"/>
                </a:solidFill>
                <a:latin typeface="Calibri" panose="020F0502020204030204" pitchFamily="34" charset="0"/>
                <a:ea typeface="Calibri"/>
                <a:cs typeface="Calibri" panose="020F0502020204030204" pitchFamily="34" charset="0"/>
                <a:sym typeface="Calibri"/>
              </a:rPr>
              <a:t>Subtracting- to </a:t>
            </a:r>
            <a:r>
              <a:rPr lang="en-US" sz="1100" dirty="0" smtClean="0">
                <a:latin typeface="Calibri" panose="020F0502020204030204" pitchFamily="34" charset="0"/>
                <a:cs typeface="Calibri" panose="020F0502020204030204" pitchFamily="34" charset="0"/>
              </a:rPr>
              <a:t>take away (a number or amount) from another to learn the difference.</a:t>
            </a:r>
          </a:p>
          <a:p>
            <a:pPr lvl="0">
              <a:buClr>
                <a:schemeClr val="dk1"/>
              </a:buClr>
              <a:buSzPts val="1100"/>
            </a:pPr>
            <a:endParaRPr sz="1100" b="1" dirty="0" smtClean="0">
              <a:solidFill>
                <a:schemeClr val="dk1"/>
              </a:solidFill>
              <a:latin typeface="Calibri" panose="020F0502020204030204" pitchFamily="34" charset="0"/>
              <a:ea typeface="Calibri"/>
              <a:cs typeface="Calibri" panose="020F0502020204030204" pitchFamily="34" charset="0"/>
              <a:sym typeface="Calibri"/>
            </a:endParaRPr>
          </a:p>
          <a:p>
            <a:pPr>
              <a:buClr>
                <a:schemeClr val="dk1"/>
              </a:buClr>
              <a:buSzPts val="1100"/>
            </a:pPr>
            <a:r>
              <a:rPr lang="en-US" sz="1100" b="1" dirty="0" smtClean="0">
                <a:solidFill>
                  <a:schemeClr val="dk1"/>
                </a:solidFill>
                <a:latin typeface="Calibri"/>
                <a:ea typeface="Calibri"/>
                <a:cs typeface="Calibri"/>
                <a:sym typeface="Calibri"/>
              </a:rPr>
              <a:t>Doubling - </a:t>
            </a:r>
            <a:r>
              <a:rPr lang="en-US" sz="1100" dirty="0" smtClean="0">
                <a:solidFill>
                  <a:schemeClr val="dk1"/>
                </a:solidFill>
                <a:latin typeface="Calibri"/>
                <a:ea typeface="Calibri"/>
                <a:cs typeface="Calibri"/>
                <a:sym typeface="Calibri"/>
              </a:rPr>
              <a:t>Adding a number or quantity of objects to itself.</a:t>
            </a:r>
          </a:p>
          <a:p>
            <a:pPr>
              <a:buClr>
                <a:schemeClr val="dk1"/>
              </a:buClr>
              <a:buSzPts val="1100"/>
            </a:pPr>
            <a:endParaRPr lang="en-US" sz="1100" dirty="0" smtClean="0">
              <a:solidFill>
                <a:schemeClr val="dk1"/>
              </a:solidFill>
              <a:latin typeface="Calibri"/>
              <a:ea typeface="Calibri"/>
              <a:cs typeface="Calibri"/>
              <a:sym typeface="Calibri"/>
            </a:endParaRPr>
          </a:p>
          <a:p>
            <a:pPr>
              <a:buClr>
                <a:schemeClr val="dk1"/>
              </a:buClr>
              <a:buSzPts val="1100"/>
            </a:pPr>
            <a:r>
              <a:rPr lang="en-US" sz="1100" b="1" dirty="0" smtClean="0">
                <a:solidFill>
                  <a:schemeClr val="dk1"/>
                </a:solidFill>
                <a:latin typeface="Calibri"/>
                <a:ea typeface="Calibri"/>
                <a:cs typeface="Calibri"/>
                <a:sym typeface="Calibri"/>
              </a:rPr>
              <a:t>Halving</a:t>
            </a:r>
            <a:r>
              <a:rPr lang="en-US" sz="1100" dirty="0" smtClean="0">
                <a:solidFill>
                  <a:schemeClr val="dk1"/>
                </a:solidFill>
                <a:latin typeface="Calibri"/>
                <a:ea typeface="Calibri"/>
                <a:cs typeface="Calibri"/>
                <a:sym typeface="Calibri"/>
              </a:rPr>
              <a:t>- Sharing a number or quantity equally  between 2 groups</a:t>
            </a:r>
          </a:p>
          <a:p>
            <a:pPr>
              <a:buClr>
                <a:schemeClr val="dk1"/>
              </a:buClr>
              <a:buSzPts val="1100"/>
            </a:pPr>
            <a:endParaRPr lang="en-US" sz="1100" dirty="0">
              <a:solidFill>
                <a:schemeClr val="dk1"/>
              </a:solidFill>
              <a:latin typeface="Calibri"/>
              <a:ea typeface="Calibri"/>
              <a:cs typeface="Calibri"/>
              <a:sym typeface="Calibri"/>
            </a:endParaRPr>
          </a:p>
          <a:p>
            <a:pPr>
              <a:buClr>
                <a:schemeClr val="dk1"/>
              </a:buClr>
              <a:buSzPts val="1100"/>
            </a:pPr>
            <a:r>
              <a:rPr lang="en-US" sz="1100" b="1" dirty="0" smtClean="0">
                <a:solidFill>
                  <a:schemeClr val="dk1"/>
                </a:solidFill>
                <a:latin typeface="Calibri"/>
                <a:ea typeface="Calibri"/>
                <a:cs typeface="Calibri"/>
                <a:sym typeface="Calibri"/>
              </a:rPr>
              <a:t>Number </a:t>
            </a:r>
            <a:r>
              <a:rPr lang="en-US" sz="1100" b="1" dirty="0">
                <a:solidFill>
                  <a:schemeClr val="dk1"/>
                </a:solidFill>
                <a:latin typeface="Calibri"/>
                <a:ea typeface="Calibri"/>
                <a:cs typeface="Calibri"/>
                <a:sym typeface="Calibri"/>
              </a:rPr>
              <a:t>Bonds To 10 - </a:t>
            </a:r>
            <a:r>
              <a:rPr lang="en-US" sz="1100" dirty="0">
                <a:solidFill>
                  <a:schemeClr val="dk1"/>
                </a:solidFill>
                <a:latin typeface="Calibri"/>
                <a:ea typeface="Calibri"/>
                <a:cs typeface="Calibri"/>
                <a:sym typeface="Calibri"/>
              </a:rPr>
              <a:t>All of the pairs of numbers which add to 10 (3+7, 4+6)</a:t>
            </a:r>
          </a:p>
          <a:p>
            <a:pPr>
              <a:buClr>
                <a:schemeClr val="dk1"/>
              </a:buClr>
              <a:buSzPts val="1100"/>
            </a:pPr>
            <a:endParaRPr lang="en-US" sz="1000" dirty="0" smtClean="0">
              <a:solidFill>
                <a:schemeClr val="dk1"/>
              </a:solidFill>
              <a:latin typeface="Calibri"/>
              <a:ea typeface="Calibri"/>
              <a:cs typeface="Calibri"/>
              <a:sym typeface="Calibri"/>
            </a:endParaRPr>
          </a:p>
          <a:p>
            <a:pPr>
              <a:buClr>
                <a:schemeClr val="dk1"/>
              </a:buClr>
              <a:buSzPts val="1100"/>
            </a:pPr>
            <a:endParaRPr lang="en-US" sz="1000" dirty="0" smtClean="0">
              <a:solidFill>
                <a:schemeClr val="dk1"/>
              </a:solidFill>
              <a:latin typeface="Calibri"/>
              <a:ea typeface="Calibri"/>
              <a:cs typeface="Calibri"/>
              <a:sym typeface="Calibri"/>
            </a:endParaRPr>
          </a:p>
          <a:p>
            <a:pPr>
              <a:buClr>
                <a:schemeClr val="dk1"/>
              </a:buClr>
              <a:buSzPts val="1100"/>
            </a:pPr>
            <a:endParaRPr lang="en-US" sz="1000" b="1" dirty="0" smtClean="0">
              <a:solidFill>
                <a:schemeClr val="dk1"/>
              </a:solidFill>
              <a:latin typeface="Calibri"/>
              <a:ea typeface="Calibri"/>
              <a:cs typeface="Calibri"/>
              <a:sym typeface="Calibri"/>
            </a:endParaRPr>
          </a:p>
          <a:p>
            <a:pPr lvl="0">
              <a:buClr>
                <a:schemeClr val="dk1"/>
              </a:buClr>
              <a:buSzPts val="1100"/>
            </a:pPr>
            <a:endParaRPr lang="en-US" sz="1000" b="1" dirty="0" smtClean="0">
              <a:solidFill>
                <a:schemeClr val="dk1"/>
              </a:solidFill>
              <a:latin typeface="Calibri"/>
              <a:ea typeface="Calibri"/>
              <a:cs typeface="Calibri"/>
              <a:sym typeface="Calibri"/>
            </a:endParaRPr>
          </a:p>
        </p:txBody>
      </p:sp>
      <p:sp>
        <p:nvSpPr>
          <p:cNvPr id="298" name="Google Shape;298;p47"/>
          <p:cNvSpPr txBox="1"/>
          <p:nvPr/>
        </p:nvSpPr>
        <p:spPr>
          <a:xfrm>
            <a:off x="123821" y="0"/>
            <a:ext cx="8944051" cy="477699"/>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dk1"/>
                </a:solidFill>
                <a:latin typeface="Calibri"/>
                <a:ea typeface="Calibri"/>
                <a:cs typeface="Calibri"/>
                <a:sym typeface="Calibri"/>
              </a:rPr>
              <a:t>Reception </a:t>
            </a:r>
            <a:r>
              <a:rPr lang="en-US" sz="2400" b="1" dirty="0" err="1" smtClean="0">
                <a:solidFill>
                  <a:schemeClr val="dk1"/>
                </a:solidFill>
                <a:latin typeface="Calibri"/>
                <a:ea typeface="Calibri"/>
                <a:cs typeface="Calibri"/>
                <a:sym typeface="Calibri"/>
              </a:rPr>
              <a:t>Maths</a:t>
            </a:r>
            <a:r>
              <a:rPr lang="en-US" sz="2400" b="1" dirty="0" smtClean="0">
                <a:solidFill>
                  <a:schemeClr val="dk1"/>
                </a:solidFill>
                <a:latin typeface="Calibri"/>
                <a:ea typeface="Calibri"/>
                <a:cs typeface="Calibri"/>
                <a:sym typeface="Calibri"/>
              </a:rPr>
              <a:t> </a:t>
            </a:r>
            <a:r>
              <a:rPr lang="en-US" sz="2400" b="1" dirty="0">
                <a:solidFill>
                  <a:schemeClr val="dk1"/>
                </a:solidFill>
                <a:latin typeface="Calibri"/>
                <a:ea typeface="Calibri"/>
                <a:cs typeface="Calibri"/>
                <a:sym typeface="Calibri"/>
              </a:rPr>
              <a:t>- </a:t>
            </a:r>
            <a:r>
              <a:rPr lang="en-US" sz="2400" b="1" dirty="0" smtClean="0">
                <a:solidFill>
                  <a:schemeClr val="dk1"/>
                </a:solidFill>
                <a:latin typeface="Calibri"/>
                <a:ea typeface="Calibri"/>
                <a:cs typeface="Calibri"/>
                <a:sym typeface="Calibri"/>
              </a:rPr>
              <a:t>KEY VOCABULARY</a:t>
            </a:r>
            <a:endParaRPr sz="32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p:txBody>
      </p:sp>
      <p:pic>
        <p:nvPicPr>
          <p:cNvPr id="3078" name="Picture 6" descr="AMPscript Basics - SFMC Gee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396" y="608461"/>
            <a:ext cx="3482477" cy="1958894"/>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97;p47"/>
          <p:cNvSpPr txBox="1"/>
          <p:nvPr/>
        </p:nvSpPr>
        <p:spPr>
          <a:xfrm>
            <a:off x="5585396" y="2567355"/>
            <a:ext cx="3482476" cy="3036278"/>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lvl="0">
              <a:buClr>
                <a:schemeClr val="dk1"/>
              </a:buClr>
              <a:buSzPts val="1100"/>
            </a:pPr>
            <a:endParaRPr lang="en-US" sz="1000" dirty="0">
              <a:solidFill>
                <a:schemeClr val="dk1"/>
              </a:solidFill>
              <a:latin typeface="Calibri"/>
              <a:ea typeface="Calibri"/>
              <a:cs typeface="Calibri"/>
              <a:sym typeface="Calibri"/>
            </a:endParaRPr>
          </a:p>
          <a:p>
            <a:pPr lvl="0">
              <a:buClr>
                <a:schemeClr val="dk1"/>
              </a:buClr>
              <a:buSzPts val="1100"/>
            </a:pPr>
            <a:r>
              <a:rPr lang="en-US" sz="1100" b="1" dirty="0">
                <a:solidFill>
                  <a:schemeClr val="dk1"/>
                </a:solidFill>
                <a:latin typeface="Calibri"/>
                <a:ea typeface="Calibri"/>
                <a:cs typeface="Calibri"/>
                <a:sym typeface="Calibri"/>
              </a:rPr>
              <a:t>10s Frame - </a:t>
            </a:r>
            <a:r>
              <a:rPr lang="en-US" sz="1100" dirty="0">
                <a:solidFill>
                  <a:schemeClr val="dk1"/>
                </a:solidFill>
                <a:latin typeface="Calibri"/>
                <a:ea typeface="Calibri"/>
                <a:cs typeface="Calibri"/>
                <a:sym typeface="Calibri"/>
              </a:rPr>
              <a:t>Used to solve addition and subtraction problems</a:t>
            </a:r>
          </a:p>
          <a:p>
            <a:pPr lvl="0">
              <a:buClr>
                <a:schemeClr val="dk1"/>
              </a:buClr>
              <a:buSzPts val="1100"/>
            </a:pPr>
            <a:endParaRPr lang="en-US" sz="1100" b="1" dirty="0">
              <a:solidFill>
                <a:schemeClr val="dk1"/>
              </a:solidFill>
              <a:latin typeface="Calibri"/>
              <a:ea typeface="Calibri"/>
              <a:cs typeface="Calibri"/>
              <a:sym typeface="Calibri"/>
            </a:endParaRPr>
          </a:p>
          <a:p>
            <a:pPr lvl="0">
              <a:buClr>
                <a:schemeClr val="dk1"/>
              </a:buClr>
              <a:buSzPts val="1100"/>
            </a:pPr>
            <a:r>
              <a:rPr lang="en-US" sz="1100" b="1" dirty="0">
                <a:solidFill>
                  <a:schemeClr val="dk1"/>
                </a:solidFill>
                <a:latin typeface="Calibri"/>
                <a:ea typeface="Calibri"/>
                <a:cs typeface="Calibri"/>
                <a:sym typeface="Calibri"/>
              </a:rPr>
              <a:t>Bead String - </a:t>
            </a:r>
            <a:r>
              <a:rPr lang="en-US" sz="1100" dirty="0">
                <a:solidFill>
                  <a:schemeClr val="dk1"/>
                </a:solidFill>
                <a:latin typeface="Calibri"/>
                <a:ea typeface="Calibri"/>
                <a:cs typeface="Calibri"/>
                <a:sym typeface="Calibri"/>
              </a:rPr>
              <a:t>Used to solve problems within 100</a:t>
            </a:r>
          </a:p>
          <a:p>
            <a:pPr lvl="0">
              <a:buClr>
                <a:schemeClr val="dk1"/>
              </a:buClr>
              <a:buSzPts val="1100"/>
            </a:pPr>
            <a:endParaRPr lang="en-US" sz="1100" dirty="0">
              <a:solidFill>
                <a:schemeClr val="dk1"/>
              </a:solidFill>
              <a:latin typeface="Calibri"/>
              <a:ea typeface="Calibri"/>
              <a:cs typeface="Calibri"/>
              <a:sym typeface="Calibri"/>
            </a:endParaRPr>
          </a:p>
          <a:p>
            <a:pPr>
              <a:buClr>
                <a:schemeClr val="dk1"/>
              </a:buClr>
              <a:buSzPts val="1100"/>
            </a:pPr>
            <a:r>
              <a:rPr lang="en-US" sz="1100" b="1" dirty="0">
                <a:solidFill>
                  <a:schemeClr val="dk1"/>
                </a:solidFill>
                <a:latin typeface="Calibri"/>
                <a:ea typeface="Calibri"/>
                <a:cs typeface="Calibri"/>
                <a:sym typeface="Calibri"/>
              </a:rPr>
              <a:t>Digit - </a:t>
            </a:r>
            <a:r>
              <a:rPr lang="en-US" sz="1100" dirty="0">
                <a:solidFill>
                  <a:schemeClr val="dk1"/>
                </a:solidFill>
                <a:latin typeface="Calibri"/>
                <a:ea typeface="Calibri"/>
                <a:cs typeface="Calibri"/>
                <a:sym typeface="Calibri"/>
              </a:rPr>
              <a:t>An individual figure within a number (</a:t>
            </a:r>
            <a:r>
              <a:rPr lang="en-US" sz="1100" dirty="0" err="1">
                <a:solidFill>
                  <a:schemeClr val="dk1"/>
                </a:solidFill>
                <a:latin typeface="Calibri"/>
                <a:ea typeface="Calibri"/>
                <a:cs typeface="Calibri"/>
                <a:sym typeface="Calibri"/>
              </a:rPr>
              <a:t>eg</a:t>
            </a:r>
            <a:r>
              <a:rPr lang="en-US" sz="1100" dirty="0">
                <a:solidFill>
                  <a:schemeClr val="dk1"/>
                </a:solidFill>
                <a:latin typeface="Calibri"/>
                <a:ea typeface="Calibri"/>
                <a:cs typeface="Calibri"/>
                <a:sym typeface="Calibri"/>
              </a:rPr>
              <a:t> 1, 2)</a:t>
            </a:r>
          </a:p>
          <a:p>
            <a:pPr>
              <a:buClr>
                <a:schemeClr val="dk1"/>
              </a:buClr>
              <a:buSzPts val="1100"/>
            </a:pPr>
            <a:endParaRPr lang="en-US" sz="1100" dirty="0">
              <a:solidFill>
                <a:schemeClr val="dk1"/>
              </a:solidFill>
              <a:latin typeface="Calibri"/>
              <a:ea typeface="Calibri"/>
              <a:cs typeface="Calibri"/>
              <a:sym typeface="Calibri"/>
            </a:endParaRPr>
          </a:p>
          <a:p>
            <a:pPr lvl="0">
              <a:buClr>
                <a:schemeClr val="dk1"/>
              </a:buClr>
              <a:buSzPts val="1100"/>
            </a:pPr>
            <a:r>
              <a:rPr lang="en-US" sz="1100" b="1" dirty="0">
                <a:solidFill>
                  <a:schemeClr val="dk1"/>
                </a:solidFill>
                <a:latin typeface="Calibri"/>
                <a:ea typeface="Calibri"/>
                <a:cs typeface="Calibri"/>
                <a:sym typeface="Calibri"/>
              </a:rPr>
              <a:t>Ordinal Number - </a:t>
            </a:r>
            <a:r>
              <a:rPr lang="en-US" sz="1100" dirty="0">
                <a:solidFill>
                  <a:schemeClr val="dk1"/>
                </a:solidFill>
                <a:latin typeface="Calibri"/>
                <a:ea typeface="Calibri"/>
                <a:cs typeface="Calibri"/>
                <a:sym typeface="Calibri"/>
              </a:rPr>
              <a:t>Numbers which define order (1st, 2nd, 3rd)</a:t>
            </a:r>
            <a:r>
              <a:rPr lang="en-US" sz="1100" b="1" dirty="0">
                <a:solidFill>
                  <a:schemeClr val="dk1"/>
                </a:solidFill>
                <a:latin typeface="Calibri"/>
                <a:ea typeface="Calibri"/>
                <a:cs typeface="Calibri"/>
                <a:sym typeface="Calibri"/>
              </a:rPr>
              <a:t> </a:t>
            </a:r>
          </a:p>
          <a:p>
            <a:pPr lvl="0">
              <a:buClr>
                <a:schemeClr val="dk1"/>
              </a:buClr>
              <a:buSzPts val="1100"/>
            </a:pPr>
            <a:endParaRPr lang="en-US" sz="1100" b="1" dirty="0" smtClean="0">
              <a:solidFill>
                <a:schemeClr val="dk1"/>
              </a:solidFill>
              <a:latin typeface="Calibri"/>
              <a:ea typeface="Calibri"/>
              <a:cs typeface="Calibri"/>
              <a:sym typeface="Calibri"/>
            </a:endParaRPr>
          </a:p>
          <a:p>
            <a:pPr lvl="0">
              <a:buClr>
                <a:schemeClr val="dk1"/>
              </a:buClr>
              <a:buSzPts val="1100"/>
            </a:pPr>
            <a:r>
              <a:rPr lang="en-US" sz="1100" b="1" dirty="0" smtClean="0">
                <a:solidFill>
                  <a:schemeClr val="dk1"/>
                </a:solidFill>
                <a:latin typeface="Calibri"/>
                <a:ea typeface="Calibri"/>
                <a:cs typeface="Calibri"/>
                <a:sym typeface="Calibri"/>
              </a:rPr>
              <a:t>Share </a:t>
            </a:r>
            <a:r>
              <a:rPr lang="en-US" sz="1100" b="1" dirty="0">
                <a:solidFill>
                  <a:schemeClr val="dk1"/>
                </a:solidFill>
                <a:latin typeface="Calibri"/>
                <a:ea typeface="Calibri"/>
                <a:cs typeface="Calibri"/>
                <a:sym typeface="Calibri"/>
              </a:rPr>
              <a:t>- </a:t>
            </a:r>
            <a:r>
              <a:rPr lang="en-US" sz="1100" dirty="0" smtClean="0">
                <a:solidFill>
                  <a:schemeClr val="dk1"/>
                </a:solidFill>
                <a:latin typeface="Calibri"/>
                <a:ea typeface="Calibri"/>
                <a:cs typeface="Calibri"/>
                <a:sym typeface="Calibri"/>
              </a:rPr>
              <a:t>Share </a:t>
            </a:r>
            <a:r>
              <a:rPr lang="en-US" sz="1100" dirty="0">
                <a:solidFill>
                  <a:schemeClr val="dk1"/>
                </a:solidFill>
                <a:latin typeface="Calibri"/>
                <a:ea typeface="Calibri"/>
                <a:cs typeface="Calibri"/>
                <a:sym typeface="Calibri"/>
              </a:rPr>
              <a:t>a number or a number of objects equally into a number of </a:t>
            </a:r>
            <a:r>
              <a:rPr lang="en-US" sz="1100" dirty="0" smtClean="0">
                <a:solidFill>
                  <a:schemeClr val="dk1"/>
                </a:solidFill>
                <a:latin typeface="Calibri"/>
                <a:ea typeface="Calibri"/>
                <a:cs typeface="Calibri"/>
                <a:sym typeface="Calibri"/>
              </a:rPr>
              <a:t>groups</a:t>
            </a:r>
          </a:p>
          <a:p>
            <a:pPr lvl="0">
              <a:buClr>
                <a:schemeClr val="dk1"/>
              </a:buClr>
              <a:buSzPts val="1100"/>
            </a:pPr>
            <a:endParaRPr lang="en-US" sz="1100" b="1" dirty="0">
              <a:solidFill>
                <a:schemeClr val="dk1"/>
              </a:solidFill>
              <a:latin typeface="Calibri"/>
              <a:ea typeface="Calibri"/>
              <a:cs typeface="Calibri"/>
              <a:sym typeface="Calibri"/>
            </a:endParaRPr>
          </a:p>
          <a:p>
            <a:pPr lvl="0">
              <a:buClr>
                <a:schemeClr val="dk1"/>
              </a:buClr>
              <a:buSzPts val="1100"/>
            </a:pPr>
            <a:r>
              <a:rPr lang="en-US" sz="1100" b="1" dirty="0">
                <a:solidFill>
                  <a:schemeClr val="dk1"/>
                </a:solidFill>
                <a:latin typeface="Calibri"/>
                <a:ea typeface="Calibri"/>
                <a:cs typeface="Calibri"/>
                <a:sym typeface="Calibri"/>
              </a:rPr>
              <a:t>Group - </a:t>
            </a:r>
            <a:r>
              <a:rPr lang="en-US" sz="1100" dirty="0">
                <a:solidFill>
                  <a:schemeClr val="dk1"/>
                </a:solidFill>
                <a:latin typeface="Calibri"/>
                <a:ea typeface="Calibri"/>
                <a:cs typeface="Calibri"/>
                <a:sym typeface="Calibri"/>
              </a:rPr>
              <a:t>Place objects in groups of a certain </a:t>
            </a:r>
            <a:r>
              <a:rPr lang="en-US" sz="1100" dirty="0" smtClean="0">
                <a:solidFill>
                  <a:schemeClr val="dk1"/>
                </a:solidFill>
                <a:latin typeface="Calibri"/>
                <a:ea typeface="Calibri"/>
                <a:cs typeface="Calibri"/>
                <a:sym typeface="Calibri"/>
              </a:rPr>
              <a:t>number</a:t>
            </a:r>
          </a:p>
          <a:p>
            <a:pPr lvl="0">
              <a:buClr>
                <a:schemeClr val="dk1"/>
              </a:buClr>
              <a:buSzPts val="1100"/>
            </a:pPr>
            <a:endParaRPr lang="en-US" sz="1100" dirty="0" smtClean="0">
              <a:solidFill>
                <a:schemeClr val="dk1"/>
              </a:solidFill>
              <a:latin typeface="Calibri"/>
              <a:ea typeface="Calibri"/>
              <a:cs typeface="Calibri"/>
              <a:sym typeface="Calibri"/>
            </a:endParaRPr>
          </a:p>
          <a:p>
            <a:pPr>
              <a:buClr>
                <a:schemeClr val="dk1"/>
              </a:buClr>
              <a:buSzPts val="1100"/>
            </a:pPr>
            <a:r>
              <a:rPr lang="en-US" sz="1100" b="1" dirty="0">
                <a:solidFill>
                  <a:schemeClr val="dk1"/>
                </a:solidFill>
                <a:latin typeface="Calibri"/>
                <a:ea typeface="Calibri"/>
                <a:cs typeface="Calibri"/>
                <a:sym typeface="Calibri"/>
              </a:rPr>
              <a:t>Number Sentence - </a:t>
            </a:r>
            <a:r>
              <a:rPr lang="en-US" sz="1100" dirty="0">
                <a:solidFill>
                  <a:schemeClr val="dk1"/>
                </a:solidFill>
                <a:latin typeface="Calibri"/>
                <a:ea typeface="Calibri"/>
                <a:cs typeface="Calibri"/>
                <a:sym typeface="Calibri"/>
              </a:rPr>
              <a:t>A written calculation</a:t>
            </a:r>
            <a:endParaRPr lang="en-US" sz="1100" b="1" dirty="0">
              <a:solidFill>
                <a:schemeClr val="dk1"/>
              </a:solidFill>
              <a:latin typeface="Calibri"/>
              <a:ea typeface="Calibri"/>
              <a:cs typeface="Calibri"/>
              <a:sym typeface="Calibri"/>
            </a:endParaRPr>
          </a:p>
          <a:p>
            <a:pPr lvl="0">
              <a:buClr>
                <a:schemeClr val="dk1"/>
              </a:buClr>
              <a:buSzPts val="1100"/>
            </a:pPr>
            <a:endParaRPr lang="en-US" sz="1000" b="1" dirty="0">
              <a:solidFill>
                <a:schemeClr val="dk1"/>
              </a:solidFill>
              <a:latin typeface="Calibri"/>
              <a:ea typeface="Calibri"/>
              <a:cs typeface="Calibri"/>
              <a:sym typeface="Calibri"/>
            </a:endParaRPr>
          </a:p>
          <a:p>
            <a:pPr>
              <a:buClr>
                <a:schemeClr val="dk1"/>
              </a:buClr>
              <a:buSzPts val="1100"/>
            </a:pPr>
            <a:endParaRPr lang="en-US" sz="1000" dirty="0" smtClean="0">
              <a:solidFill>
                <a:schemeClr val="dk1"/>
              </a:solidFill>
              <a:latin typeface="Calibri"/>
              <a:ea typeface="Calibri"/>
              <a:cs typeface="Calibri"/>
              <a:sym typeface="Calibri"/>
            </a:endParaRPr>
          </a:p>
          <a:p>
            <a:pPr>
              <a:buClr>
                <a:schemeClr val="dk1"/>
              </a:buClr>
              <a:buSzPts val="1100"/>
            </a:pPr>
            <a:endParaRPr lang="en-US" sz="1000" dirty="0">
              <a:solidFill>
                <a:schemeClr val="dk1"/>
              </a:solidFill>
              <a:latin typeface="Calibri"/>
              <a:ea typeface="Calibri"/>
              <a:cs typeface="Calibri"/>
              <a:sym typeface="Calibri"/>
            </a:endParaRPr>
          </a:p>
          <a:p>
            <a:pPr>
              <a:buClr>
                <a:schemeClr val="dk1"/>
              </a:buClr>
              <a:buSzPts val="1100"/>
            </a:pPr>
            <a:endParaRPr lang="en-US" sz="1200" dirty="0">
              <a:solidFill>
                <a:schemeClr val="dk1"/>
              </a:solidFill>
              <a:latin typeface="Calibri"/>
              <a:ea typeface="Calibri"/>
              <a:cs typeface="Calibri"/>
              <a:sym typeface="Calibri"/>
            </a:endParaRPr>
          </a:p>
          <a:p>
            <a:pPr>
              <a:buClr>
                <a:schemeClr val="dk1"/>
              </a:buClr>
              <a:buSzPts val="1100"/>
            </a:pPr>
            <a:endParaRPr lang="en-US" sz="1200" dirty="0">
              <a:solidFill>
                <a:schemeClr val="dk1"/>
              </a:solidFill>
              <a:latin typeface="Calibri"/>
              <a:ea typeface="Calibri"/>
              <a:cs typeface="Calibri"/>
              <a:sym typeface="Calibri"/>
            </a:endParaRPr>
          </a:p>
          <a:p>
            <a:pPr lvl="0">
              <a:buClr>
                <a:schemeClr val="dk1"/>
              </a:buClr>
              <a:buSzPts val="1100"/>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310"/>
        <p:cNvGrpSpPr/>
        <p:nvPr/>
      </p:nvGrpSpPr>
      <p:grpSpPr>
        <a:xfrm>
          <a:off x="0" y="0"/>
          <a:ext cx="0" cy="0"/>
          <a:chOff x="0" y="0"/>
          <a:chExt cx="0" cy="0"/>
        </a:xfrm>
      </p:grpSpPr>
      <p:sp>
        <p:nvSpPr>
          <p:cNvPr id="316" name="Google Shape;316;p48"/>
          <p:cNvSpPr txBox="1"/>
          <p:nvPr/>
        </p:nvSpPr>
        <p:spPr>
          <a:xfrm>
            <a:off x="5915938" y="3105812"/>
            <a:ext cx="3122554" cy="2450926"/>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dirty="0">
                <a:solidFill>
                  <a:schemeClr val="dk1"/>
                </a:solidFill>
                <a:latin typeface="Calibri"/>
                <a:ea typeface="Calibri"/>
                <a:cs typeface="Calibri"/>
                <a:sym typeface="Calibri"/>
              </a:rPr>
              <a:t>Fluency, Reasoning and Problem Solving Key Vocabulary -</a:t>
            </a:r>
            <a:endParaRPr sz="18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smtClean="0">
                <a:solidFill>
                  <a:schemeClr val="dk1"/>
                </a:solidFill>
                <a:latin typeface="Calibri"/>
                <a:ea typeface="Calibri"/>
                <a:cs typeface="Calibri"/>
                <a:sym typeface="Calibri"/>
              </a:rPr>
              <a:t>Fluency </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Using number and calculation skills accurately and </a:t>
            </a:r>
            <a:r>
              <a:rPr lang="en-US" sz="1200" dirty="0" smtClean="0">
                <a:solidFill>
                  <a:schemeClr val="dk1"/>
                </a:solidFill>
                <a:latin typeface="Calibri"/>
                <a:ea typeface="Calibri"/>
                <a:cs typeface="Calibri"/>
                <a:sym typeface="Calibri"/>
              </a:rPr>
              <a:t>efficiently</a:t>
            </a: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Reasoning -</a:t>
            </a:r>
            <a:r>
              <a:rPr lang="en-US" sz="1200" dirty="0">
                <a:solidFill>
                  <a:schemeClr val="dk1"/>
                </a:solidFill>
                <a:latin typeface="Calibri"/>
                <a:ea typeface="Calibri"/>
                <a:cs typeface="Calibri"/>
                <a:sym typeface="Calibri"/>
              </a:rPr>
              <a:t> Following a line of enquiry, justifying their </a:t>
            </a:r>
            <a:r>
              <a:rPr lang="en-US" sz="1200" dirty="0" smtClean="0">
                <a:solidFill>
                  <a:schemeClr val="dk1"/>
                </a:solidFill>
                <a:latin typeface="Calibri"/>
                <a:ea typeface="Calibri"/>
                <a:cs typeface="Calibri"/>
                <a:sym typeface="Calibri"/>
              </a:rPr>
              <a:t>answers through discussion</a:t>
            </a: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Problem Solving - </a:t>
            </a:r>
            <a:r>
              <a:rPr lang="en-US" sz="1200" dirty="0">
                <a:solidFill>
                  <a:schemeClr val="dk1"/>
                </a:solidFill>
                <a:latin typeface="Calibri"/>
                <a:ea typeface="Calibri"/>
                <a:cs typeface="Calibri"/>
                <a:sym typeface="Calibri"/>
              </a:rPr>
              <a:t>Solving real life and logical problems using mathematical understanding</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b="1" dirty="0">
              <a:solidFill>
                <a:schemeClr val="dk1"/>
              </a:solidFill>
              <a:latin typeface="Calibri"/>
              <a:ea typeface="Calibri"/>
              <a:cs typeface="Calibri"/>
              <a:sym typeface="Calibri"/>
            </a:endParaRPr>
          </a:p>
        </p:txBody>
      </p:sp>
      <p:sp>
        <p:nvSpPr>
          <p:cNvPr id="9" name="Google Shape;297;p47"/>
          <p:cNvSpPr txBox="1"/>
          <p:nvPr/>
        </p:nvSpPr>
        <p:spPr>
          <a:xfrm>
            <a:off x="112103" y="577379"/>
            <a:ext cx="5690820" cy="4979359"/>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b="1" dirty="0" smtClean="0">
                <a:solidFill>
                  <a:schemeClr val="dk1"/>
                </a:solidFill>
                <a:latin typeface="Calibri"/>
                <a:ea typeface="Calibri"/>
                <a:cs typeface="Calibri"/>
                <a:sym typeface="Calibri"/>
              </a:rPr>
              <a:t>Shape, Space and Measures Vocabulary </a:t>
            </a:r>
            <a:endParaRPr sz="2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smtClean="0">
                <a:solidFill>
                  <a:schemeClr val="dk1"/>
                </a:solidFill>
                <a:latin typeface="Calibri" panose="020F0502020204030204" pitchFamily="34" charset="0"/>
                <a:ea typeface="Calibri"/>
                <a:cs typeface="Calibri" panose="020F0502020204030204" pitchFamily="34" charset="0"/>
                <a:sym typeface="Calibri"/>
              </a:rPr>
              <a:t>2D Shapes - </a:t>
            </a:r>
            <a:r>
              <a:rPr lang="en-US" sz="1200" dirty="0" smtClean="0">
                <a:solidFill>
                  <a:schemeClr val="dk1"/>
                </a:solidFill>
                <a:latin typeface="Calibri" panose="020F0502020204030204" pitchFamily="34" charset="0"/>
                <a:ea typeface="Calibri"/>
                <a:cs typeface="Calibri" panose="020F0502020204030204" pitchFamily="34" charset="0"/>
                <a:sym typeface="Calibri"/>
              </a:rPr>
              <a:t>Flat shapes, </a:t>
            </a:r>
            <a:r>
              <a:rPr lang="en-US" sz="1200" dirty="0" smtClean="0">
                <a:latin typeface="Calibri" panose="020F0502020204030204" pitchFamily="34" charset="0"/>
                <a:cs typeface="Calibri" panose="020F0502020204030204" pitchFamily="34" charset="0"/>
              </a:rPr>
              <a:t>shapes</a:t>
            </a:r>
            <a:r>
              <a:rPr lang="en-US" sz="1200" dirty="0">
                <a:latin typeface="Calibri" panose="020F0502020204030204" pitchFamily="34" charset="0"/>
                <a:cs typeface="Calibri" panose="020F0502020204030204" pitchFamily="34" charset="0"/>
              </a:rPr>
              <a:t> with two dimensions, such as width and </a:t>
            </a:r>
            <a:r>
              <a:rPr lang="en-US" sz="1200" dirty="0" smtClean="0">
                <a:latin typeface="Calibri" panose="020F0502020204030204" pitchFamily="34" charset="0"/>
                <a:cs typeface="Calibri" panose="020F0502020204030204" pitchFamily="34" charset="0"/>
              </a:rPr>
              <a:t>height. </a:t>
            </a:r>
          </a:p>
          <a:p>
            <a:pPr marL="0" lvl="0" indent="0" algn="l" rtl="0">
              <a:spcBef>
                <a:spcPts val="0"/>
              </a:spcBef>
              <a:spcAft>
                <a:spcPts val="0"/>
              </a:spcAft>
              <a:buClr>
                <a:schemeClr val="dk1"/>
              </a:buClr>
              <a:buSzPts val="1100"/>
              <a:buFont typeface="Arial"/>
              <a:buNone/>
            </a:pPr>
            <a:endParaRPr lang="en-US" sz="1200" dirty="0" smtClean="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en-US" sz="1200" b="1" dirty="0" smtClean="0">
                <a:solidFill>
                  <a:schemeClr val="dk1"/>
                </a:solidFill>
                <a:latin typeface="Calibri" panose="020F0502020204030204" pitchFamily="34" charset="0"/>
                <a:ea typeface="Calibri"/>
                <a:cs typeface="Calibri" panose="020F0502020204030204" pitchFamily="34" charset="0"/>
                <a:sym typeface="Calibri"/>
              </a:rPr>
              <a:t>3D Shapes – </a:t>
            </a:r>
            <a:r>
              <a:rPr lang="en-US" sz="1200" dirty="0" smtClean="0">
                <a:solidFill>
                  <a:schemeClr val="dk1"/>
                </a:solidFill>
                <a:latin typeface="Calibri" panose="020F0502020204030204" pitchFamily="34" charset="0"/>
                <a:ea typeface="Calibri"/>
                <a:cs typeface="Calibri" panose="020F0502020204030204" pitchFamily="34" charset="0"/>
                <a:sym typeface="Calibri"/>
              </a:rPr>
              <a:t>Solid shapes,</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3D </a:t>
            </a:r>
            <a:r>
              <a:rPr lang="en-US" sz="1200" dirty="0" smtClean="0">
                <a:latin typeface="Calibri" panose="020F0502020204030204" pitchFamily="34" charset="0"/>
                <a:cs typeface="Calibri" panose="020F0502020204030204" pitchFamily="34" charset="0"/>
              </a:rPr>
              <a:t>shapes</a:t>
            </a:r>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are</a:t>
            </a:r>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shapes</a:t>
            </a:r>
            <a:r>
              <a:rPr lang="en-US" sz="1200" dirty="0">
                <a:latin typeface="Calibri" panose="020F0502020204030204" pitchFamily="34" charset="0"/>
                <a:cs typeface="Calibri" panose="020F0502020204030204" pitchFamily="34" charset="0"/>
              </a:rPr>
              <a:t> with three dimensions, such as width, height and depth.</a:t>
            </a:r>
            <a:endParaRPr lang="en-US" sz="1200" dirty="0">
              <a:solidFill>
                <a:schemeClr val="dk1"/>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panose="020F0502020204030204" pitchFamily="34" charset="0"/>
              <a:ea typeface="Calibri"/>
              <a:cs typeface="Calibri" panose="020F0502020204030204" pitchFamily="34" charset="0"/>
              <a:sym typeface="Calibri"/>
            </a:endParaRPr>
          </a:p>
          <a:p>
            <a:pPr lvl="0">
              <a:buClr>
                <a:schemeClr val="dk1"/>
              </a:buClr>
              <a:buSzPts val="1100"/>
            </a:pPr>
            <a:r>
              <a:rPr lang="en-US" sz="1200" b="1" dirty="0" smtClean="0">
                <a:solidFill>
                  <a:schemeClr val="dk1"/>
                </a:solidFill>
                <a:latin typeface="Calibri" panose="020F0502020204030204" pitchFamily="34" charset="0"/>
                <a:ea typeface="Calibri"/>
                <a:cs typeface="Calibri" panose="020F0502020204030204" pitchFamily="34" charset="0"/>
                <a:sym typeface="Calibri"/>
              </a:rPr>
              <a:t>Weigh- </a:t>
            </a:r>
            <a:r>
              <a:rPr lang="en-US" sz="1200" dirty="0" smtClean="0">
                <a:latin typeface="Calibri" panose="020F0502020204030204" pitchFamily="34" charset="0"/>
                <a:ea typeface="Calibri"/>
                <a:cs typeface="Calibri" panose="020F0502020204030204" pitchFamily="34" charset="0"/>
              </a:rPr>
              <a:t>To find </a:t>
            </a:r>
            <a:r>
              <a:rPr lang="en-US" sz="1200" dirty="0" smtClean="0">
                <a:latin typeface="Calibri" panose="020F0502020204030204" pitchFamily="34" charset="0"/>
                <a:cs typeface="Calibri" panose="020F0502020204030204" pitchFamily="34" charset="0"/>
              </a:rPr>
              <a:t>out </a:t>
            </a:r>
            <a:r>
              <a:rPr lang="en-US" sz="1200" dirty="0">
                <a:latin typeface="Calibri" panose="020F0502020204030204" pitchFamily="34" charset="0"/>
                <a:cs typeface="Calibri" panose="020F0502020204030204" pitchFamily="34" charset="0"/>
              </a:rPr>
              <a:t>how heavy (someone or something) </a:t>
            </a:r>
            <a:r>
              <a:rPr lang="en-US" sz="1200" dirty="0" err="1" smtClean="0">
                <a:latin typeface="Calibri" panose="020F0502020204030204" pitchFamily="34" charset="0"/>
                <a:cs typeface="Calibri" panose="020F0502020204030204" pitchFamily="34" charset="0"/>
              </a:rPr>
              <a:t>is,using</a:t>
            </a:r>
            <a:r>
              <a:rPr lang="en-US" sz="1200" dirty="0" smtClean="0">
                <a:latin typeface="Calibri" panose="020F0502020204030204" pitchFamily="34" charset="0"/>
                <a:cs typeface="Calibri" panose="020F0502020204030204" pitchFamily="34" charset="0"/>
              </a:rPr>
              <a:t> standard measures (scales)or non standard measures (cubes, </a:t>
            </a:r>
            <a:r>
              <a:rPr lang="en-US" sz="1200" dirty="0" err="1" smtClean="0">
                <a:latin typeface="Calibri" panose="020F0502020204030204" pitchFamily="34" charset="0"/>
                <a:cs typeface="Calibri" panose="020F0502020204030204" pitchFamily="34" charset="0"/>
              </a:rPr>
              <a:t>conkers</a:t>
            </a:r>
            <a:r>
              <a:rPr lang="en-US" sz="1200" dirty="0" smtClean="0">
                <a:latin typeface="Calibri" panose="020F0502020204030204" pitchFamily="34" charset="0"/>
                <a:cs typeface="Calibri" panose="020F0502020204030204" pitchFamily="34" charset="0"/>
              </a:rPr>
              <a:t> etc…)</a:t>
            </a:r>
          </a:p>
          <a:p>
            <a:pPr lvl="0">
              <a:buClr>
                <a:schemeClr val="dk1"/>
              </a:buClr>
              <a:buSzPts val="1100"/>
            </a:pPr>
            <a:endParaRPr lang="en-US" sz="1200" b="1" dirty="0">
              <a:solidFill>
                <a:schemeClr val="dk1"/>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1200" b="1" dirty="0" smtClean="0">
                <a:solidFill>
                  <a:schemeClr val="dk1"/>
                </a:solidFill>
                <a:latin typeface="Calibri" panose="020F0502020204030204" pitchFamily="34" charset="0"/>
                <a:ea typeface="Calibri"/>
                <a:cs typeface="Calibri" panose="020F0502020204030204" pitchFamily="34" charset="0"/>
                <a:sym typeface="Calibri"/>
              </a:rPr>
              <a:t>Measure –</a:t>
            </a:r>
            <a:r>
              <a:rPr lang="en-US" sz="1200" dirty="0" smtClean="0">
                <a:solidFill>
                  <a:schemeClr val="dk1"/>
                </a:solidFill>
                <a:latin typeface="Calibri" panose="020F0502020204030204" pitchFamily="34" charset="0"/>
                <a:ea typeface="Calibri"/>
                <a:cs typeface="Calibri" panose="020F0502020204030204" pitchFamily="34" charset="0"/>
                <a:sym typeface="Calibri"/>
              </a:rPr>
              <a:t>a way of </a:t>
            </a:r>
            <a:r>
              <a:rPr lang="en-US" sz="1200" dirty="0" smtClean="0">
                <a:latin typeface="Calibri" panose="020F0502020204030204" pitchFamily="34" charset="0"/>
                <a:cs typeface="Calibri" panose="020F0502020204030204" pitchFamily="34" charset="0"/>
              </a:rPr>
              <a:t>learning </a:t>
            </a:r>
            <a:r>
              <a:rPr lang="en-US" sz="1200" dirty="0">
                <a:latin typeface="Calibri" panose="020F0502020204030204" pitchFamily="34" charset="0"/>
                <a:cs typeface="Calibri" panose="020F0502020204030204" pitchFamily="34" charset="0"/>
              </a:rPr>
              <a:t>the size, amount, or degree of something.</a:t>
            </a: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1200" b="1" dirty="0" smtClean="0">
                <a:solidFill>
                  <a:schemeClr val="dk1"/>
                </a:solidFill>
                <a:latin typeface="Calibri" panose="020F0502020204030204" pitchFamily="34" charset="0"/>
                <a:ea typeface="Calibri"/>
                <a:cs typeface="Calibri" panose="020F0502020204030204" pitchFamily="34" charset="0"/>
                <a:sym typeface="Calibri"/>
              </a:rPr>
              <a:t>Compare –to </a:t>
            </a:r>
            <a:r>
              <a:rPr lang="en-US" sz="1200" dirty="0" smtClean="0">
                <a:latin typeface="Calibri" panose="020F0502020204030204" pitchFamily="34" charset="0"/>
                <a:cs typeface="Calibri" panose="020F0502020204030204" pitchFamily="34" charset="0"/>
              </a:rPr>
              <a:t>estimate</a:t>
            </a:r>
            <a:r>
              <a:rPr lang="en-US" sz="1200" dirty="0">
                <a:latin typeface="Calibri" panose="020F0502020204030204" pitchFamily="34" charset="0"/>
                <a:cs typeface="Calibri" panose="020F0502020204030204" pitchFamily="34" charset="0"/>
              </a:rPr>
              <a:t>, measure, or note the similarity or dissimilarity </a:t>
            </a:r>
            <a:r>
              <a:rPr lang="en-US" sz="1200" dirty="0" smtClean="0">
                <a:latin typeface="Calibri" panose="020F0502020204030204" pitchFamily="34" charset="0"/>
                <a:cs typeface="Calibri" panose="020F0502020204030204" pitchFamily="34" charset="0"/>
              </a:rPr>
              <a:t>between objects or numbers.</a:t>
            </a: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panose="020F0502020204030204" pitchFamily="34" charset="0"/>
              <a:ea typeface="Calibri"/>
              <a:cs typeface="Calibri" panose="020F0502020204030204" pitchFamily="34" charset="0"/>
              <a:sym typeface="Calibri"/>
            </a:endParaRPr>
          </a:p>
          <a:p>
            <a:pPr lvl="0">
              <a:buClr>
                <a:schemeClr val="dk1"/>
              </a:buClr>
              <a:buSzPts val="1100"/>
            </a:pPr>
            <a:r>
              <a:rPr lang="en-US" sz="1200" b="1" dirty="0" smtClean="0">
                <a:solidFill>
                  <a:schemeClr val="dk1"/>
                </a:solidFill>
                <a:latin typeface="Calibri" panose="020F0502020204030204" pitchFamily="34" charset="0"/>
                <a:ea typeface="Calibri"/>
                <a:cs typeface="Calibri" panose="020F0502020204030204" pitchFamily="34" charset="0"/>
                <a:sym typeface="Calibri"/>
              </a:rPr>
              <a:t>Order –</a:t>
            </a:r>
            <a:r>
              <a:rPr lang="en-US" sz="1200" dirty="0">
                <a:latin typeface="Calibri" panose="020F0502020204030204" pitchFamily="34" charset="0"/>
                <a:ea typeface="Calibri"/>
                <a:cs typeface="Calibri" panose="020F0502020204030204" pitchFamily="34" charset="0"/>
              </a:rPr>
              <a:t>p</a:t>
            </a:r>
            <a:r>
              <a:rPr lang="en-US" sz="1200" dirty="0" smtClean="0">
                <a:latin typeface="Calibri" panose="020F0502020204030204" pitchFamily="34" charset="0"/>
                <a:cs typeface="Calibri" panose="020F0502020204030204" pitchFamily="34" charset="0"/>
              </a:rPr>
              <a:t>utting </a:t>
            </a:r>
            <a:r>
              <a:rPr lang="en-US" sz="1200" dirty="0">
                <a:latin typeface="Calibri" panose="020F0502020204030204" pitchFamily="34" charset="0"/>
                <a:cs typeface="Calibri" panose="020F0502020204030204" pitchFamily="34" charset="0"/>
              </a:rPr>
              <a:t>things into their correct place following </a:t>
            </a:r>
            <a:r>
              <a:rPr lang="en-US" sz="1200" dirty="0" smtClean="0">
                <a:latin typeface="Calibri" panose="020F0502020204030204" pitchFamily="34" charset="0"/>
                <a:cs typeface="Calibri" panose="020F0502020204030204" pitchFamily="34" charset="0"/>
              </a:rPr>
              <a:t>a specific </a:t>
            </a:r>
            <a:r>
              <a:rPr lang="en-US" sz="1200" dirty="0">
                <a:latin typeface="Calibri" panose="020F0502020204030204" pitchFamily="34" charset="0"/>
                <a:cs typeface="Calibri" panose="020F0502020204030204" pitchFamily="34" charset="0"/>
              </a:rPr>
              <a:t>rule</a:t>
            </a:r>
            <a:r>
              <a:rPr lang="en-US" sz="1200" dirty="0" smtClean="0">
                <a:latin typeface="Calibri" panose="020F0502020204030204" pitchFamily="34" charset="0"/>
                <a:cs typeface="Calibri" panose="020F0502020204030204" pitchFamily="34" charset="0"/>
              </a:rPr>
              <a:t>.</a:t>
            </a:r>
          </a:p>
          <a:p>
            <a:pPr lvl="0">
              <a:buClr>
                <a:schemeClr val="dk1"/>
              </a:buClr>
              <a:buSzPts val="1100"/>
            </a:pPr>
            <a:endParaRPr lang="en-US" sz="1200" b="1" dirty="0">
              <a:solidFill>
                <a:schemeClr val="dk1"/>
              </a:solidFill>
              <a:latin typeface="Calibri" panose="020F0502020204030204" pitchFamily="34" charset="0"/>
              <a:ea typeface="Calibri"/>
              <a:cs typeface="Calibri" panose="020F0502020204030204" pitchFamily="34" charset="0"/>
              <a:sym typeface="Calibri"/>
            </a:endParaRPr>
          </a:p>
          <a:p>
            <a:pPr lvl="0">
              <a:buClr>
                <a:schemeClr val="dk1"/>
              </a:buClr>
              <a:buSzPts val="1100"/>
            </a:pPr>
            <a:r>
              <a:rPr lang="en-US" sz="1200" b="1" dirty="0" smtClean="0">
                <a:solidFill>
                  <a:schemeClr val="dk1"/>
                </a:solidFill>
                <a:latin typeface="Calibri" panose="020F0502020204030204" pitchFamily="34" charset="0"/>
                <a:ea typeface="Calibri"/>
                <a:cs typeface="Calibri" panose="020F0502020204030204" pitchFamily="34" charset="0"/>
                <a:sym typeface="Calibri"/>
              </a:rPr>
              <a:t>Sequence- </a:t>
            </a:r>
            <a:r>
              <a:rPr lang="en-US" sz="1200" dirty="0" smtClean="0">
                <a:solidFill>
                  <a:schemeClr val="dk1"/>
                </a:solidFill>
                <a:latin typeface="Calibri" panose="020F0502020204030204" pitchFamily="34" charset="0"/>
                <a:ea typeface="Calibri"/>
                <a:cs typeface="Calibri" panose="020F0502020204030204" pitchFamily="34" charset="0"/>
                <a:sym typeface="Calibri"/>
              </a:rPr>
              <a:t>a list of numbers or objects in a special order.</a:t>
            </a: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1200" b="1" dirty="0" smtClean="0">
                <a:solidFill>
                  <a:schemeClr val="dk1"/>
                </a:solidFill>
                <a:latin typeface="Calibri" panose="020F0502020204030204" pitchFamily="34" charset="0"/>
                <a:ea typeface="Calibri"/>
                <a:cs typeface="Calibri" panose="020F0502020204030204" pitchFamily="34" charset="0"/>
                <a:sym typeface="Calibri"/>
              </a:rPr>
              <a:t>Capacity</a:t>
            </a:r>
            <a:r>
              <a:rPr lang="en-US" sz="1200" dirty="0" smtClean="0">
                <a:solidFill>
                  <a:schemeClr val="dk1"/>
                </a:solidFill>
                <a:latin typeface="Calibri" panose="020F0502020204030204" pitchFamily="34" charset="0"/>
                <a:ea typeface="Calibri"/>
                <a:cs typeface="Calibri" panose="020F0502020204030204" pitchFamily="34" charset="0"/>
                <a:sym typeface="Calibri"/>
              </a:rPr>
              <a:t>-the amount that something can hold.</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panose="020F0502020204030204" pitchFamily="34" charset="0"/>
              <a:ea typeface="Calibri"/>
              <a:cs typeface="Calibri" panose="020F0502020204030204" pitchFamily="34" charset="0"/>
              <a:sym typeface="Calibri"/>
            </a:endParaRPr>
          </a:p>
          <a:p>
            <a:pPr lvl="0">
              <a:buClr>
                <a:schemeClr val="dk1"/>
              </a:buClr>
              <a:buSzPts val="1100"/>
            </a:pPr>
            <a:r>
              <a:rPr lang="en-US" sz="1200" b="1" dirty="0" smtClean="0">
                <a:solidFill>
                  <a:schemeClr val="dk1"/>
                </a:solidFill>
                <a:latin typeface="Calibri" panose="020F0502020204030204" pitchFamily="34" charset="0"/>
                <a:ea typeface="Calibri"/>
                <a:cs typeface="Calibri" panose="020F0502020204030204" pitchFamily="34" charset="0"/>
                <a:sym typeface="Calibri"/>
              </a:rPr>
              <a:t>Time</a:t>
            </a:r>
            <a:r>
              <a:rPr lang="en-US" sz="1200" dirty="0" smtClean="0">
                <a:solidFill>
                  <a:schemeClr val="dk1"/>
                </a:solidFill>
                <a:latin typeface="Calibri" panose="020F0502020204030204" pitchFamily="34" charset="0"/>
                <a:ea typeface="Calibri"/>
                <a:cs typeface="Calibri" panose="020F0502020204030204" pitchFamily="34" charset="0"/>
                <a:sym typeface="Calibri"/>
              </a:rPr>
              <a:t>-</a:t>
            </a:r>
            <a:r>
              <a:rPr lang="en-US" sz="1200" dirty="0" smtClean="0">
                <a:latin typeface="Calibri" panose="020F0502020204030204" pitchFamily="34" charset="0"/>
                <a:cs typeface="Calibri" panose="020F0502020204030204" pitchFamily="34" charset="0"/>
              </a:rPr>
              <a:t>the </a:t>
            </a:r>
            <a:r>
              <a:rPr lang="en-US" sz="1200" dirty="0">
                <a:latin typeface="Calibri" panose="020F0502020204030204" pitchFamily="34" charset="0"/>
                <a:cs typeface="Calibri" panose="020F0502020204030204" pitchFamily="34" charset="0"/>
              </a:rPr>
              <a:t>ongoing sequence of events taking place. The past, present and future. </a:t>
            </a:r>
            <a:r>
              <a:rPr lang="en-US" sz="1200" dirty="0" smtClean="0">
                <a:latin typeface="Calibri" panose="020F0502020204030204" pitchFamily="34" charset="0"/>
                <a:cs typeface="Calibri" panose="020F0502020204030204" pitchFamily="34" charset="0"/>
              </a:rPr>
              <a:t>The standard</a:t>
            </a:r>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units of</a:t>
            </a:r>
            <a:r>
              <a:rPr lang="en-US" sz="120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time</a:t>
            </a:r>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are seconds, minutes</a:t>
            </a:r>
            <a:r>
              <a:rPr lang="en-US" sz="1200" dirty="0">
                <a:latin typeface="Calibri" panose="020F0502020204030204" pitchFamily="34" charset="0"/>
                <a:cs typeface="Calibri" panose="020F0502020204030204" pitchFamily="34" charset="0"/>
              </a:rPr>
              <a:t>, hours, days, weeks, months and years. </a:t>
            </a:r>
            <a:endParaRPr lang="en-US" sz="1200" dirty="0" smtClean="0">
              <a:latin typeface="Calibri" panose="020F0502020204030204" pitchFamily="34" charset="0"/>
              <a:cs typeface="Calibri" panose="020F0502020204030204" pitchFamily="34" charset="0"/>
            </a:endParaRPr>
          </a:p>
          <a:p>
            <a:pPr lvl="0">
              <a:buClr>
                <a:schemeClr val="dk1"/>
              </a:buClr>
              <a:buSzPts val="1100"/>
            </a:pPr>
            <a:endParaRPr lang="en-US" sz="1200" b="1" dirty="0">
              <a:solidFill>
                <a:schemeClr val="dk1"/>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1200" b="1" dirty="0" smtClean="0">
                <a:solidFill>
                  <a:schemeClr val="dk1"/>
                </a:solidFill>
                <a:latin typeface="Calibri" panose="020F0502020204030204" pitchFamily="34" charset="0"/>
                <a:ea typeface="Calibri"/>
                <a:cs typeface="Calibri" panose="020F0502020204030204" pitchFamily="34" charset="0"/>
                <a:sym typeface="Calibri"/>
              </a:rPr>
              <a:t>Prepositions-</a:t>
            </a:r>
            <a:r>
              <a:rPr lang="en-US" sz="1200" dirty="0" smtClean="0">
                <a:solidFill>
                  <a:schemeClr val="dk1"/>
                </a:solidFill>
                <a:latin typeface="Calibri" panose="020F0502020204030204" pitchFamily="34" charset="0"/>
                <a:ea typeface="Calibri"/>
                <a:cs typeface="Calibri" panose="020F0502020204030204" pitchFamily="34" charset="0"/>
                <a:sym typeface="Calibri"/>
              </a:rPr>
              <a:t>Positional words to describe the placing of an object in relation to another object. Prepositions include above, below, next to, in front of, in between etc…</a:t>
            </a: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800" b="1"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p:txBody>
      </p:sp>
      <p:sp>
        <p:nvSpPr>
          <p:cNvPr id="10" name="Google Shape;298;p47"/>
          <p:cNvSpPr txBox="1"/>
          <p:nvPr/>
        </p:nvSpPr>
        <p:spPr>
          <a:xfrm>
            <a:off x="112103" y="38117"/>
            <a:ext cx="8926389" cy="419084"/>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dk1"/>
                </a:solidFill>
                <a:latin typeface="Calibri"/>
                <a:ea typeface="Calibri"/>
                <a:cs typeface="Calibri"/>
                <a:sym typeface="Calibri"/>
              </a:rPr>
              <a:t>Reception </a:t>
            </a:r>
            <a:r>
              <a:rPr lang="en-US" sz="2400" b="1" dirty="0" err="1" smtClean="0">
                <a:solidFill>
                  <a:schemeClr val="dk1"/>
                </a:solidFill>
                <a:latin typeface="Calibri"/>
                <a:ea typeface="Calibri"/>
                <a:cs typeface="Calibri"/>
                <a:sym typeface="Calibri"/>
              </a:rPr>
              <a:t>Maths</a:t>
            </a:r>
            <a:r>
              <a:rPr lang="en-US" sz="2400" b="1" dirty="0" smtClean="0">
                <a:solidFill>
                  <a:schemeClr val="dk1"/>
                </a:solidFill>
                <a:latin typeface="Calibri"/>
                <a:ea typeface="Calibri"/>
                <a:cs typeface="Calibri"/>
                <a:sym typeface="Calibri"/>
              </a:rPr>
              <a:t> </a:t>
            </a:r>
            <a:r>
              <a:rPr lang="en-US" sz="2400" b="1" dirty="0">
                <a:solidFill>
                  <a:schemeClr val="dk1"/>
                </a:solidFill>
                <a:latin typeface="Calibri"/>
                <a:ea typeface="Calibri"/>
                <a:cs typeface="Calibri"/>
                <a:sym typeface="Calibri"/>
              </a:rPr>
              <a:t>- </a:t>
            </a:r>
            <a:r>
              <a:rPr lang="en-US" sz="2400" b="1" dirty="0" smtClean="0">
                <a:solidFill>
                  <a:schemeClr val="dk1"/>
                </a:solidFill>
                <a:latin typeface="Calibri"/>
                <a:ea typeface="Calibri"/>
                <a:cs typeface="Calibri"/>
                <a:sym typeface="Calibri"/>
              </a:rPr>
              <a:t>KEY VOCABULARY</a:t>
            </a:r>
            <a:endParaRPr sz="32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p:txBody>
      </p:sp>
      <p:pic>
        <p:nvPicPr>
          <p:cNvPr id="5124" name="Picture 4" descr="Children's Shape Flash Cards by Bizzy Kidz | Teachers Pay Teac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470" y="577379"/>
            <a:ext cx="1899936" cy="25284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99;p47"/>
          <p:cNvSpPr txBox="1"/>
          <p:nvPr/>
        </p:nvSpPr>
        <p:spPr>
          <a:xfrm>
            <a:off x="101112" y="774478"/>
            <a:ext cx="4728796" cy="4840875"/>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dirty="0">
                <a:solidFill>
                  <a:schemeClr val="dk1"/>
                </a:solidFill>
                <a:latin typeface="Calibri"/>
                <a:ea typeface="Calibri"/>
                <a:cs typeface="Calibri"/>
                <a:sym typeface="Calibri"/>
              </a:rPr>
              <a:t>HOW TO HELP - </a:t>
            </a:r>
            <a:r>
              <a:rPr lang="en-US" sz="1800" b="1" dirty="0" smtClean="0">
                <a:solidFill>
                  <a:schemeClr val="dk1"/>
                </a:solidFill>
                <a:latin typeface="Calibri"/>
                <a:ea typeface="Calibri"/>
                <a:cs typeface="Calibri"/>
                <a:sym typeface="Calibri"/>
              </a:rPr>
              <a:t>Number </a:t>
            </a:r>
            <a:r>
              <a:rPr lang="en-US" sz="18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Count regularly with your child forwards and </a:t>
            </a:r>
            <a:r>
              <a:rPr lang="en-US" sz="1200" dirty="0" smtClean="0">
                <a:solidFill>
                  <a:schemeClr val="dk1"/>
                </a:solidFill>
                <a:latin typeface="Calibri"/>
                <a:ea typeface="Calibri"/>
                <a:cs typeface="Calibri"/>
                <a:sym typeface="Calibri"/>
              </a:rPr>
              <a:t>backwards initially to 10 and then to 20.</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Count </a:t>
            </a:r>
            <a:r>
              <a:rPr lang="en-US" sz="1200" dirty="0" smtClean="0">
                <a:solidFill>
                  <a:schemeClr val="dk1"/>
                </a:solidFill>
                <a:latin typeface="Calibri"/>
                <a:ea typeface="Calibri"/>
                <a:cs typeface="Calibri"/>
                <a:sym typeface="Calibri"/>
              </a:rPr>
              <a:t>objects</a:t>
            </a:r>
            <a:r>
              <a:rPr lang="en-US" sz="1200" dirty="0">
                <a:solidFill>
                  <a:schemeClr val="dk1"/>
                </a:solidFill>
                <a:latin typeface="Calibri"/>
                <a:ea typeface="Calibri"/>
                <a:cs typeface="Calibri"/>
                <a:sym typeface="Calibri"/>
              </a:rPr>
              <a:t> </a:t>
            </a:r>
            <a:r>
              <a:rPr lang="en-US" sz="1200" dirty="0" smtClean="0">
                <a:solidFill>
                  <a:schemeClr val="dk1"/>
                </a:solidFill>
                <a:latin typeface="Calibri"/>
                <a:ea typeface="Calibri"/>
                <a:cs typeface="Calibri"/>
                <a:sym typeface="Calibri"/>
              </a:rPr>
              <a:t>such as bricks, toys etc…</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Count actions such as steps, jumps etc…</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To develop your child’s one to one correspondence and sharing skills, help your child set the table. This will help them understand that each person needs 1 of each utensil and will help them with fair sharing.</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Look for numbers everywhere. By looking for numbers, the children will come to appreciate the importance of numbers in everyday life, so numbers inside such as on clocks, on cookers, washing machines, dishwashers etc.. And out in the garden or on the streets such as on front doors, car number plates, buses, bus stops etc…</a:t>
            </a: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Play </a:t>
            </a:r>
            <a:r>
              <a:rPr lang="en-US" sz="1200" dirty="0" smtClean="0">
                <a:solidFill>
                  <a:schemeClr val="dk1"/>
                </a:solidFill>
                <a:latin typeface="Calibri"/>
                <a:ea typeface="Calibri"/>
                <a:cs typeface="Calibri"/>
                <a:sym typeface="Calibri"/>
              </a:rPr>
              <a:t>simple board </a:t>
            </a:r>
            <a:r>
              <a:rPr lang="en-US" sz="1200" dirty="0">
                <a:solidFill>
                  <a:schemeClr val="dk1"/>
                </a:solidFill>
                <a:latin typeface="Calibri"/>
                <a:ea typeface="Calibri"/>
                <a:cs typeface="Calibri"/>
                <a:sym typeface="Calibri"/>
              </a:rPr>
              <a:t>games </a:t>
            </a:r>
            <a:r>
              <a:rPr lang="en-US" sz="1200" dirty="0" smtClean="0">
                <a:solidFill>
                  <a:schemeClr val="dk1"/>
                </a:solidFill>
                <a:latin typeface="Calibri"/>
                <a:ea typeface="Calibri"/>
                <a:cs typeface="Calibri"/>
                <a:sym typeface="Calibri"/>
              </a:rPr>
              <a:t>such as Snakes </a:t>
            </a:r>
            <a:r>
              <a:rPr lang="en-US" sz="1200" dirty="0">
                <a:solidFill>
                  <a:schemeClr val="dk1"/>
                </a:solidFill>
                <a:latin typeface="Calibri"/>
                <a:ea typeface="Calibri"/>
                <a:cs typeface="Calibri"/>
                <a:sym typeface="Calibri"/>
              </a:rPr>
              <a:t>and </a:t>
            </a:r>
            <a:r>
              <a:rPr lang="en-US" sz="1200" dirty="0" smtClean="0">
                <a:solidFill>
                  <a:schemeClr val="dk1"/>
                </a:solidFill>
                <a:latin typeface="Calibri"/>
                <a:ea typeface="Calibri"/>
                <a:cs typeface="Calibri"/>
                <a:sym typeface="Calibri"/>
              </a:rPr>
              <a:t>Ladders. This will help your child with sharing fairly as they take turns and also with counting and number recognition.</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b="1"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smtClean="0">
                <a:solidFill>
                  <a:schemeClr val="dk1"/>
                </a:solidFill>
                <a:latin typeface="Calibri"/>
                <a:ea typeface="Calibri"/>
                <a:cs typeface="Calibri"/>
                <a:sym typeface="Calibri"/>
              </a:rPr>
              <a:t>Please continue to use IXL games that directly link with the mathematics work we focus on each week at school.</a:t>
            </a:r>
          </a:p>
          <a:p>
            <a:pPr marL="0" lvl="0" indent="0" algn="ctr"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p:txBody>
      </p:sp>
      <p:sp>
        <p:nvSpPr>
          <p:cNvPr id="6" name="Google Shape;314;p48"/>
          <p:cNvSpPr txBox="1"/>
          <p:nvPr/>
        </p:nvSpPr>
        <p:spPr>
          <a:xfrm>
            <a:off x="4910397" y="100036"/>
            <a:ext cx="4104649" cy="3452056"/>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dirty="0">
                <a:solidFill>
                  <a:schemeClr val="dk1"/>
                </a:solidFill>
                <a:latin typeface="Calibri"/>
                <a:ea typeface="Calibri"/>
                <a:cs typeface="Calibri"/>
                <a:sym typeface="Calibri"/>
              </a:rPr>
              <a:t>HOW TO HELP </a:t>
            </a:r>
            <a:r>
              <a:rPr lang="en-US" sz="1800" b="1" dirty="0" smtClean="0">
                <a:solidFill>
                  <a:schemeClr val="dk1"/>
                </a:solidFill>
                <a:latin typeface="Calibri"/>
                <a:ea typeface="Calibri"/>
                <a:cs typeface="Calibri"/>
                <a:sym typeface="Calibri"/>
              </a:rPr>
              <a:t>– Shape, Space </a:t>
            </a:r>
          </a:p>
          <a:p>
            <a:pPr marL="0" lvl="0" indent="0" algn="l" rtl="0">
              <a:spcBef>
                <a:spcPts val="0"/>
              </a:spcBef>
              <a:spcAft>
                <a:spcPts val="0"/>
              </a:spcAft>
              <a:buClr>
                <a:schemeClr val="dk1"/>
              </a:buClr>
              <a:buSzPts val="1100"/>
              <a:buFont typeface="Arial"/>
              <a:buNone/>
            </a:pPr>
            <a:r>
              <a:rPr lang="en-US" sz="1800" b="1" dirty="0" smtClean="0">
                <a:solidFill>
                  <a:schemeClr val="dk1"/>
                </a:solidFill>
                <a:latin typeface="Calibri"/>
                <a:ea typeface="Calibri"/>
                <a:cs typeface="Calibri"/>
                <a:sym typeface="Calibri"/>
              </a:rPr>
              <a:t>and Measures –</a:t>
            </a:r>
            <a:endParaRPr lang="en-US" sz="18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Let your child see you measure ingredients to make a cake, perhaps using weighing scales  or let them help use measure water/milk needed for baking.</a:t>
            </a:r>
          </a:p>
          <a:p>
            <a:pPr marL="0" lvl="0" indent="0" algn="l" rtl="0">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As the children help, explain why we need to measure so that the children can again see </a:t>
            </a:r>
            <a:r>
              <a:rPr lang="en-US" sz="1200" dirty="0" err="1" smtClean="0">
                <a:solidFill>
                  <a:schemeClr val="dk1"/>
                </a:solidFill>
                <a:latin typeface="Calibri"/>
                <a:ea typeface="Calibri"/>
                <a:cs typeface="Calibri"/>
                <a:sym typeface="Calibri"/>
              </a:rPr>
              <a:t>maths</a:t>
            </a:r>
            <a:r>
              <a:rPr lang="en-US" sz="1200" dirty="0" smtClean="0">
                <a:solidFill>
                  <a:schemeClr val="dk1"/>
                </a:solidFill>
                <a:latin typeface="Calibri"/>
                <a:ea typeface="Calibri"/>
                <a:cs typeface="Calibri"/>
                <a:sym typeface="Calibri"/>
              </a:rPr>
              <a:t> being used in a real life context.</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Develop comparative language</a:t>
            </a:r>
          </a:p>
          <a:p>
            <a:pPr marL="0" lvl="0" indent="0" algn="l" rtl="0">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with your child as you discuss</a:t>
            </a:r>
          </a:p>
          <a:p>
            <a:pPr marL="0" lvl="0" indent="0" algn="l" rtl="0">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items being:</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Talk about time and the words: morning, afternoon, evening, night, later, earlier, before. Look at a </a:t>
            </a:r>
            <a:r>
              <a:rPr lang="en-US" sz="1200" dirty="0" err="1" smtClean="0">
                <a:solidFill>
                  <a:schemeClr val="dk1"/>
                </a:solidFill>
                <a:latin typeface="Calibri"/>
                <a:ea typeface="Calibri"/>
                <a:cs typeface="Calibri"/>
                <a:sym typeface="Calibri"/>
              </a:rPr>
              <a:t>clockface</a:t>
            </a:r>
            <a:r>
              <a:rPr lang="en-US" sz="1200" dirty="0" smtClean="0">
                <a:solidFill>
                  <a:schemeClr val="dk1"/>
                </a:solidFill>
                <a:latin typeface="Calibri"/>
                <a:ea typeface="Calibri"/>
                <a:cs typeface="Calibri"/>
                <a:sym typeface="Calibri"/>
              </a:rPr>
              <a:t> and discuss how clocks measure time.</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b="1" dirty="0">
              <a:solidFill>
                <a:schemeClr val="dk1"/>
              </a:solidFill>
              <a:latin typeface="Calibri"/>
              <a:ea typeface="Calibri"/>
              <a:cs typeface="Calibri"/>
              <a:sym typeface="Calibri"/>
            </a:endParaRPr>
          </a:p>
        </p:txBody>
      </p:sp>
      <p:sp>
        <p:nvSpPr>
          <p:cNvPr id="7" name="Google Shape;317;p48"/>
          <p:cNvSpPr txBox="1"/>
          <p:nvPr/>
        </p:nvSpPr>
        <p:spPr>
          <a:xfrm>
            <a:off x="4910396" y="3669323"/>
            <a:ext cx="4104649" cy="194603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dirty="0">
                <a:solidFill>
                  <a:schemeClr val="dk1"/>
                </a:solidFill>
                <a:latin typeface="Calibri"/>
                <a:ea typeface="Calibri"/>
                <a:cs typeface="Calibri"/>
                <a:sym typeface="Calibri"/>
              </a:rPr>
              <a:t>HOW TO HELP - Problem Solving -</a:t>
            </a:r>
            <a:endParaRPr sz="18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b="1"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Set your child practical activities to develop their skills.</a:t>
            </a:r>
          </a:p>
          <a:p>
            <a:pPr marL="171450" lvl="0" indent="-171450" algn="l" rtl="0">
              <a:spcBef>
                <a:spcPts val="0"/>
              </a:spcBef>
              <a:spcAft>
                <a:spcPts val="0"/>
              </a:spcAft>
              <a:buClr>
                <a:schemeClr val="dk1"/>
              </a:buClr>
              <a:buSzPts val="1100"/>
              <a:buFont typeface="Wingdings" panose="05000000000000000000" pitchFamily="2" charset="2"/>
              <a:buChar char="Ø"/>
            </a:pPr>
            <a:r>
              <a:rPr lang="en-US" sz="1100" dirty="0" smtClean="0">
                <a:solidFill>
                  <a:schemeClr val="dk1"/>
                </a:solidFill>
                <a:latin typeface="Calibri"/>
                <a:ea typeface="Calibri"/>
                <a:cs typeface="Calibri"/>
                <a:sym typeface="Calibri"/>
              </a:rPr>
              <a:t>I have 6 apples and 3 teddies. Please can you help me share them.</a:t>
            </a:r>
          </a:p>
          <a:p>
            <a:pPr marL="171450" lvl="0" indent="-171450" algn="l" rtl="0">
              <a:spcBef>
                <a:spcPts val="0"/>
              </a:spcBef>
              <a:spcAft>
                <a:spcPts val="0"/>
              </a:spcAft>
              <a:buClr>
                <a:schemeClr val="dk1"/>
              </a:buClr>
              <a:buSzPts val="1100"/>
              <a:buFont typeface="Wingdings" panose="05000000000000000000" pitchFamily="2" charset="2"/>
              <a:buChar char="Ø"/>
            </a:pPr>
            <a:r>
              <a:rPr lang="en-US" sz="1100" dirty="0" smtClean="0">
                <a:solidFill>
                  <a:schemeClr val="dk1"/>
                </a:solidFill>
                <a:latin typeface="Calibri"/>
                <a:ea typeface="Calibri"/>
                <a:cs typeface="Calibri"/>
                <a:sym typeface="Calibri"/>
              </a:rPr>
              <a:t>I need to work out how many bricks I have in these 2 towers. Show me how I can work this out.</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Teach </a:t>
            </a:r>
            <a:r>
              <a:rPr lang="en-US" sz="1100" dirty="0">
                <a:solidFill>
                  <a:schemeClr val="dk1"/>
                </a:solidFill>
                <a:latin typeface="Calibri"/>
                <a:ea typeface="Calibri"/>
                <a:cs typeface="Calibri"/>
                <a:sym typeface="Calibri"/>
              </a:rPr>
              <a:t>your child that it’s good get stuck! This is how we learn best. Allow time for resilience </a:t>
            </a:r>
            <a:r>
              <a:rPr lang="en-US" sz="1100" dirty="0" smtClean="0">
                <a:solidFill>
                  <a:schemeClr val="dk1"/>
                </a:solidFill>
                <a:latin typeface="Calibri"/>
                <a:ea typeface="Calibri"/>
                <a:cs typeface="Calibri"/>
                <a:sym typeface="Calibri"/>
              </a:rPr>
              <a:t>building.</a:t>
            </a:r>
            <a:endParaRPr sz="11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b="1" dirty="0">
              <a:solidFill>
                <a:schemeClr val="dk1"/>
              </a:solidFill>
              <a:latin typeface="Calibri"/>
              <a:ea typeface="Calibri"/>
              <a:cs typeface="Calibri"/>
              <a:sym typeface="Calibri"/>
            </a:endParaRPr>
          </a:p>
        </p:txBody>
      </p:sp>
      <p:sp>
        <p:nvSpPr>
          <p:cNvPr id="9" name="Google Shape;313;p48"/>
          <p:cNvSpPr txBox="1">
            <a:spLocks noGrp="1"/>
          </p:cNvSpPr>
          <p:nvPr>
            <p:ph type="title"/>
          </p:nvPr>
        </p:nvSpPr>
        <p:spPr>
          <a:xfrm>
            <a:off x="101112" y="100036"/>
            <a:ext cx="4728796" cy="62185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err="1">
                <a:solidFill>
                  <a:schemeClr val="dk1"/>
                </a:solidFill>
                <a:latin typeface="Calibri"/>
                <a:ea typeface="Calibri"/>
                <a:cs typeface="Calibri"/>
                <a:sym typeface="Calibri"/>
              </a:rPr>
              <a:t>Maths</a:t>
            </a:r>
            <a:r>
              <a:rPr lang="en-US" sz="2000" b="1" dirty="0">
                <a:solidFill>
                  <a:schemeClr val="dk1"/>
                </a:solidFill>
                <a:latin typeface="Calibri"/>
                <a:ea typeface="Calibri"/>
                <a:cs typeface="Calibri"/>
                <a:sym typeface="Calibri"/>
              </a:rPr>
              <a:t> </a:t>
            </a:r>
            <a:r>
              <a:rPr lang="en-US" sz="2000" b="1" smtClean="0">
                <a:solidFill>
                  <a:schemeClr val="dk1"/>
                </a:solidFill>
                <a:latin typeface="Calibri"/>
                <a:ea typeface="Calibri"/>
                <a:cs typeface="Calibri"/>
                <a:sym typeface="Calibri"/>
              </a:rPr>
              <a:t>– </a:t>
            </a:r>
            <a:r>
              <a:rPr lang="en-US" sz="2000" b="1" smtClean="0"/>
              <a:t>Knowledge</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982915328"/>
              </p:ext>
            </p:extLst>
          </p:nvPr>
        </p:nvGraphicFramePr>
        <p:xfrm>
          <a:off x="6962720" y="1922584"/>
          <a:ext cx="1828797" cy="906584"/>
        </p:xfrm>
        <a:graphic>
          <a:graphicData uri="http://schemas.openxmlformats.org/drawingml/2006/table">
            <a:tbl>
              <a:tblPr firstRow="1" bandRow="1">
                <a:tableStyleId>{C3CEC241-E5EC-4395-B35A-DF44407AA733}</a:tableStyleId>
              </a:tblPr>
              <a:tblGrid>
                <a:gridCol w="609599">
                  <a:extLst>
                    <a:ext uri="{9D8B030D-6E8A-4147-A177-3AD203B41FA5}">
                      <a16:colId xmlns:a16="http://schemas.microsoft.com/office/drawing/2014/main" val="3181932059"/>
                    </a:ext>
                  </a:extLst>
                </a:gridCol>
                <a:gridCol w="609599">
                  <a:extLst>
                    <a:ext uri="{9D8B030D-6E8A-4147-A177-3AD203B41FA5}">
                      <a16:colId xmlns:a16="http://schemas.microsoft.com/office/drawing/2014/main" val="1049750261"/>
                    </a:ext>
                  </a:extLst>
                </a:gridCol>
                <a:gridCol w="609599">
                  <a:extLst>
                    <a:ext uri="{9D8B030D-6E8A-4147-A177-3AD203B41FA5}">
                      <a16:colId xmlns:a16="http://schemas.microsoft.com/office/drawing/2014/main" val="192001229"/>
                    </a:ext>
                  </a:extLst>
                </a:gridCol>
              </a:tblGrid>
              <a:tr h="226646">
                <a:tc>
                  <a:txBody>
                    <a:bodyPr/>
                    <a:lstStyle/>
                    <a:p>
                      <a:r>
                        <a:rPr lang="en-US" sz="800" dirty="0" smtClean="0"/>
                        <a:t>big</a:t>
                      </a:r>
                      <a:endParaRPr lang="en-GB" sz="800" dirty="0"/>
                    </a:p>
                  </a:txBody>
                  <a:tcPr/>
                </a:tc>
                <a:tc>
                  <a:txBody>
                    <a:bodyPr/>
                    <a:lstStyle/>
                    <a:p>
                      <a:r>
                        <a:rPr lang="en-US" sz="800" dirty="0" smtClean="0"/>
                        <a:t>bigger</a:t>
                      </a:r>
                      <a:endParaRPr lang="en-GB" sz="800" dirty="0"/>
                    </a:p>
                  </a:txBody>
                  <a:tcPr/>
                </a:tc>
                <a:tc>
                  <a:txBody>
                    <a:bodyPr/>
                    <a:lstStyle/>
                    <a:p>
                      <a:r>
                        <a:rPr lang="en-US" sz="800" dirty="0" smtClean="0"/>
                        <a:t>biggest</a:t>
                      </a:r>
                      <a:endParaRPr lang="en-GB" sz="800" dirty="0"/>
                    </a:p>
                  </a:txBody>
                  <a:tcPr/>
                </a:tc>
                <a:extLst>
                  <a:ext uri="{0D108BD9-81ED-4DB2-BD59-A6C34878D82A}">
                    <a16:rowId xmlns:a16="http://schemas.microsoft.com/office/drawing/2014/main" val="4062710703"/>
                  </a:ext>
                </a:extLst>
              </a:tr>
              <a:tr h="226646">
                <a:tc>
                  <a:txBody>
                    <a:bodyPr/>
                    <a:lstStyle/>
                    <a:p>
                      <a:r>
                        <a:rPr lang="en-US" sz="800" dirty="0" smtClean="0"/>
                        <a:t>long</a:t>
                      </a:r>
                      <a:endParaRPr lang="en-GB" sz="800" dirty="0"/>
                    </a:p>
                  </a:txBody>
                  <a:tcPr/>
                </a:tc>
                <a:tc>
                  <a:txBody>
                    <a:bodyPr/>
                    <a:lstStyle/>
                    <a:p>
                      <a:r>
                        <a:rPr lang="en-US" sz="800" dirty="0" smtClean="0"/>
                        <a:t>longer</a:t>
                      </a:r>
                      <a:endParaRPr lang="en-GB" sz="800" dirty="0"/>
                    </a:p>
                  </a:txBody>
                  <a:tcPr/>
                </a:tc>
                <a:tc>
                  <a:txBody>
                    <a:bodyPr/>
                    <a:lstStyle/>
                    <a:p>
                      <a:r>
                        <a:rPr lang="en-US" sz="800" dirty="0" smtClean="0"/>
                        <a:t>longest</a:t>
                      </a:r>
                      <a:endParaRPr lang="en-GB" sz="800" dirty="0"/>
                    </a:p>
                  </a:txBody>
                  <a:tcPr/>
                </a:tc>
                <a:extLst>
                  <a:ext uri="{0D108BD9-81ED-4DB2-BD59-A6C34878D82A}">
                    <a16:rowId xmlns:a16="http://schemas.microsoft.com/office/drawing/2014/main" val="2620055259"/>
                  </a:ext>
                </a:extLst>
              </a:tr>
              <a:tr h="226646">
                <a:tc>
                  <a:txBody>
                    <a:bodyPr/>
                    <a:lstStyle/>
                    <a:p>
                      <a:r>
                        <a:rPr lang="en-US" sz="800" dirty="0" smtClean="0"/>
                        <a:t>heavy</a:t>
                      </a:r>
                      <a:endParaRPr lang="en-GB" sz="800" dirty="0"/>
                    </a:p>
                  </a:txBody>
                  <a:tcPr/>
                </a:tc>
                <a:tc>
                  <a:txBody>
                    <a:bodyPr/>
                    <a:lstStyle/>
                    <a:p>
                      <a:r>
                        <a:rPr lang="en-US" sz="800" dirty="0" smtClean="0"/>
                        <a:t>heavier</a:t>
                      </a:r>
                      <a:endParaRPr lang="en-GB" sz="800" dirty="0"/>
                    </a:p>
                  </a:txBody>
                  <a:tcPr/>
                </a:tc>
                <a:tc>
                  <a:txBody>
                    <a:bodyPr/>
                    <a:lstStyle/>
                    <a:p>
                      <a:r>
                        <a:rPr lang="en-US" sz="800" dirty="0" smtClean="0"/>
                        <a:t>heaviest</a:t>
                      </a:r>
                      <a:endParaRPr lang="en-GB" sz="800" dirty="0"/>
                    </a:p>
                  </a:txBody>
                  <a:tcPr/>
                </a:tc>
                <a:extLst>
                  <a:ext uri="{0D108BD9-81ED-4DB2-BD59-A6C34878D82A}">
                    <a16:rowId xmlns:a16="http://schemas.microsoft.com/office/drawing/2014/main" val="331406593"/>
                  </a:ext>
                </a:extLst>
              </a:tr>
              <a:tr h="226646">
                <a:tc>
                  <a:txBody>
                    <a:bodyPr/>
                    <a:lstStyle/>
                    <a:p>
                      <a:r>
                        <a:rPr lang="en-US" sz="800" dirty="0" smtClean="0"/>
                        <a:t>full</a:t>
                      </a:r>
                      <a:endParaRPr lang="en-GB" sz="800" dirty="0"/>
                    </a:p>
                  </a:txBody>
                  <a:tcPr/>
                </a:tc>
                <a:tc>
                  <a:txBody>
                    <a:bodyPr/>
                    <a:lstStyle/>
                    <a:p>
                      <a:r>
                        <a:rPr lang="en-US" sz="800" dirty="0" smtClean="0"/>
                        <a:t>fuller</a:t>
                      </a:r>
                      <a:endParaRPr lang="en-GB" sz="800" dirty="0"/>
                    </a:p>
                  </a:txBody>
                  <a:tcPr/>
                </a:tc>
                <a:tc>
                  <a:txBody>
                    <a:bodyPr/>
                    <a:lstStyle/>
                    <a:p>
                      <a:r>
                        <a:rPr lang="en-US" sz="800" dirty="0" smtClean="0"/>
                        <a:t>fullest</a:t>
                      </a:r>
                      <a:endParaRPr lang="en-GB" sz="800" dirty="0"/>
                    </a:p>
                  </a:txBody>
                  <a:tcPr/>
                </a:tc>
                <a:extLst>
                  <a:ext uri="{0D108BD9-81ED-4DB2-BD59-A6C34878D82A}">
                    <a16:rowId xmlns:a16="http://schemas.microsoft.com/office/drawing/2014/main" val="733544609"/>
                  </a:ext>
                </a:extLst>
              </a:tr>
            </a:tbl>
          </a:graphicData>
        </a:graphic>
      </p:graphicFrame>
      <p:pic>
        <p:nvPicPr>
          <p:cNvPr id="8" name="Picture 6" descr="AMPscript Basics - SFMC Gee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611" y="774478"/>
            <a:ext cx="909189" cy="511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ildren's Shape Flash Cards by Bizzy Kidz | Teachers Pay Teac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9484" y="100036"/>
            <a:ext cx="611324" cy="81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672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98;p47"/>
          <p:cNvSpPr txBox="1">
            <a:spLocks/>
          </p:cNvSpPr>
          <p:nvPr/>
        </p:nvSpPr>
        <p:spPr>
          <a:xfrm>
            <a:off x="117229" y="93258"/>
            <a:ext cx="3955073" cy="76252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6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pPr algn="ctr"/>
            <a:r>
              <a:rPr lang="en-US" sz="4000" b="1" dirty="0" err="1" smtClean="0"/>
              <a:t>Maths</a:t>
            </a:r>
            <a:r>
              <a:rPr lang="en-US" sz="4000" b="1" dirty="0" smtClean="0"/>
              <a:t>-Number</a:t>
            </a:r>
          </a:p>
        </p:txBody>
      </p:sp>
      <p:pic>
        <p:nvPicPr>
          <p:cNvPr id="6" name="Picture 5"/>
          <p:cNvPicPr>
            <a:picLocks noChangeAspect="1"/>
          </p:cNvPicPr>
          <p:nvPr/>
        </p:nvPicPr>
        <p:blipFill rotWithShape="1">
          <a:blip r:embed="rId2"/>
          <a:srcRect l="13600" t="33213" r="50811" b="21755"/>
          <a:stretch/>
        </p:blipFill>
        <p:spPr>
          <a:xfrm>
            <a:off x="1488832" y="972924"/>
            <a:ext cx="6389075" cy="4545139"/>
          </a:xfrm>
          <a:prstGeom prst="rect">
            <a:avLst/>
          </a:prstGeom>
        </p:spPr>
      </p:pic>
    </p:spTree>
    <p:extLst>
      <p:ext uri="{BB962C8B-B14F-4D97-AF65-F5344CB8AC3E}">
        <p14:creationId xmlns:p14="http://schemas.microsoft.com/office/powerpoint/2010/main" val="3173783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98;p47"/>
          <p:cNvSpPr txBox="1">
            <a:spLocks/>
          </p:cNvSpPr>
          <p:nvPr/>
        </p:nvSpPr>
        <p:spPr>
          <a:xfrm>
            <a:off x="117229" y="93258"/>
            <a:ext cx="3955073" cy="76252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6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pPr algn="ctr"/>
            <a:r>
              <a:rPr lang="en-US" sz="4000" b="1" dirty="0" err="1" smtClean="0"/>
              <a:t>Maths</a:t>
            </a:r>
            <a:r>
              <a:rPr lang="en-US" sz="4000" b="1" dirty="0" smtClean="0"/>
              <a:t>-Number</a:t>
            </a:r>
          </a:p>
        </p:txBody>
      </p:sp>
      <p:sp>
        <p:nvSpPr>
          <p:cNvPr id="2" name="AutoShape 2" descr="Yardley Primary School Written Calculations Policy ADDITION METHODS"/>
          <p:cNvSpPr>
            <a:spLocks noChangeAspect="1" noChangeArrowheads="1"/>
          </p:cNvSpPr>
          <p:nvPr/>
        </p:nvSpPr>
        <p:spPr bwMode="auto">
          <a:xfrm>
            <a:off x="987913" y="1707782"/>
            <a:ext cx="7124456" cy="23132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Numicon Numberlines | Teaching Resources"/>
          <p:cNvPicPr>
            <a:picLocks noChangeAspect="1" noChangeArrowheads="1"/>
          </p:cNvPicPr>
          <p:nvPr/>
        </p:nvPicPr>
        <p:blipFill rotWithShape="1">
          <a:blip r:embed="rId2">
            <a:extLst>
              <a:ext uri="{28A0092B-C50C-407E-A947-70E740481C1C}">
                <a14:useLocalDpi xmlns:a14="http://schemas.microsoft.com/office/drawing/2010/main" val="0"/>
              </a:ext>
            </a:extLst>
          </a:blip>
          <a:srcRect b="67108"/>
          <a:stretch/>
        </p:blipFill>
        <p:spPr bwMode="auto">
          <a:xfrm>
            <a:off x="304800" y="993884"/>
            <a:ext cx="8217877" cy="1870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intable Ten Frames - HelpingWithMath.com | Helping With Math"/>
          <p:cNvPicPr>
            <a:picLocks noChangeAspect="1" noChangeArrowheads="1"/>
          </p:cNvPicPr>
          <p:nvPr/>
        </p:nvPicPr>
        <p:blipFill rotWithShape="1">
          <a:blip r:embed="rId3">
            <a:extLst>
              <a:ext uri="{28A0092B-C50C-407E-A947-70E740481C1C}">
                <a14:useLocalDpi xmlns:a14="http://schemas.microsoft.com/office/drawing/2010/main" val="0"/>
              </a:ext>
            </a:extLst>
          </a:blip>
          <a:srcRect t="11961" b="8824"/>
          <a:stretch/>
        </p:blipFill>
        <p:spPr bwMode="auto">
          <a:xfrm>
            <a:off x="1084384" y="2864398"/>
            <a:ext cx="7027985" cy="278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244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umbers to 20 (knowing the counting sequence) - Year 1 - P2 - Maths - Catch  Up Lessons - Home Learning with BBC Bitesize - BBC Bit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92" y="855785"/>
            <a:ext cx="8183938" cy="485921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98;p47"/>
          <p:cNvSpPr txBox="1">
            <a:spLocks/>
          </p:cNvSpPr>
          <p:nvPr/>
        </p:nvSpPr>
        <p:spPr>
          <a:xfrm>
            <a:off x="117229" y="93258"/>
            <a:ext cx="3955073" cy="76252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6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pPr algn="ctr"/>
            <a:r>
              <a:rPr lang="en-US" sz="4000" b="1" dirty="0" err="1" smtClean="0"/>
              <a:t>Maths</a:t>
            </a:r>
            <a:r>
              <a:rPr lang="en-US" sz="4000" b="1" dirty="0" smtClean="0"/>
              <a:t>-Number</a:t>
            </a:r>
          </a:p>
        </p:txBody>
      </p:sp>
    </p:spTree>
    <p:extLst>
      <p:ext uri="{BB962C8B-B14F-4D97-AF65-F5344CB8AC3E}">
        <p14:creationId xmlns:p14="http://schemas.microsoft.com/office/powerpoint/2010/main" val="1974912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98;p47"/>
          <p:cNvSpPr txBox="1">
            <a:spLocks/>
          </p:cNvSpPr>
          <p:nvPr/>
        </p:nvSpPr>
        <p:spPr>
          <a:xfrm>
            <a:off x="117229" y="93258"/>
            <a:ext cx="2368063" cy="1254896"/>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6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600" b="0" i="0" u="none" strike="noStrike" cap="none">
                <a:solidFill>
                  <a:srgbClr val="000000"/>
                </a:solidFill>
                <a:latin typeface="Arial"/>
                <a:ea typeface="Arial"/>
                <a:cs typeface="Arial"/>
                <a:sym typeface="Arial"/>
              </a:defRPr>
            </a:lvl9pPr>
          </a:lstStyle>
          <a:p>
            <a:pPr algn="ctr"/>
            <a:r>
              <a:rPr lang="en-US" sz="4000" b="1" dirty="0" err="1" smtClean="0"/>
              <a:t>Maths</a:t>
            </a:r>
            <a:r>
              <a:rPr lang="en-US" sz="4000" b="1" dirty="0" smtClean="0"/>
              <a:t>-Number</a:t>
            </a:r>
          </a:p>
        </p:txBody>
      </p:sp>
      <p:pic>
        <p:nvPicPr>
          <p:cNvPr id="6146" name="Picture 2" descr="A4 Part Part Whole Template- EYFS Mathematics (teacher made)"/>
          <p:cNvPicPr>
            <a:picLocks noChangeAspect="1" noChangeArrowheads="1"/>
          </p:cNvPicPr>
          <p:nvPr/>
        </p:nvPicPr>
        <p:blipFill rotWithShape="1">
          <a:blip r:embed="rId2">
            <a:extLst>
              <a:ext uri="{28A0092B-C50C-407E-A947-70E740481C1C}">
                <a14:useLocalDpi xmlns:a14="http://schemas.microsoft.com/office/drawing/2010/main" val="0"/>
              </a:ext>
            </a:extLst>
          </a:blip>
          <a:srcRect l="6003" r="56292"/>
          <a:stretch/>
        </p:blipFill>
        <p:spPr bwMode="auto">
          <a:xfrm>
            <a:off x="2637692" y="93258"/>
            <a:ext cx="4220308" cy="559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44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17"/>
        <p:cNvGrpSpPr/>
        <p:nvPr/>
      </p:nvGrpSpPr>
      <p:grpSpPr>
        <a:xfrm>
          <a:off x="0" y="0"/>
          <a:ext cx="0" cy="0"/>
          <a:chOff x="0" y="0"/>
          <a:chExt cx="0" cy="0"/>
        </a:xfrm>
      </p:grpSpPr>
      <p:sp>
        <p:nvSpPr>
          <p:cNvPr id="218" name="Google Shape;218;p41"/>
          <p:cNvSpPr txBox="1"/>
          <p:nvPr/>
        </p:nvSpPr>
        <p:spPr>
          <a:xfrm>
            <a:off x="113002" y="100508"/>
            <a:ext cx="8924100" cy="54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dirty="0" smtClean="0">
                <a:latin typeface="Calibri"/>
                <a:ea typeface="Calibri"/>
                <a:cs typeface="Calibri"/>
                <a:sym typeface="Calibri"/>
              </a:rPr>
              <a:t>Curriculum </a:t>
            </a:r>
            <a:r>
              <a:rPr lang="en-US" sz="1800" b="1" dirty="0">
                <a:latin typeface="Calibri"/>
                <a:ea typeface="Calibri"/>
                <a:cs typeface="Calibri"/>
                <a:sym typeface="Calibri"/>
              </a:rPr>
              <a:t>Intent Statement -</a:t>
            </a:r>
            <a:endParaRPr sz="1800" b="1"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algn="ctr"/>
            <a:r>
              <a:rPr lang="en-US" dirty="0"/>
              <a:t>At St. Augustine's Catholic Primary School, we are passionate about children's learning. The Cognitive Load research theory and </a:t>
            </a:r>
            <a:r>
              <a:rPr lang="en-US" dirty="0" err="1"/>
              <a:t>Rosenshine’s</a:t>
            </a:r>
            <a:r>
              <a:rPr lang="en-US" dirty="0"/>
              <a:t> Principles of Instruction highlights that children learn through remembering and recalling and this theory is embedded this </a:t>
            </a:r>
            <a:r>
              <a:rPr lang="en-US" b="1" dirty="0"/>
              <a:t>within the knowledge of our curriculum</a:t>
            </a:r>
            <a:r>
              <a:rPr lang="en-US" dirty="0" smtClean="0"/>
              <a:t>.</a:t>
            </a:r>
          </a:p>
          <a:p>
            <a:pPr algn="ctr"/>
            <a:r>
              <a:rPr lang="en-US" sz="1600" dirty="0">
                <a:latin typeface="Calibri" panose="020F0502020204030204" pitchFamily="34" charset="0"/>
                <a:cs typeface="Calibri" panose="020F0502020204030204" pitchFamily="34" charset="0"/>
              </a:rPr>
              <a:t> </a:t>
            </a:r>
          </a:p>
          <a:p>
            <a:pPr algn="ctr"/>
            <a:r>
              <a:rPr lang="en-US" sz="1600" b="1" dirty="0">
                <a:latin typeface="Calibri" panose="020F0502020204030204" pitchFamily="34" charset="0"/>
                <a:cs typeface="Calibri" panose="020F0502020204030204" pitchFamily="34" charset="0"/>
              </a:rPr>
              <a:t>Learning is Remembering and Recalling...</a:t>
            </a: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 </a:t>
            </a:r>
          </a:p>
          <a:p>
            <a:pPr algn="ctr"/>
            <a:r>
              <a:rPr lang="en-US" sz="1600" dirty="0">
                <a:latin typeface="Calibri" panose="020F0502020204030204" pitchFamily="34" charset="0"/>
                <a:cs typeface="Calibri" panose="020F0502020204030204" pitchFamily="34" charset="0"/>
              </a:rPr>
              <a:t>Our curriculum will be planned and sequenced around the specific vision of the National Curriculum,  our Curriculum Drivers, the </a:t>
            </a:r>
            <a:r>
              <a:rPr lang="en-US" sz="1600" dirty="0" err="1">
                <a:latin typeface="Calibri" panose="020F0502020204030204" pitchFamily="34" charset="0"/>
                <a:cs typeface="Calibri" panose="020F0502020204030204" pitchFamily="34" charset="0"/>
              </a:rPr>
              <a:t>Laudato</a:t>
            </a:r>
            <a:r>
              <a:rPr lang="en-US" sz="1600" dirty="0">
                <a:latin typeface="Calibri" panose="020F0502020204030204" pitchFamily="34" charset="0"/>
                <a:cs typeface="Calibri" panose="020F0502020204030204" pitchFamily="34" charset="0"/>
              </a:rPr>
              <a:t> Si and the Gospel Values. This is based on the Catholic model that our schools have a moral purpose to help everyone and be a force for good in the world. We believe that this core belief underpins everything we do here at St Augustine's.</a:t>
            </a:r>
          </a:p>
          <a:p>
            <a:pPr algn="ctr"/>
            <a:r>
              <a:rPr lang="en-US" sz="1600" dirty="0">
                <a:latin typeface="Calibri" panose="020F0502020204030204" pitchFamily="34" charset="0"/>
                <a:cs typeface="Calibri" panose="020F0502020204030204" pitchFamily="34" charset="0"/>
              </a:rPr>
              <a:t> </a:t>
            </a:r>
          </a:p>
          <a:p>
            <a:pPr algn="ctr"/>
            <a:r>
              <a:rPr lang="en-US" sz="1600" dirty="0">
                <a:latin typeface="Calibri" panose="020F0502020204030204" pitchFamily="34" charset="0"/>
                <a:cs typeface="Calibri" panose="020F0502020204030204" pitchFamily="34" charset="0"/>
              </a:rPr>
              <a:t>The curriculum will provide inspiring and relevant learning opportunities for our children to develop the knowledge and skills that can be fluently applied across all subject areas. It will ensure that all children's individual needs and experiences are developed through local, national and global contexts.</a:t>
            </a:r>
          </a:p>
          <a:p>
            <a:pPr algn="ctr"/>
            <a:r>
              <a:rPr lang="en-US" sz="1600" dirty="0">
                <a:latin typeface="Calibri" panose="020F0502020204030204" pitchFamily="34" charset="0"/>
                <a:cs typeface="Calibri" panose="020F0502020204030204" pitchFamily="34" charset="0"/>
              </a:rPr>
              <a:t> </a:t>
            </a:r>
          </a:p>
          <a:p>
            <a:pPr algn="ctr"/>
            <a:r>
              <a:rPr lang="en-US" sz="1600" dirty="0">
                <a:latin typeface="Calibri" panose="020F0502020204030204" pitchFamily="34" charset="0"/>
                <a:cs typeface="Calibri" panose="020F0502020204030204" pitchFamily="34" charset="0"/>
              </a:rPr>
              <a:t> In order for children to relate to their learning, topic areas will be carefully planned for and supported through external visitors talking about their experiences, or a class trip to supplement the children's learning.</a:t>
            </a: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98;p47"/>
          <p:cNvSpPr txBox="1">
            <a:spLocks noGrp="1"/>
          </p:cNvSpPr>
          <p:nvPr>
            <p:ph type="title"/>
          </p:nvPr>
        </p:nvSpPr>
        <p:spPr>
          <a:xfrm>
            <a:off x="171450" y="104981"/>
            <a:ext cx="5338396" cy="110460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dk1"/>
                </a:solidFill>
                <a:latin typeface="Calibri"/>
                <a:ea typeface="Calibri"/>
                <a:cs typeface="Calibri"/>
                <a:sym typeface="Calibri"/>
              </a:rPr>
              <a:t> </a:t>
            </a:r>
            <a:r>
              <a:rPr lang="en-US" sz="4000" b="1" dirty="0" err="1" smtClean="0">
                <a:solidFill>
                  <a:schemeClr val="dk1"/>
                </a:solidFill>
                <a:sym typeface="Calibri"/>
              </a:rPr>
              <a:t>Maths</a:t>
            </a:r>
            <a:r>
              <a:rPr lang="en-US" sz="4000" b="1" dirty="0" smtClean="0">
                <a:solidFill>
                  <a:schemeClr val="dk1"/>
                </a:solidFill>
                <a:sym typeface="Calibri"/>
              </a:rPr>
              <a:t> – </a:t>
            </a:r>
            <a:r>
              <a:rPr lang="en-US" sz="4000" b="1" dirty="0" smtClean="0"/>
              <a:t>Shape, Space and Measures</a:t>
            </a:r>
            <a:endParaRPr sz="4000" b="1" dirty="0">
              <a:solidFill>
                <a:schemeClr val="dk1"/>
              </a:solidFill>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p:txBody>
      </p:sp>
      <p:pic>
        <p:nvPicPr>
          <p:cNvPr id="2050" name="Picture 2" descr="2D Shapes 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07" y="1329376"/>
            <a:ext cx="7796662" cy="4385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612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98;p47"/>
          <p:cNvSpPr txBox="1">
            <a:spLocks noGrp="1"/>
          </p:cNvSpPr>
          <p:nvPr>
            <p:ph type="title"/>
          </p:nvPr>
        </p:nvSpPr>
        <p:spPr>
          <a:xfrm>
            <a:off x="171450" y="104981"/>
            <a:ext cx="5338396" cy="110460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dk1"/>
                </a:solidFill>
                <a:latin typeface="Calibri"/>
                <a:ea typeface="Calibri"/>
                <a:cs typeface="Calibri"/>
                <a:sym typeface="Calibri"/>
              </a:rPr>
              <a:t> </a:t>
            </a:r>
            <a:r>
              <a:rPr lang="en-US" sz="4000" b="1" dirty="0" err="1" smtClean="0">
                <a:solidFill>
                  <a:schemeClr val="dk1"/>
                </a:solidFill>
                <a:sym typeface="Calibri"/>
              </a:rPr>
              <a:t>Maths</a:t>
            </a:r>
            <a:r>
              <a:rPr lang="en-US" sz="4000" b="1" dirty="0" smtClean="0">
                <a:solidFill>
                  <a:schemeClr val="dk1"/>
                </a:solidFill>
                <a:sym typeface="Calibri"/>
              </a:rPr>
              <a:t> – </a:t>
            </a:r>
            <a:r>
              <a:rPr lang="en-US" sz="4000" b="1" dirty="0" smtClean="0"/>
              <a:t>Shape, Space and Measures</a:t>
            </a:r>
            <a:endParaRPr sz="4000" b="1" dirty="0">
              <a:solidFill>
                <a:schemeClr val="dk1"/>
              </a:solidFill>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p:txBody>
      </p:sp>
      <p:pic>
        <p:nvPicPr>
          <p:cNvPr id="3074" name="Picture 2" descr="3D Shape 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36" y="1421788"/>
            <a:ext cx="7394087" cy="415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198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E9FD"/>
        </a:solidFill>
        <a:effectLst/>
      </p:bgPr>
    </p:bg>
    <p:spTree>
      <p:nvGrpSpPr>
        <p:cNvPr id="1" name="Shape 347"/>
        <p:cNvGrpSpPr/>
        <p:nvPr/>
      </p:nvGrpSpPr>
      <p:grpSpPr>
        <a:xfrm>
          <a:off x="0" y="0"/>
          <a:ext cx="0" cy="0"/>
          <a:chOff x="0" y="0"/>
          <a:chExt cx="0" cy="0"/>
        </a:xfrm>
      </p:grpSpPr>
      <p:sp>
        <p:nvSpPr>
          <p:cNvPr id="349" name="Google Shape;349;p51"/>
          <p:cNvSpPr txBox="1"/>
          <p:nvPr/>
        </p:nvSpPr>
        <p:spPr>
          <a:xfrm>
            <a:off x="128121" y="69085"/>
            <a:ext cx="4490773" cy="850582"/>
          </a:xfrm>
          <a:prstGeom prst="rect">
            <a:avLst/>
          </a:prstGeom>
          <a:solidFill>
            <a:srgbClr val="00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smtClean="0">
                <a:solidFill>
                  <a:schemeClr val="dk1"/>
                </a:solidFill>
                <a:latin typeface="Calibri"/>
                <a:ea typeface="Calibri"/>
                <a:cs typeface="Calibri"/>
                <a:sym typeface="Calibri"/>
              </a:rPr>
              <a:t>Religious Education</a:t>
            </a:r>
            <a:endParaRPr sz="40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12" name="Google Shape;349;p51"/>
          <p:cNvSpPr txBox="1"/>
          <p:nvPr/>
        </p:nvSpPr>
        <p:spPr>
          <a:xfrm>
            <a:off x="4724400" y="69085"/>
            <a:ext cx="4314094" cy="850582"/>
          </a:xfrm>
          <a:prstGeom prst="rect">
            <a:avLst/>
          </a:prstGeom>
          <a:solidFill>
            <a:srgbClr val="00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dk1"/>
                </a:solidFill>
                <a:latin typeface="Calibri"/>
                <a:ea typeface="Calibri"/>
                <a:cs typeface="Calibri"/>
                <a:sym typeface="Calibri"/>
              </a:rPr>
              <a:t>Local Church-Community-Celebrating</a:t>
            </a:r>
            <a:endParaRPr lang="en-US" sz="24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16" name="TextBox 15"/>
          <p:cNvSpPr txBox="1"/>
          <p:nvPr/>
        </p:nvSpPr>
        <p:spPr>
          <a:xfrm>
            <a:off x="273004" y="1369452"/>
            <a:ext cx="1120820" cy="523220"/>
          </a:xfrm>
          <a:prstGeom prst="rect">
            <a:avLst/>
          </a:prstGeom>
          <a:noFill/>
        </p:spPr>
        <p:txBody>
          <a:bodyPr wrap="none" rtlCol="0">
            <a:spAutoFit/>
          </a:bodyPr>
          <a:lstStyle/>
          <a:p>
            <a:r>
              <a:rPr lang="en-US" b="1" dirty="0" smtClean="0">
                <a:solidFill>
                  <a:schemeClr val="tx1"/>
                </a:solidFill>
              </a:rPr>
              <a:t>Key Words</a:t>
            </a:r>
          </a:p>
          <a:p>
            <a:endParaRPr lang="en-GB" dirty="0"/>
          </a:p>
        </p:txBody>
      </p:sp>
      <p:graphicFrame>
        <p:nvGraphicFramePr>
          <p:cNvPr id="18" name="Table 17"/>
          <p:cNvGraphicFramePr>
            <a:graphicFrameLocks noGrp="1"/>
          </p:cNvGraphicFramePr>
          <p:nvPr>
            <p:extLst>
              <p:ext uri="{D42A27DB-BD31-4B8C-83A1-F6EECF244321}">
                <p14:modId xmlns:p14="http://schemas.microsoft.com/office/powerpoint/2010/main" val="3891520675"/>
              </p:ext>
            </p:extLst>
          </p:nvPr>
        </p:nvGraphicFramePr>
        <p:xfrm>
          <a:off x="7362092" y="1369452"/>
          <a:ext cx="1676401" cy="2194560"/>
        </p:xfrm>
        <a:graphic>
          <a:graphicData uri="http://schemas.openxmlformats.org/drawingml/2006/table">
            <a:tbl>
              <a:tblPr>
                <a:tableStyleId>{C3CEC241-E5EC-4395-B35A-DF44407AA733}</a:tableStyleId>
              </a:tblPr>
              <a:tblGrid>
                <a:gridCol w="1676401">
                  <a:extLst>
                    <a:ext uri="{9D8B030D-6E8A-4147-A177-3AD203B41FA5}">
                      <a16:colId xmlns:a16="http://schemas.microsoft.com/office/drawing/2014/main" val="1289151581"/>
                    </a:ext>
                  </a:extLst>
                </a:gridCol>
              </a:tblGrid>
              <a:tr h="1654759">
                <a:tc>
                  <a:txBody>
                    <a:bodyPr/>
                    <a:lstStyle/>
                    <a:p>
                      <a:pPr marL="38100" algn="l">
                        <a:spcAft>
                          <a:spcPts val="0"/>
                        </a:spcAft>
                      </a:pPr>
                      <a:r>
                        <a:rPr lang="en-GB" sz="1600" b="1" dirty="0" smtClean="0">
                          <a:solidFill>
                            <a:schemeClr val="tx1"/>
                          </a:solidFill>
                          <a:effectLst/>
                          <a:latin typeface="Calibri" panose="020F0502020204030204" pitchFamily="34" charset="0"/>
                          <a:cs typeface="Calibri" panose="020F0502020204030204" pitchFamily="34" charset="0"/>
                        </a:rPr>
                        <a:t>Key Questions</a:t>
                      </a:r>
                    </a:p>
                    <a:p>
                      <a:pPr marL="38100" algn="l">
                        <a:spcAft>
                          <a:spcPts val="0"/>
                        </a:spcAft>
                      </a:pPr>
                      <a:endParaRPr lang="en-GB" sz="1600" b="1" dirty="0" smtClean="0">
                        <a:solidFill>
                          <a:schemeClr val="tx1"/>
                        </a:solidFill>
                        <a:effectLst/>
                        <a:latin typeface="Calibri" panose="020F0502020204030204" pitchFamily="34" charset="0"/>
                        <a:cs typeface="Calibri" panose="020F0502020204030204" pitchFamily="34" charset="0"/>
                      </a:endParaRPr>
                    </a:p>
                    <a:p>
                      <a:pPr marL="38100" algn="l">
                        <a:spcAft>
                          <a:spcPts val="0"/>
                        </a:spcAft>
                      </a:pPr>
                      <a:r>
                        <a:rPr lang="en-GB" sz="1600" b="1"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What</a:t>
                      </a:r>
                      <a:r>
                        <a:rPr lang="en-GB" sz="1600" b="1" baseline="0"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 is a celebration</a:t>
                      </a:r>
                      <a:r>
                        <a:rPr lang="en-US" sz="1600" b="1"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p>
                    <a:p>
                      <a:pPr marL="38100" algn="l">
                        <a:spcAft>
                          <a:spcPts val="0"/>
                        </a:spcAft>
                      </a:pPr>
                      <a:endParaRPr lang="en-US" sz="1600" b="1"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8100" algn="l">
                        <a:spcAft>
                          <a:spcPts val="0"/>
                        </a:spcAft>
                      </a:pPr>
                      <a:r>
                        <a:rPr lang="en-US" sz="1600" b="1"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How do people celebrate?</a:t>
                      </a:r>
                    </a:p>
                    <a:p>
                      <a:pPr marL="38100" algn="l">
                        <a:spcAft>
                          <a:spcPts val="0"/>
                        </a:spcAft>
                      </a:pPr>
                      <a:endParaRPr lang="en-US" sz="1600" b="1" dirty="0" smtClean="0">
                        <a:solidFill>
                          <a:srgbClr val="CC00FF"/>
                        </a:solidFill>
                        <a:effectLst/>
                        <a:latin typeface="Calibri" panose="020F0502020204030204" pitchFamily="34" charset="0"/>
                        <a:ea typeface="Calibri" panose="020F0502020204030204" pitchFamily="34" charset="0"/>
                        <a:cs typeface="Calibri" panose="020F0502020204030204" pitchFamily="34" charset="0"/>
                      </a:endParaRPr>
                    </a:p>
                    <a:p>
                      <a:pPr marL="38100" algn="l">
                        <a:spcAft>
                          <a:spcPts val="0"/>
                        </a:spcAft>
                      </a:pPr>
                      <a:endParaRPr lang="en-GB" sz="1600" b="1" dirty="0">
                        <a:solidFill>
                          <a:srgbClr val="CC00FF"/>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extLst>
                  <a:ext uri="{0D108BD9-81ED-4DB2-BD59-A6C34878D82A}">
                    <a16:rowId xmlns:a16="http://schemas.microsoft.com/office/drawing/2014/main" val="3650586076"/>
                  </a:ext>
                </a:extLst>
              </a:tr>
            </a:tbl>
          </a:graphicData>
        </a:graphic>
      </p:graphicFrame>
      <p:sp>
        <p:nvSpPr>
          <p:cNvPr id="2" name="TextBox 1"/>
          <p:cNvSpPr txBox="1"/>
          <p:nvPr/>
        </p:nvSpPr>
        <p:spPr>
          <a:xfrm>
            <a:off x="2150636" y="924554"/>
            <a:ext cx="5107488" cy="369332"/>
          </a:xfrm>
          <a:prstGeom prst="rect">
            <a:avLst/>
          </a:prstGeom>
          <a:solidFill>
            <a:srgbClr val="00FF00"/>
          </a:solidFill>
        </p:spPr>
        <p:txBody>
          <a:bodyPr wrap="none" rtlCol="0">
            <a:spAutoFit/>
          </a:bodyPr>
          <a:lstStyle/>
          <a:p>
            <a:pPr lvl="0" algn="ctr"/>
            <a:r>
              <a:rPr lang="en-US" sz="1800" b="1" dirty="0">
                <a:latin typeface="Calibri"/>
                <a:ea typeface="Calibri"/>
                <a:cs typeface="Calibri"/>
                <a:sym typeface="Calibri"/>
              </a:rPr>
              <a:t>Celebrating-People celebrate with the parish family</a:t>
            </a:r>
          </a:p>
        </p:txBody>
      </p:sp>
      <p:graphicFrame>
        <p:nvGraphicFramePr>
          <p:cNvPr id="3" name="Table 2"/>
          <p:cNvGraphicFramePr>
            <a:graphicFrameLocks noGrp="1"/>
          </p:cNvGraphicFramePr>
          <p:nvPr>
            <p:extLst>
              <p:ext uri="{D42A27DB-BD31-4B8C-83A1-F6EECF244321}">
                <p14:modId xmlns:p14="http://schemas.microsoft.com/office/powerpoint/2010/main" val="2300631862"/>
              </p:ext>
            </p:extLst>
          </p:nvPr>
        </p:nvGraphicFramePr>
        <p:xfrm>
          <a:off x="193781" y="1369452"/>
          <a:ext cx="1448583" cy="3627120"/>
        </p:xfrm>
        <a:graphic>
          <a:graphicData uri="http://schemas.openxmlformats.org/drawingml/2006/table">
            <a:tbl>
              <a:tblPr>
                <a:tableStyleId>{C3CEC241-E5EC-4395-B35A-DF44407AA733}</a:tableStyleId>
              </a:tblPr>
              <a:tblGrid>
                <a:gridCol w="1448583">
                  <a:extLst>
                    <a:ext uri="{9D8B030D-6E8A-4147-A177-3AD203B41FA5}">
                      <a16:colId xmlns:a16="http://schemas.microsoft.com/office/drawing/2014/main" val="2784114658"/>
                    </a:ext>
                  </a:extLst>
                </a:gridCol>
              </a:tblGrid>
              <a:tr h="3543319">
                <a:tc>
                  <a:txBody>
                    <a:bodyPr/>
                    <a:lstStyle/>
                    <a:p>
                      <a:pPr algn="l">
                        <a:spcAft>
                          <a:spcPts val="0"/>
                        </a:spcAft>
                      </a:pPr>
                      <a:endParaRPr lang="en-GB" sz="1400" spc="-20" dirty="0" smtClean="0">
                        <a:effectLst/>
                      </a:endParaRPr>
                    </a:p>
                    <a:p>
                      <a:pPr algn="l">
                        <a:spcAft>
                          <a:spcPts val="0"/>
                        </a:spcAft>
                      </a:pPr>
                      <a:endParaRPr lang="en-GB" sz="1400" spc="-20" dirty="0" smtClean="0">
                        <a:effectLst/>
                      </a:endParaRPr>
                    </a:p>
                    <a:p>
                      <a:pPr algn="l">
                        <a:spcAft>
                          <a:spcPts val="0"/>
                        </a:spcAft>
                      </a:pPr>
                      <a:r>
                        <a:rPr lang="en-GB" sz="1400" b="1" spc="-20" dirty="0" smtClean="0">
                          <a:effectLst/>
                        </a:rPr>
                        <a:t>Church </a:t>
                      </a:r>
                    </a:p>
                    <a:p>
                      <a:pPr algn="l">
                        <a:spcAft>
                          <a:spcPts val="0"/>
                        </a:spcAft>
                      </a:pPr>
                      <a:r>
                        <a:rPr lang="en-GB" sz="1400" b="1" spc="-20" dirty="0" smtClean="0">
                          <a:effectLst/>
                        </a:rPr>
                        <a:t>Priest</a:t>
                      </a:r>
                    </a:p>
                    <a:p>
                      <a:pPr algn="l">
                        <a:spcAft>
                          <a:spcPts val="0"/>
                        </a:spcAft>
                      </a:pPr>
                      <a:r>
                        <a:rPr lang="en-GB" sz="1400" b="1" spc="-20" dirty="0" smtClean="0">
                          <a:effectLst/>
                        </a:rPr>
                        <a:t>Celebrate</a:t>
                      </a:r>
                    </a:p>
                    <a:p>
                      <a:pPr algn="l">
                        <a:spcAft>
                          <a:spcPts val="0"/>
                        </a:spcAft>
                      </a:pPr>
                      <a:r>
                        <a:rPr lang="en-GB" sz="1400" b="1" spc="-20" dirty="0" smtClean="0">
                          <a:effectLst/>
                        </a:rPr>
                        <a:t>Celebrating</a:t>
                      </a:r>
                    </a:p>
                    <a:p>
                      <a:pPr algn="l">
                        <a:spcAft>
                          <a:spcPts val="0"/>
                        </a:spcAft>
                      </a:pPr>
                      <a:r>
                        <a:rPr lang="en-GB" sz="1400" b="1" spc="-20" dirty="0" smtClean="0">
                          <a:effectLst/>
                        </a:rPr>
                        <a:t>Parish family</a:t>
                      </a:r>
                    </a:p>
                    <a:p>
                      <a:pPr algn="l">
                        <a:spcAft>
                          <a:spcPts val="0"/>
                        </a:spcAft>
                      </a:pPr>
                      <a:r>
                        <a:rPr lang="en-GB" sz="1400" b="1" spc="-20" dirty="0" smtClean="0">
                          <a:effectLst/>
                        </a:rPr>
                        <a:t>Family</a:t>
                      </a:r>
                    </a:p>
                    <a:p>
                      <a:pPr algn="l">
                        <a:spcAft>
                          <a:spcPts val="0"/>
                        </a:spcAft>
                      </a:pPr>
                      <a:r>
                        <a:rPr lang="en-GB" sz="1400" b="1" dirty="0" smtClean="0">
                          <a:effectLst/>
                        </a:rPr>
                        <a:t>Community</a:t>
                      </a:r>
                    </a:p>
                    <a:p>
                      <a:pPr algn="l">
                        <a:spcAft>
                          <a:spcPts val="0"/>
                        </a:spcAft>
                      </a:pPr>
                      <a:r>
                        <a:rPr lang="en-GB" sz="1400" b="1" dirty="0" smtClean="0">
                          <a:effectLst/>
                        </a:rPr>
                        <a:t>Celebration</a:t>
                      </a:r>
                    </a:p>
                    <a:p>
                      <a:pPr algn="l">
                        <a:spcAft>
                          <a:spcPts val="0"/>
                        </a:spcAft>
                      </a:pPr>
                      <a:r>
                        <a:rPr lang="en-GB" sz="1400" b="1" dirty="0" smtClean="0">
                          <a:effectLst/>
                        </a:rPr>
                        <a:t>Party</a:t>
                      </a:r>
                    </a:p>
                    <a:p>
                      <a:pPr algn="l">
                        <a:spcAft>
                          <a:spcPts val="0"/>
                        </a:spcAft>
                      </a:pPr>
                      <a:r>
                        <a:rPr lang="en-GB" sz="1400" b="1" dirty="0" smtClean="0">
                          <a:effectLst/>
                        </a:rPr>
                        <a:t>Memory</a:t>
                      </a:r>
                    </a:p>
                    <a:p>
                      <a:pPr algn="l">
                        <a:spcAft>
                          <a:spcPts val="0"/>
                        </a:spcAft>
                      </a:pPr>
                      <a:r>
                        <a:rPr lang="en-GB" sz="1400" b="1" spc="-20" dirty="0" smtClean="0">
                          <a:effectLst/>
                        </a:rPr>
                        <a:t>Father</a:t>
                      </a:r>
                    </a:p>
                    <a:p>
                      <a:pPr algn="l">
                        <a:spcAft>
                          <a:spcPts val="0"/>
                        </a:spcAft>
                      </a:pPr>
                      <a:r>
                        <a:rPr lang="en-GB" sz="1400" b="1" spc="-20" dirty="0" smtClean="0">
                          <a:effectLst/>
                        </a:rPr>
                        <a:t>Altar</a:t>
                      </a:r>
                    </a:p>
                    <a:p>
                      <a:pPr algn="l">
                        <a:spcAft>
                          <a:spcPts val="0"/>
                        </a:spcAft>
                      </a:pPr>
                      <a:endParaRPr lang="en-US" sz="1400" spc="-2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n-US" sz="1400" spc="-2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447263330"/>
                  </a:ext>
                </a:extLst>
              </a:tr>
            </a:tbl>
          </a:graphicData>
        </a:graphic>
      </p:graphicFrame>
      <p:sp>
        <p:nvSpPr>
          <p:cNvPr id="4" name="Rectangle 1"/>
          <p:cNvSpPr>
            <a:spLocks noChangeArrowheads="1"/>
          </p:cNvSpPr>
          <p:nvPr/>
        </p:nvSpPr>
        <p:spPr bwMode="auto">
          <a:xfrm>
            <a:off x="193781" y="4340507"/>
            <a:ext cx="16795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Temple</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b="1" dirty="0" smtClean="0">
                <a:solidFill>
                  <a:schemeClr val="tx1"/>
                </a:solidFill>
                <a:latin typeface="Arial" panose="020B0604020202020204" pitchFamily="34" charset="0"/>
                <a:ea typeface="Calibri" panose="020F0502020204030204" pitchFamily="34" charset="0"/>
                <a:cs typeface="Calibri" panose="020F0502020204030204" pitchFamily="34" charset="0"/>
              </a:rPr>
              <a:t>P</a:t>
            </a:r>
            <a:r>
              <a:rPr kumimoji="0" lang="en-GB" altLang="en-US"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arish</a:t>
            </a:r>
            <a:r>
              <a:rPr kumimoji="0" lang="en-GB" altLang="en-US" b="1" i="0" u="none" strike="noStrike" cap="none" normalizeH="0" baseline="0" dirty="0" smtClean="0">
                <a:ln>
                  <a:noFill/>
                </a:ln>
                <a:solidFill>
                  <a:schemeClr val="tx1"/>
                </a:solidFill>
                <a:effectLst/>
                <a:latin typeface="Arial" panose="020B0604020202020204" pitchFamily="34" charset="0"/>
              </a:rPr>
              <a:t> </a:t>
            </a:r>
          </a:p>
        </p:txBody>
      </p:sp>
      <p:sp>
        <p:nvSpPr>
          <p:cNvPr id="5" name="Rectangle 4"/>
          <p:cNvSpPr/>
          <p:nvPr/>
        </p:nvSpPr>
        <p:spPr>
          <a:xfrm>
            <a:off x="1525021" y="4976336"/>
            <a:ext cx="7372793" cy="738664"/>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Some children will begin to </a:t>
            </a:r>
            <a:r>
              <a:rPr lang="en-GB" b="1" dirty="0">
                <a:latin typeface="Calibri" panose="020F0502020204030204" pitchFamily="34" charset="0"/>
                <a:ea typeface="Calibri" panose="020F0502020204030204" pitchFamily="34" charset="0"/>
                <a:cs typeface="Times New Roman" panose="02020603050405020304" pitchFamily="18" charset="0"/>
              </a:rPr>
              <a:t>recognise </a:t>
            </a:r>
            <a:r>
              <a:rPr lang="en-GB" dirty="0">
                <a:latin typeface="Calibri" panose="020F0502020204030204" pitchFamily="34" charset="0"/>
                <a:ea typeface="Calibri" panose="020F0502020204030204" pitchFamily="34" charset="0"/>
                <a:cs typeface="Times New Roman" panose="02020603050405020304" pitchFamily="18" charset="0"/>
              </a:rPr>
              <a:t>the story of Mary and Joseph taking Jesus to the Temple. </a:t>
            </a:r>
          </a:p>
          <a:p>
            <a:r>
              <a:rPr lang="en-GB" dirty="0">
                <a:latin typeface="Calibri" panose="020F0502020204030204" pitchFamily="34" charset="0"/>
                <a:ea typeface="Calibri" panose="020F0502020204030204" pitchFamily="34" charset="0"/>
                <a:cs typeface="Times New Roman" panose="02020603050405020304" pitchFamily="18" charset="0"/>
              </a:rPr>
              <a:t>Some children will begin to </a:t>
            </a:r>
            <a:r>
              <a:rPr lang="en-GB" b="1" dirty="0">
                <a:latin typeface="Calibri" panose="020F0502020204030204" pitchFamily="34" charset="0"/>
                <a:ea typeface="Calibri" panose="020F0502020204030204" pitchFamily="34" charset="0"/>
                <a:cs typeface="Times New Roman" panose="02020603050405020304" pitchFamily="18" charset="0"/>
              </a:rPr>
              <a:t>recognise</a:t>
            </a:r>
            <a:r>
              <a:rPr lang="en-GB" dirty="0">
                <a:latin typeface="Calibri" panose="020F0502020204030204" pitchFamily="34" charset="0"/>
                <a:ea typeface="Calibri" panose="020F0502020204030204" pitchFamily="34" charset="0"/>
                <a:cs typeface="Times New Roman" panose="02020603050405020304" pitchFamily="18" charset="0"/>
              </a:rPr>
              <a:t> some of the elements and words used in church celebrations. </a:t>
            </a:r>
          </a:p>
          <a:p>
            <a:r>
              <a:rPr lang="en-GB" dirty="0">
                <a:latin typeface="Calibri" panose="020F0502020204030204" pitchFamily="34" charset="0"/>
                <a:ea typeface="Calibri" panose="020F0502020204030204" pitchFamily="34" charset="0"/>
                <a:cs typeface="Times New Roman" panose="02020603050405020304" pitchFamily="18" charset="0"/>
              </a:rPr>
              <a:t>Some children will begin to </a:t>
            </a:r>
            <a:r>
              <a:rPr lang="en-GB" b="1" dirty="0">
                <a:latin typeface="Calibri" panose="020F0502020204030204" pitchFamily="34" charset="0"/>
                <a:ea typeface="Calibri" panose="020F0502020204030204" pitchFamily="34" charset="0"/>
                <a:cs typeface="Times New Roman" panose="02020603050405020304" pitchFamily="18" charset="0"/>
              </a:rPr>
              <a:t>recognise</a:t>
            </a:r>
            <a:r>
              <a:rPr lang="en-GB" dirty="0">
                <a:latin typeface="Calibri" panose="020F0502020204030204" pitchFamily="34" charset="0"/>
                <a:ea typeface="Calibri" panose="020F0502020204030204" pitchFamily="34" charset="0"/>
                <a:cs typeface="Times New Roman" panose="02020603050405020304" pitchFamily="18" charset="0"/>
              </a:rPr>
              <a:t> that the church/parish family celebrate in particular ways. </a:t>
            </a:r>
          </a:p>
        </p:txBody>
      </p:sp>
      <p:pic>
        <p:nvPicPr>
          <p:cNvPr id="9219" name="Picture 3" descr="https://www.comeandseere.co.uk/upload/images/Gods%20Story%201%20-%20Pg%2028-29.jpg?r=a1-bffffff-s800.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656" y="1320408"/>
            <a:ext cx="5107488" cy="35433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22"/>
        <p:cNvGrpSpPr/>
        <p:nvPr/>
      </p:nvGrpSpPr>
      <p:grpSpPr>
        <a:xfrm>
          <a:off x="0" y="0"/>
          <a:ext cx="0" cy="0"/>
          <a:chOff x="0" y="0"/>
          <a:chExt cx="0" cy="0"/>
        </a:xfrm>
      </p:grpSpPr>
      <p:sp>
        <p:nvSpPr>
          <p:cNvPr id="323" name="Google Shape;323;p49"/>
          <p:cNvSpPr txBox="1"/>
          <p:nvPr/>
        </p:nvSpPr>
        <p:spPr>
          <a:xfrm>
            <a:off x="91448" y="45583"/>
            <a:ext cx="5439000" cy="625550"/>
          </a:xfrm>
          <a:prstGeom prst="rect">
            <a:avLst/>
          </a:prstGeom>
          <a:solidFill>
            <a:schemeClr val="accent6">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dk1"/>
                </a:solidFill>
                <a:latin typeface="Calibri"/>
                <a:ea typeface="Calibri"/>
                <a:cs typeface="Calibri"/>
                <a:sym typeface="Calibri"/>
              </a:rPr>
              <a:t>Science-The World</a:t>
            </a:r>
            <a:endParaRPr sz="32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325" name="Google Shape;325;p49"/>
          <p:cNvSpPr txBox="1"/>
          <p:nvPr/>
        </p:nvSpPr>
        <p:spPr>
          <a:xfrm>
            <a:off x="5640404" y="45583"/>
            <a:ext cx="3336000" cy="625549"/>
          </a:xfrm>
          <a:prstGeom prst="rect">
            <a:avLst/>
          </a:prstGeom>
          <a:solidFill>
            <a:schemeClr val="accent1">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smtClean="0">
                <a:latin typeface="Calibri"/>
                <a:ea typeface="Calibri"/>
                <a:cs typeface="Calibri"/>
                <a:sym typeface="Calibri"/>
              </a:rPr>
              <a:t>ICT</a:t>
            </a:r>
            <a:r>
              <a:rPr lang="en-US" sz="1800" b="1" dirty="0" smtClean="0">
                <a:solidFill>
                  <a:srgbClr val="000000"/>
                </a:solidFill>
                <a:latin typeface="Calibri"/>
                <a:ea typeface="Calibri"/>
                <a:cs typeface="Calibri"/>
                <a:sym typeface="Calibri"/>
              </a:rPr>
              <a:t> – </a:t>
            </a:r>
            <a:r>
              <a:rPr lang="en-US" sz="1800" b="1" dirty="0" smtClean="0">
                <a:latin typeface="Calibri"/>
                <a:ea typeface="Calibri"/>
                <a:cs typeface="Calibri"/>
                <a:sym typeface="Calibri"/>
              </a:rPr>
              <a:t>Technology</a:t>
            </a:r>
            <a:endParaRPr lang="en-US" sz="1800" b="1" dirty="0">
              <a:latin typeface="Calibri"/>
              <a:ea typeface="Calibri"/>
              <a:cs typeface="Calibri"/>
              <a:sym typeface="Calibri"/>
            </a:endParaRPr>
          </a:p>
          <a:p>
            <a:pPr marL="0" lvl="0" indent="0" algn="ctr" rtl="0">
              <a:spcBef>
                <a:spcPts val="0"/>
              </a:spcBef>
              <a:spcAft>
                <a:spcPts val="0"/>
              </a:spcAft>
              <a:buNone/>
            </a:pPr>
            <a:endParaRPr sz="1800" b="1" dirty="0">
              <a:solidFill>
                <a:srgbClr val="000000"/>
              </a:solidFill>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4" name="Rectangle 3"/>
          <p:cNvSpPr/>
          <p:nvPr/>
        </p:nvSpPr>
        <p:spPr>
          <a:xfrm>
            <a:off x="0" y="641234"/>
            <a:ext cx="5826302" cy="489365"/>
          </a:xfrm>
          <a:prstGeom prst="rect">
            <a:avLst/>
          </a:prstGeom>
        </p:spPr>
        <p:txBody>
          <a:bodyPr wrap="square">
            <a:spAutoFit/>
          </a:bodyPr>
          <a:lstStyle/>
          <a:p>
            <a:pPr>
              <a:lnSpc>
                <a:spcPct val="115000"/>
              </a:lnSpc>
            </a:pPr>
            <a:r>
              <a:rPr lang="en-GB" sz="1200" b="1" kern="150" dirty="0" smtClean="0">
                <a:latin typeface="Calibri" panose="020F0502020204030204" pitchFamily="34" charset="0"/>
                <a:ea typeface="Times New Roman" panose="02020603050405020304" pitchFamily="18" charset="0"/>
                <a:cs typeface="Times New Roman" panose="02020603050405020304" pitchFamily="18" charset="0"/>
              </a:rPr>
              <a:t>Reception Focus: (Understanding the World-The World)</a:t>
            </a:r>
          </a:p>
          <a:p>
            <a:r>
              <a:rPr lang="en-GB" sz="1200" kern="150" dirty="0" smtClean="0">
                <a:latin typeface="Calibri" panose="020F0502020204030204" pitchFamily="34" charset="0"/>
                <a:ea typeface="Times New Roman" panose="02020603050405020304" pitchFamily="18" charset="0"/>
                <a:cs typeface="Times New Roman" panose="02020603050405020304" pitchFamily="18" charset="0"/>
              </a:rPr>
              <a:t>To look closely at similarities, differences, patterns and change.</a:t>
            </a:r>
            <a:endParaRPr lang="en-GB" sz="1200" kern="1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5684453" y="655046"/>
            <a:ext cx="3433800" cy="1200329"/>
          </a:xfrm>
          <a:prstGeom prst="rect">
            <a:avLst/>
          </a:prstGeom>
          <a:noFill/>
        </p:spPr>
        <p:txBody>
          <a:bodyPr wrap="square" rtlCol="0">
            <a:spAutoFit/>
          </a:bodyPr>
          <a:lstStyle/>
          <a:p>
            <a:r>
              <a:rPr lang="en-US" sz="1200" b="1" dirty="0" smtClean="0">
                <a:latin typeface="Calibri" panose="020F0502020204030204" pitchFamily="34" charset="0"/>
                <a:cs typeface="Calibri" panose="020F0502020204030204" pitchFamily="34" charset="0"/>
              </a:rPr>
              <a:t>Reception Focus</a:t>
            </a:r>
            <a:r>
              <a:rPr lang="en-US" sz="1200" b="1" dirty="0" smtClean="0">
                <a:latin typeface="Calibri" panose="020F0502020204030204" pitchFamily="34" charset="0"/>
                <a:cs typeface="Calibri" panose="020F0502020204030204" pitchFamily="34" charset="0"/>
                <a:sym typeface="Wingdings" panose="05000000000000000000" pitchFamily="2" charset="2"/>
              </a:rPr>
              <a:t>: (</a:t>
            </a:r>
            <a:r>
              <a:rPr lang="en-US" sz="1200" b="1" dirty="0" smtClean="0">
                <a:latin typeface="Calibri" panose="020F0502020204030204" pitchFamily="34" charset="0"/>
                <a:cs typeface="Calibri" panose="020F0502020204030204" pitchFamily="34" charset="0"/>
              </a:rPr>
              <a:t> Understanding the World-Technology)</a:t>
            </a:r>
          </a:p>
          <a:p>
            <a:endParaRPr lang="en-US" sz="1200" dirty="0">
              <a:latin typeface="Calibri" panose="020F0502020204030204" pitchFamily="34" charset="0"/>
              <a:cs typeface="Calibri" panose="020F0502020204030204" pitchFamily="34" charset="0"/>
            </a:endParaRPr>
          </a:p>
          <a:p>
            <a:r>
              <a:rPr lang="en-US" sz="800" dirty="0" smtClean="0">
                <a:latin typeface="Calibri" panose="020F0502020204030204" pitchFamily="34" charset="0"/>
                <a:cs typeface="Calibri" panose="020F0502020204030204" pitchFamily="34" charset="0"/>
              </a:rPr>
              <a:t>•    </a:t>
            </a:r>
            <a:r>
              <a:rPr lang="en-GB" sz="800" dirty="0" smtClean="0"/>
              <a:t>To complete</a:t>
            </a:r>
            <a:r>
              <a:rPr lang="en-GB" sz="800" dirty="0"/>
              <a:t> a simple program on a computer. </a:t>
            </a:r>
          </a:p>
          <a:p>
            <a:r>
              <a:rPr lang="en-GB" dirty="0"/>
              <a:t>• </a:t>
            </a:r>
            <a:r>
              <a:rPr lang="en-GB" sz="800" dirty="0" smtClean="0"/>
              <a:t>To use</a:t>
            </a:r>
            <a:r>
              <a:rPr lang="en-GB" sz="800" dirty="0"/>
              <a:t> ICT hardware to interact with age‐appropriate computer </a:t>
            </a:r>
          </a:p>
          <a:p>
            <a:endParaRPr lang="en-GB" dirty="0"/>
          </a:p>
        </p:txBody>
      </p:sp>
      <p:pic>
        <p:nvPicPr>
          <p:cNvPr id="7" name="Picture 6"/>
          <p:cNvPicPr>
            <a:picLocks noChangeAspect="1"/>
          </p:cNvPicPr>
          <p:nvPr/>
        </p:nvPicPr>
        <p:blipFill>
          <a:blip r:embed="rId3"/>
          <a:stretch>
            <a:fillRect/>
          </a:stretch>
        </p:blipFill>
        <p:spPr>
          <a:xfrm>
            <a:off x="4937387" y="4519004"/>
            <a:ext cx="814739" cy="1083894"/>
          </a:xfrm>
          <a:prstGeom prst="rect">
            <a:avLst/>
          </a:prstGeom>
        </p:spPr>
      </p:pic>
      <p:pic>
        <p:nvPicPr>
          <p:cNvPr id="8" name="Picture 7"/>
          <p:cNvPicPr>
            <a:picLocks noChangeAspect="1"/>
          </p:cNvPicPr>
          <p:nvPr/>
        </p:nvPicPr>
        <p:blipFill>
          <a:blip r:embed="rId4"/>
          <a:stretch>
            <a:fillRect/>
          </a:stretch>
        </p:blipFill>
        <p:spPr>
          <a:xfrm>
            <a:off x="3958948" y="4519004"/>
            <a:ext cx="822720" cy="1075020"/>
          </a:xfrm>
          <a:prstGeom prst="rect">
            <a:avLst/>
          </a:prstGeom>
        </p:spPr>
      </p:pic>
      <p:pic>
        <p:nvPicPr>
          <p:cNvPr id="9" name="Picture 8"/>
          <p:cNvPicPr>
            <a:picLocks noChangeAspect="1"/>
          </p:cNvPicPr>
          <p:nvPr/>
        </p:nvPicPr>
        <p:blipFill>
          <a:blip r:embed="rId5"/>
          <a:stretch>
            <a:fillRect/>
          </a:stretch>
        </p:blipFill>
        <p:spPr>
          <a:xfrm>
            <a:off x="3958948" y="3253197"/>
            <a:ext cx="818320" cy="1092327"/>
          </a:xfrm>
          <a:prstGeom prst="rect">
            <a:avLst/>
          </a:prstGeom>
        </p:spPr>
      </p:pic>
      <p:pic>
        <p:nvPicPr>
          <p:cNvPr id="10" name="Picture 9"/>
          <p:cNvPicPr>
            <a:picLocks noChangeAspect="1"/>
          </p:cNvPicPr>
          <p:nvPr/>
        </p:nvPicPr>
        <p:blipFill>
          <a:blip r:embed="rId6"/>
          <a:stretch>
            <a:fillRect/>
          </a:stretch>
        </p:blipFill>
        <p:spPr>
          <a:xfrm>
            <a:off x="4890945" y="3253197"/>
            <a:ext cx="861181" cy="1092327"/>
          </a:xfrm>
          <a:prstGeom prst="rect">
            <a:avLst/>
          </a:prstGeom>
        </p:spPr>
      </p:pic>
      <p:pic>
        <p:nvPicPr>
          <p:cNvPr id="6150" name="Picture 6" descr="Topmarks Education: teaching resources, interactive resources, worksheets,  homework, exam and revision help | Shape matching game, 2d shape games,  Shape gam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5892" y="1684634"/>
            <a:ext cx="1957814" cy="12219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62353" y="1120576"/>
            <a:ext cx="1778051" cy="2369880"/>
          </a:xfrm>
          <a:prstGeom prst="rect">
            <a:avLst/>
          </a:prstGeom>
          <a:noFill/>
        </p:spPr>
        <p:txBody>
          <a:bodyPr wrap="none" rtlCol="0">
            <a:spAutoFit/>
          </a:bodyPr>
          <a:lstStyle/>
          <a:p>
            <a:r>
              <a:rPr lang="en-US" sz="1200" b="1" dirty="0" smtClean="0">
                <a:solidFill>
                  <a:srgbClr val="92D050"/>
                </a:solidFill>
              </a:rPr>
              <a:t>We will continue to </a:t>
            </a:r>
          </a:p>
          <a:p>
            <a:r>
              <a:rPr lang="en-US" sz="1200" b="1" dirty="0" smtClean="0">
                <a:solidFill>
                  <a:srgbClr val="92D050"/>
                </a:solidFill>
              </a:rPr>
              <a:t>Look at seasonal </a:t>
            </a:r>
          </a:p>
          <a:p>
            <a:r>
              <a:rPr lang="en-US" sz="1200" b="1" dirty="0">
                <a:solidFill>
                  <a:srgbClr val="92D050"/>
                </a:solidFill>
              </a:rPr>
              <a:t>c</a:t>
            </a:r>
            <a:r>
              <a:rPr lang="en-US" sz="1200" b="1" dirty="0" smtClean="0">
                <a:solidFill>
                  <a:srgbClr val="92D050"/>
                </a:solidFill>
              </a:rPr>
              <a:t>hanges in the</a:t>
            </a:r>
          </a:p>
          <a:p>
            <a:r>
              <a:rPr lang="en-US" sz="1200" b="1" dirty="0">
                <a:solidFill>
                  <a:srgbClr val="92D050"/>
                </a:solidFill>
              </a:rPr>
              <a:t>o</a:t>
            </a:r>
            <a:r>
              <a:rPr lang="en-US" sz="1200" b="1" dirty="0" smtClean="0">
                <a:solidFill>
                  <a:srgbClr val="92D050"/>
                </a:solidFill>
              </a:rPr>
              <a:t>utdoor environment.</a:t>
            </a:r>
          </a:p>
          <a:p>
            <a:r>
              <a:rPr lang="en-US" sz="1200" b="1" dirty="0" smtClean="0">
                <a:solidFill>
                  <a:schemeClr val="tx1"/>
                </a:solidFill>
              </a:rPr>
              <a:t>Key words</a:t>
            </a:r>
            <a:r>
              <a:rPr lang="en-US" dirty="0" smtClean="0">
                <a:solidFill>
                  <a:schemeClr val="tx1"/>
                </a:solidFill>
              </a:rPr>
              <a:t>.</a:t>
            </a:r>
          </a:p>
          <a:p>
            <a:r>
              <a:rPr lang="en-US" sz="1200" b="1" dirty="0">
                <a:solidFill>
                  <a:srgbClr val="92D050"/>
                </a:solidFill>
              </a:rPr>
              <a:t>s</a:t>
            </a:r>
            <a:r>
              <a:rPr lang="en-US" sz="1200" b="1" dirty="0" smtClean="0">
                <a:solidFill>
                  <a:srgbClr val="92D050"/>
                </a:solidFill>
              </a:rPr>
              <a:t>easons</a:t>
            </a:r>
          </a:p>
          <a:p>
            <a:r>
              <a:rPr lang="en-US" sz="1200" b="1" dirty="0" smtClean="0">
                <a:solidFill>
                  <a:srgbClr val="92D050"/>
                </a:solidFill>
              </a:rPr>
              <a:t>Autumn</a:t>
            </a:r>
          </a:p>
          <a:p>
            <a:r>
              <a:rPr lang="en-US" sz="1200" b="1" dirty="0" smtClean="0">
                <a:solidFill>
                  <a:srgbClr val="92D050"/>
                </a:solidFill>
              </a:rPr>
              <a:t>Winter</a:t>
            </a:r>
          </a:p>
          <a:p>
            <a:r>
              <a:rPr lang="en-US" sz="1200" b="1" dirty="0" smtClean="0">
                <a:solidFill>
                  <a:srgbClr val="92D050"/>
                </a:solidFill>
              </a:rPr>
              <a:t>Spring</a:t>
            </a:r>
          </a:p>
          <a:p>
            <a:r>
              <a:rPr lang="en-US" sz="1200" b="1" dirty="0" smtClean="0">
                <a:solidFill>
                  <a:srgbClr val="92D050"/>
                </a:solidFill>
              </a:rPr>
              <a:t>Summer</a:t>
            </a:r>
          </a:p>
          <a:p>
            <a:r>
              <a:rPr lang="en-US" sz="1200" b="1" dirty="0" smtClean="0">
                <a:solidFill>
                  <a:srgbClr val="92D050"/>
                </a:solidFill>
              </a:rPr>
              <a:t>change</a:t>
            </a:r>
          </a:p>
          <a:p>
            <a:endParaRPr lang="en-GB" dirty="0">
              <a:solidFill>
                <a:srgbClr val="92D050"/>
              </a:solidFill>
            </a:endParaRPr>
          </a:p>
        </p:txBody>
      </p:sp>
      <p:sp>
        <p:nvSpPr>
          <p:cNvPr id="17" name="TextBox 16"/>
          <p:cNvSpPr txBox="1"/>
          <p:nvPr/>
        </p:nvSpPr>
        <p:spPr>
          <a:xfrm>
            <a:off x="146568" y="3812610"/>
            <a:ext cx="3534912" cy="2154436"/>
          </a:xfrm>
          <a:prstGeom prst="rect">
            <a:avLst/>
          </a:prstGeom>
          <a:noFill/>
        </p:spPr>
        <p:txBody>
          <a:bodyPr wrap="square" rtlCol="0">
            <a:spAutoFit/>
          </a:bodyPr>
          <a:lstStyle/>
          <a:p>
            <a:r>
              <a:rPr lang="en-US" sz="1200" b="1" dirty="0" smtClean="0">
                <a:solidFill>
                  <a:srgbClr val="92D050"/>
                </a:solidFill>
              </a:rPr>
              <a:t>We will learn about animals and where they live as we learn about habitats.</a:t>
            </a:r>
          </a:p>
          <a:p>
            <a:r>
              <a:rPr lang="en-US" sz="1200" b="1" dirty="0" smtClean="0">
                <a:solidFill>
                  <a:schemeClr val="tx1"/>
                </a:solidFill>
              </a:rPr>
              <a:t>Key words</a:t>
            </a:r>
          </a:p>
          <a:p>
            <a:r>
              <a:rPr lang="en-US" sz="1200" b="1" dirty="0" smtClean="0">
                <a:solidFill>
                  <a:srgbClr val="92D050"/>
                </a:solidFill>
              </a:rPr>
              <a:t>Animal names</a:t>
            </a:r>
          </a:p>
          <a:p>
            <a:r>
              <a:rPr lang="en-US" sz="1200" b="1" dirty="0" smtClean="0">
                <a:solidFill>
                  <a:srgbClr val="92D050"/>
                </a:solidFill>
              </a:rPr>
              <a:t>Water/ocean/sea</a:t>
            </a:r>
          </a:p>
          <a:p>
            <a:r>
              <a:rPr lang="en-US" sz="1200" b="1" dirty="0" smtClean="0">
                <a:solidFill>
                  <a:srgbClr val="92D050"/>
                </a:solidFill>
              </a:rPr>
              <a:t>Forest/woodland</a:t>
            </a:r>
          </a:p>
          <a:p>
            <a:r>
              <a:rPr lang="en-US" sz="1200" b="1" dirty="0" smtClean="0">
                <a:solidFill>
                  <a:srgbClr val="92D050"/>
                </a:solidFill>
              </a:rPr>
              <a:t>Desert/dry</a:t>
            </a:r>
          </a:p>
          <a:p>
            <a:r>
              <a:rPr lang="en-US" sz="1200" b="1" dirty="0" smtClean="0">
                <a:solidFill>
                  <a:srgbClr val="92D050"/>
                </a:solidFill>
              </a:rPr>
              <a:t>Underground</a:t>
            </a:r>
          </a:p>
          <a:p>
            <a:r>
              <a:rPr lang="en-US" sz="1200" b="1" dirty="0" smtClean="0">
                <a:solidFill>
                  <a:srgbClr val="92D050"/>
                </a:solidFill>
              </a:rPr>
              <a:t>Home/Habitat</a:t>
            </a:r>
          </a:p>
          <a:p>
            <a:endParaRPr lang="en-US" sz="1200" b="1" dirty="0" smtClean="0">
              <a:solidFill>
                <a:schemeClr val="tx1"/>
              </a:solidFill>
            </a:endParaRPr>
          </a:p>
          <a:p>
            <a:endParaRPr lang="en-GB" b="1" dirty="0">
              <a:solidFill>
                <a:srgbClr val="92D050"/>
              </a:solidFill>
            </a:endParaRPr>
          </a:p>
        </p:txBody>
      </p:sp>
      <p:sp>
        <p:nvSpPr>
          <p:cNvPr id="18" name="TextBox 17"/>
          <p:cNvSpPr txBox="1"/>
          <p:nvPr/>
        </p:nvSpPr>
        <p:spPr>
          <a:xfrm>
            <a:off x="5826302" y="2982624"/>
            <a:ext cx="3317698" cy="1015663"/>
          </a:xfrm>
          <a:prstGeom prst="rect">
            <a:avLst/>
          </a:prstGeom>
          <a:noFill/>
        </p:spPr>
        <p:txBody>
          <a:bodyPr wrap="square" rtlCol="0">
            <a:spAutoFit/>
          </a:bodyPr>
          <a:lstStyle/>
          <a:p>
            <a:r>
              <a:rPr lang="en-US" sz="1200" b="1" dirty="0" smtClean="0">
                <a:solidFill>
                  <a:schemeClr val="accent1">
                    <a:lumMod val="75000"/>
                  </a:schemeClr>
                </a:solidFill>
              </a:rPr>
              <a:t>We will work on age appropriate software that helps complement the children’s learning in other curriculum areas developing their use of touch screen technology.</a:t>
            </a:r>
            <a:endParaRPr lang="en-GB" dirty="0">
              <a:solidFill>
                <a:schemeClr val="accent1">
                  <a:lumMod val="75000"/>
                </a:schemeClr>
              </a:solidFill>
            </a:endParaRPr>
          </a:p>
        </p:txBody>
      </p:sp>
      <p:pic>
        <p:nvPicPr>
          <p:cNvPr id="6152" name="Picture 8" descr="Letters and Sounds Phase 3 Gam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5892" y="4002352"/>
            <a:ext cx="2270277" cy="160054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Animal Habitat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569" y="1217953"/>
            <a:ext cx="3475862" cy="2594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36"/>
        <p:cNvGrpSpPr/>
        <p:nvPr/>
      </p:nvGrpSpPr>
      <p:grpSpPr>
        <a:xfrm>
          <a:off x="0" y="0"/>
          <a:ext cx="0" cy="0"/>
          <a:chOff x="0" y="0"/>
          <a:chExt cx="0" cy="0"/>
        </a:xfrm>
      </p:grpSpPr>
      <p:sp>
        <p:nvSpPr>
          <p:cNvPr id="338" name="Google Shape;338;p50"/>
          <p:cNvSpPr txBox="1"/>
          <p:nvPr/>
        </p:nvSpPr>
        <p:spPr>
          <a:xfrm>
            <a:off x="2313500" y="95345"/>
            <a:ext cx="4423216" cy="656975"/>
          </a:xfrm>
          <a:prstGeom prst="rect">
            <a:avLst/>
          </a:prstGeom>
          <a:solidFill>
            <a:schemeClr val="accent2">
              <a:lumMod val="40000"/>
              <a:lumOff val="6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b="1" dirty="0" smtClean="0">
                <a:solidFill>
                  <a:schemeClr val="dk1"/>
                </a:solidFill>
                <a:latin typeface="Calibri"/>
                <a:ea typeface="Calibri"/>
                <a:cs typeface="Calibri"/>
                <a:sym typeface="Calibri"/>
              </a:rPr>
              <a:t>Geography-Places</a:t>
            </a:r>
            <a:endParaRPr sz="32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9" name="Rectangle 8"/>
          <p:cNvSpPr/>
          <p:nvPr/>
        </p:nvSpPr>
        <p:spPr>
          <a:xfrm>
            <a:off x="101892" y="824251"/>
            <a:ext cx="6498199" cy="941796"/>
          </a:xfrm>
          <a:prstGeom prst="rect">
            <a:avLst/>
          </a:prstGeom>
        </p:spPr>
        <p:txBody>
          <a:bodyPr wrap="square">
            <a:spAutoFit/>
          </a:bodyPr>
          <a:lstStyle/>
          <a:p>
            <a:pPr>
              <a:lnSpc>
                <a:spcPct val="115000"/>
              </a:lnSpc>
            </a:pPr>
            <a:r>
              <a:rPr lang="en-GB" sz="1200" b="1" kern="150" dirty="0" smtClean="0">
                <a:latin typeface="Calibri" panose="020F0502020204030204" pitchFamily="34" charset="0"/>
                <a:ea typeface="Times New Roman" panose="02020603050405020304" pitchFamily="18" charset="0"/>
                <a:cs typeface="Calibri" panose="020F0502020204030204" pitchFamily="34" charset="0"/>
              </a:rPr>
              <a:t>Reception Geography Focus:</a:t>
            </a:r>
            <a:r>
              <a:rPr lang="en-GB" sz="1200" b="1" kern="150" dirty="0" smtClean="0">
                <a:latin typeface="Calibri" panose="020F0502020204030204" pitchFamily="34" charset="0"/>
                <a:ea typeface="Times New Roman" panose="02020603050405020304" pitchFamily="18" charset="0"/>
                <a:cs typeface="Times New Roman" panose="02020603050405020304" pitchFamily="18" charset="0"/>
              </a:rPr>
              <a:t> </a:t>
            </a:r>
            <a:r>
              <a:rPr lang="en-GB" sz="1200" b="1" kern="150" dirty="0">
                <a:latin typeface="Calibri" panose="020F0502020204030204" pitchFamily="34" charset="0"/>
                <a:ea typeface="Times New Roman" panose="02020603050405020304" pitchFamily="18" charset="0"/>
                <a:cs typeface="Times New Roman" panose="02020603050405020304" pitchFamily="18" charset="0"/>
              </a:rPr>
              <a:t>(Understanding the </a:t>
            </a:r>
            <a:r>
              <a:rPr lang="en-GB" sz="1200" b="1" kern="150" dirty="0" smtClean="0">
                <a:latin typeface="Calibri" panose="020F0502020204030204" pitchFamily="34" charset="0"/>
                <a:ea typeface="Times New Roman" panose="02020603050405020304" pitchFamily="18" charset="0"/>
                <a:cs typeface="Times New Roman" panose="02020603050405020304" pitchFamily="18" charset="0"/>
              </a:rPr>
              <a:t>World-</a:t>
            </a:r>
          </a:p>
          <a:p>
            <a:pPr>
              <a:lnSpc>
                <a:spcPct val="115000"/>
              </a:lnSpc>
            </a:pPr>
            <a:r>
              <a:rPr lang="en-GB" sz="1200" b="1" kern="150" dirty="0" smtClean="0">
                <a:latin typeface="Calibri" panose="020F0502020204030204" pitchFamily="34" charset="0"/>
                <a:ea typeface="Times New Roman" panose="02020603050405020304" pitchFamily="18" charset="0"/>
                <a:cs typeface="Times New Roman" panose="02020603050405020304" pitchFamily="18" charset="0"/>
              </a:rPr>
              <a:t>The </a:t>
            </a:r>
            <a:r>
              <a:rPr lang="en-GB" sz="1200" b="1" kern="150" dirty="0">
                <a:latin typeface="Calibri" panose="020F0502020204030204" pitchFamily="34" charset="0"/>
                <a:ea typeface="Times New Roman" panose="02020603050405020304" pitchFamily="18" charset="0"/>
                <a:cs typeface="Times New Roman" panose="02020603050405020304" pitchFamily="18" charset="0"/>
              </a:rPr>
              <a:t>World</a:t>
            </a:r>
            <a:r>
              <a:rPr lang="en-GB" sz="1200" b="1" kern="150" dirty="0" smtClean="0">
                <a:latin typeface="Calibri" panose="020F0502020204030204" pitchFamily="34" charset="0"/>
                <a:ea typeface="Times New Roman" panose="02020603050405020304" pitchFamily="18" charset="0"/>
                <a:cs typeface="Times New Roman" panose="02020603050405020304" pitchFamily="18" charset="0"/>
              </a:rPr>
              <a:t>)</a:t>
            </a:r>
          </a:p>
          <a:p>
            <a:pPr>
              <a:lnSpc>
                <a:spcPct val="115000"/>
              </a:lnSpc>
            </a:pPr>
            <a:r>
              <a:rPr lang="en-GB" sz="1200" kern="150" dirty="0" smtClean="0">
                <a:latin typeface="Calibri" panose="020F0502020204030204" pitchFamily="34" charset="0"/>
                <a:ea typeface="Times New Roman" panose="02020603050405020304" pitchFamily="18" charset="0"/>
                <a:cs typeface="Times New Roman" panose="02020603050405020304" pitchFamily="18" charset="0"/>
              </a:rPr>
              <a:t>To </a:t>
            </a:r>
            <a:r>
              <a:rPr lang="en-GB" sz="1200" kern="150" dirty="0">
                <a:latin typeface="Calibri" panose="020F0502020204030204" pitchFamily="34" charset="0"/>
                <a:ea typeface="Times New Roman" panose="02020603050405020304" pitchFamily="18" charset="0"/>
                <a:cs typeface="Times New Roman" panose="02020603050405020304" pitchFamily="18" charset="0"/>
              </a:rPr>
              <a:t>look closely at similarities, differences, patterns and </a:t>
            </a:r>
            <a:r>
              <a:rPr lang="en-GB" sz="1200" kern="150" dirty="0" smtClean="0">
                <a:latin typeface="Calibri" panose="020F0502020204030204" pitchFamily="34" charset="0"/>
                <a:ea typeface="Times New Roman" panose="02020603050405020304" pitchFamily="18" charset="0"/>
                <a:cs typeface="Times New Roman" panose="02020603050405020304" pitchFamily="18" charset="0"/>
              </a:rPr>
              <a:t>change</a:t>
            </a:r>
            <a:r>
              <a:rPr lang="en-GB" sz="1200" kern="150" dirty="0">
                <a:latin typeface="Calibri" panose="020F0502020204030204" pitchFamily="34" charset="0"/>
                <a:ea typeface="Times New Roman" panose="02020603050405020304" pitchFamily="18" charset="0"/>
                <a:cs typeface="Times New Roman" panose="02020603050405020304" pitchFamily="18" charset="0"/>
              </a:rPr>
              <a:t>.</a:t>
            </a:r>
          </a:p>
          <a:p>
            <a:pPr>
              <a:lnSpc>
                <a:spcPct val="115000"/>
              </a:lnSpc>
            </a:pPr>
            <a:endParaRPr lang="en-GB" sz="1200" kern="15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101892" y="1512134"/>
            <a:ext cx="3298751" cy="1015663"/>
          </a:xfrm>
          <a:prstGeom prst="rect">
            <a:avLst/>
          </a:prstGeom>
          <a:noFill/>
        </p:spPr>
        <p:txBody>
          <a:bodyPr wrap="square" rtlCol="0">
            <a:spAutoFit/>
          </a:bodyPr>
          <a:lstStyle/>
          <a:p>
            <a:r>
              <a:rPr lang="en-US" sz="1200" b="1" dirty="0" smtClean="0">
                <a:solidFill>
                  <a:schemeClr val="accent2">
                    <a:lumMod val="60000"/>
                    <a:lumOff val="40000"/>
                  </a:schemeClr>
                </a:solidFill>
              </a:rPr>
              <a:t>We will link our work to Science as we study environmental geography and vocabulary linked to habitats and geographical features in the outdoor environment.</a:t>
            </a:r>
          </a:p>
        </p:txBody>
      </p:sp>
      <p:sp>
        <p:nvSpPr>
          <p:cNvPr id="27" name="TextBox 26"/>
          <p:cNvSpPr txBox="1"/>
          <p:nvPr/>
        </p:nvSpPr>
        <p:spPr>
          <a:xfrm>
            <a:off x="7886003" y="1465968"/>
            <a:ext cx="1073099" cy="1938992"/>
          </a:xfrm>
          <a:prstGeom prst="rect">
            <a:avLst/>
          </a:prstGeom>
          <a:noFill/>
        </p:spPr>
        <p:txBody>
          <a:bodyPr wrap="square" rtlCol="0">
            <a:spAutoFit/>
          </a:bodyPr>
          <a:lstStyle/>
          <a:p>
            <a:r>
              <a:rPr lang="en-US" sz="1200" b="1" dirty="0" smtClean="0">
                <a:solidFill>
                  <a:schemeClr val="tx1"/>
                </a:solidFill>
              </a:rPr>
              <a:t>Key Words</a:t>
            </a:r>
          </a:p>
          <a:p>
            <a:r>
              <a:rPr lang="en-US" sz="1200" b="1" dirty="0" smtClean="0">
                <a:solidFill>
                  <a:schemeClr val="accent2">
                    <a:lumMod val="60000"/>
                    <a:lumOff val="40000"/>
                  </a:schemeClr>
                </a:solidFill>
              </a:rPr>
              <a:t>Places</a:t>
            </a:r>
          </a:p>
          <a:p>
            <a:r>
              <a:rPr lang="en-US" sz="1200" b="1" dirty="0" smtClean="0">
                <a:solidFill>
                  <a:schemeClr val="accent2">
                    <a:lumMod val="60000"/>
                    <a:lumOff val="40000"/>
                  </a:schemeClr>
                </a:solidFill>
              </a:rPr>
              <a:t>Grasslands</a:t>
            </a:r>
          </a:p>
          <a:p>
            <a:r>
              <a:rPr lang="en-US" sz="1200" b="1" dirty="0" smtClean="0">
                <a:solidFill>
                  <a:schemeClr val="accent2">
                    <a:lumMod val="60000"/>
                    <a:lumOff val="40000"/>
                  </a:schemeClr>
                </a:solidFill>
              </a:rPr>
              <a:t>Rivers</a:t>
            </a:r>
          </a:p>
          <a:p>
            <a:r>
              <a:rPr lang="en-US" sz="1200" b="1" dirty="0" smtClean="0">
                <a:solidFill>
                  <a:schemeClr val="accent2">
                    <a:lumMod val="60000"/>
                    <a:lumOff val="40000"/>
                  </a:schemeClr>
                </a:solidFill>
              </a:rPr>
              <a:t>Muddy swamps</a:t>
            </a:r>
          </a:p>
          <a:p>
            <a:r>
              <a:rPr lang="en-US" sz="1200" b="1" dirty="0" smtClean="0">
                <a:solidFill>
                  <a:schemeClr val="accent2">
                    <a:lumMod val="60000"/>
                    <a:lumOff val="40000"/>
                  </a:schemeClr>
                </a:solidFill>
              </a:rPr>
              <a:t>Forests</a:t>
            </a:r>
          </a:p>
          <a:p>
            <a:r>
              <a:rPr lang="en-US" sz="1200" b="1" dirty="0" err="1" smtClean="0">
                <a:solidFill>
                  <a:schemeClr val="accent2">
                    <a:lumMod val="60000"/>
                    <a:lumOff val="40000"/>
                  </a:schemeClr>
                </a:solidFill>
              </a:rPr>
              <a:t>Snowlands</a:t>
            </a:r>
            <a:endParaRPr lang="en-US" sz="1200" b="1" dirty="0" smtClean="0">
              <a:solidFill>
                <a:schemeClr val="accent2">
                  <a:lumMod val="60000"/>
                  <a:lumOff val="40000"/>
                </a:schemeClr>
              </a:solidFill>
            </a:endParaRPr>
          </a:p>
          <a:p>
            <a:r>
              <a:rPr lang="en-US" sz="1200" b="1" dirty="0" smtClean="0">
                <a:solidFill>
                  <a:schemeClr val="accent2">
                    <a:lumMod val="60000"/>
                    <a:lumOff val="40000"/>
                  </a:schemeClr>
                </a:solidFill>
              </a:rPr>
              <a:t>Caves</a:t>
            </a:r>
          </a:p>
          <a:p>
            <a:r>
              <a:rPr lang="en-US" sz="1200" b="1" dirty="0" smtClean="0">
                <a:solidFill>
                  <a:schemeClr val="accent2">
                    <a:lumMod val="60000"/>
                    <a:lumOff val="40000"/>
                  </a:schemeClr>
                </a:solidFill>
              </a:rPr>
              <a:t>.</a:t>
            </a:r>
          </a:p>
        </p:txBody>
      </p:sp>
      <p:pic>
        <p:nvPicPr>
          <p:cNvPr id="11266" name="Picture 2" descr="We're Going on a Bear Hunt Map &amp; Binoculars (with FREE Printable) - Buggy  and Buddy"/>
          <p:cNvPicPr>
            <a:picLocks noChangeAspect="1" noChangeArrowheads="1"/>
          </p:cNvPicPr>
          <p:nvPr/>
        </p:nvPicPr>
        <p:blipFill rotWithShape="1">
          <a:blip r:embed="rId3">
            <a:extLst>
              <a:ext uri="{28A0092B-C50C-407E-A947-70E740481C1C}">
                <a14:useLocalDpi xmlns:a14="http://schemas.microsoft.com/office/drawing/2010/main" val="0"/>
              </a:ext>
            </a:extLst>
          </a:blip>
          <a:srcRect l="3219" t="3663" r="2796" b="3964"/>
          <a:stretch/>
        </p:blipFill>
        <p:spPr bwMode="auto">
          <a:xfrm>
            <a:off x="3544891" y="1512134"/>
            <a:ext cx="4196863" cy="29424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720665" y="4454628"/>
            <a:ext cx="4021089" cy="276999"/>
          </a:xfrm>
          <a:prstGeom prst="rect">
            <a:avLst/>
          </a:prstGeom>
          <a:noFill/>
        </p:spPr>
        <p:txBody>
          <a:bodyPr wrap="square" rtlCol="0">
            <a:spAutoFit/>
          </a:bodyPr>
          <a:lstStyle/>
          <a:p>
            <a:r>
              <a:rPr lang="en-US" sz="1200" b="1" dirty="0" smtClean="0">
                <a:solidFill>
                  <a:schemeClr val="tx1"/>
                </a:solidFill>
              </a:rPr>
              <a:t>Story Map linked to “We’re Going on a Bear Hunt”</a:t>
            </a:r>
          </a:p>
        </p:txBody>
      </p:sp>
      <p:pic>
        <p:nvPicPr>
          <p:cNvPr id="11268" name="Picture 4" descr="We're Going on a Bear Hunt Story Map (SB12494) - Sparkle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20" y="2552967"/>
            <a:ext cx="3085693" cy="217927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08420" y="4731627"/>
            <a:ext cx="7819337" cy="276999"/>
          </a:xfrm>
          <a:prstGeom prst="rect">
            <a:avLst/>
          </a:prstGeom>
          <a:noFill/>
        </p:spPr>
        <p:txBody>
          <a:bodyPr wrap="square" rtlCol="0">
            <a:spAutoFit/>
          </a:bodyPr>
          <a:lstStyle/>
          <a:p>
            <a:r>
              <a:rPr lang="en-US" sz="1200" b="1" dirty="0" smtClean="0">
                <a:solidFill>
                  <a:schemeClr val="accent2">
                    <a:lumMod val="60000"/>
                    <a:lumOff val="40000"/>
                  </a:schemeClr>
                </a:solidFill>
              </a:rPr>
              <a:t>Our geography work will link to our </a:t>
            </a:r>
            <a:r>
              <a:rPr lang="en-US" sz="1200" b="1" dirty="0" err="1">
                <a:solidFill>
                  <a:schemeClr val="accent2">
                    <a:lumMod val="60000"/>
                    <a:lumOff val="40000"/>
                  </a:schemeClr>
                </a:solidFill>
              </a:rPr>
              <a:t>L</a:t>
            </a:r>
            <a:r>
              <a:rPr lang="en-US" sz="1200" b="1" dirty="0" err="1" smtClean="0">
                <a:solidFill>
                  <a:schemeClr val="accent2">
                    <a:lumMod val="60000"/>
                    <a:lumOff val="40000"/>
                  </a:schemeClr>
                </a:solidFill>
              </a:rPr>
              <a:t>audato</a:t>
            </a:r>
            <a:r>
              <a:rPr lang="en-US" sz="1200" b="1" dirty="0" smtClean="0">
                <a:solidFill>
                  <a:schemeClr val="accent2">
                    <a:lumMod val="60000"/>
                    <a:lumOff val="40000"/>
                  </a:schemeClr>
                </a:solidFill>
              </a:rPr>
              <a:t> Si question- </a:t>
            </a:r>
          </a:p>
        </p:txBody>
      </p:sp>
      <p:sp>
        <p:nvSpPr>
          <p:cNvPr id="2" name="Rectangle 1"/>
          <p:cNvSpPr/>
          <p:nvPr/>
        </p:nvSpPr>
        <p:spPr>
          <a:xfrm>
            <a:off x="4314091" y="4727600"/>
            <a:ext cx="4572000" cy="615553"/>
          </a:xfrm>
          <a:prstGeom prst="rect">
            <a:avLst/>
          </a:prstGeom>
        </p:spPr>
        <p:txBody>
          <a:bodyPr>
            <a:spAutoFit/>
          </a:bodyPr>
          <a:lstStyle/>
          <a:p>
            <a:pPr algn="ctr"/>
            <a:r>
              <a:rPr lang="en-GB" b="1" dirty="0">
                <a:solidFill>
                  <a:schemeClr val="accent2">
                    <a:lumMod val="60000"/>
                    <a:lumOff val="40000"/>
                  </a:schemeClr>
                </a:solidFill>
              </a:rPr>
              <a:t>As we travel, how can we help to take care of </a:t>
            </a:r>
            <a:r>
              <a:rPr lang="en-GB" b="1" dirty="0" smtClean="0">
                <a:solidFill>
                  <a:schemeClr val="accent2">
                    <a:lumMod val="60000"/>
                    <a:lumOff val="40000"/>
                  </a:schemeClr>
                </a:solidFill>
              </a:rPr>
              <a:t>our world</a:t>
            </a:r>
            <a:r>
              <a:rPr lang="en-GB" b="1" dirty="0">
                <a:solidFill>
                  <a:schemeClr val="accent2">
                    <a:lumMod val="60000"/>
                    <a:lumOff val="40000"/>
                  </a:schemeClr>
                </a:solidFill>
              </a:rPr>
              <a:t>? </a:t>
            </a:r>
            <a:r>
              <a:rPr lang="en-GB" sz="2000" dirty="0">
                <a:solidFill>
                  <a:schemeClr val="accent2">
                    <a:lumMod val="60000"/>
                    <a:lumOff val="40000"/>
                  </a:schemeClr>
                </a:solidFill>
              </a:rPr>
              <a:t>?</a:t>
            </a:r>
          </a:p>
        </p:txBody>
      </p:sp>
    </p:spTree>
    <p:extLst>
      <p:ext uri="{BB962C8B-B14F-4D97-AF65-F5344CB8AC3E}">
        <p14:creationId xmlns:p14="http://schemas.microsoft.com/office/powerpoint/2010/main" val="1955206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359"/>
        <p:cNvGrpSpPr/>
        <p:nvPr/>
      </p:nvGrpSpPr>
      <p:grpSpPr>
        <a:xfrm>
          <a:off x="0" y="0"/>
          <a:ext cx="0" cy="0"/>
          <a:chOff x="0" y="0"/>
          <a:chExt cx="0" cy="0"/>
        </a:xfrm>
      </p:grpSpPr>
      <p:sp>
        <p:nvSpPr>
          <p:cNvPr id="360" name="Google Shape;360;p52"/>
          <p:cNvSpPr txBox="1"/>
          <p:nvPr/>
        </p:nvSpPr>
        <p:spPr>
          <a:xfrm>
            <a:off x="107624" y="106142"/>
            <a:ext cx="4630548" cy="590100"/>
          </a:xfrm>
          <a:prstGeom prst="rect">
            <a:avLst/>
          </a:prstGeom>
          <a:solidFill>
            <a:schemeClr val="accent6">
              <a:lumMod val="40000"/>
              <a:lumOff val="6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dk1"/>
                </a:solidFill>
                <a:latin typeface="Calibri"/>
                <a:ea typeface="Calibri"/>
                <a:cs typeface="Calibri"/>
                <a:sym typeface="Calibri"/>
              </a:rPr>
              <a:t>Art-Habitats</a:t>
            </a:r>
            <a:endParaRPr sz="32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10" name="Google Shape;360;p52"/>
          <p:cNvSpPr txBox="1"/>
          <p:nvPr/>
        </p:nvSpPr>
        <p:spPr>
          <a:xfrm>
            <a:off x="5122986" y="124926"/>
            <a:ext cx="3868614" cy="552531"/>
          </a:xfrm>
          <a:prstGeom prst="rect">
            <a:avLst/>
          </a:prstGeom>
          <a:solidFill>
            <a:schemeClr val="accent5">
              <a:lumMod val="40000"/>
              <a:lumOff val="6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dk1"/>
                </a:solidFill>
                <a:latin typeface="Calibri"/>
                <a:ea typeface="Calibri"/>
                <a:cs typeface="Calibri"/>
                <a:sym typeface="Calibri"/>
              </a:rPr>
              <a:t>Music-High and Low Sounds</a:t>
            </a:r>
            <a:endParaRPr sz="32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4" name="Rectangle 3"/>
          <p:cNvSpPr/>
          <p:nvPr/>
        </p:nvSpPr>
        <p:spPr>
          <a:xfrm>
            <a:off x="101893" y="3186190"/>
            <a:ext cx="1686008" cy="2308324"/>
          </a:xfrm>
          <a:prstGeom prst="rect">
            <a:avLst/>
          </a:prstGeom>
        </p:spPr>
        <p:txBody>
          <a:bodyPr wrap="square">
            <a:spAutoFit/>
          </a:bodyPr>
          <a:lstStyle/>
          <a:p>
            <a:r>
              <a:rPr lang="en-US" sz="1200" b="1" dirty="0" smtClean="0">
                <a:solidFill>
                  <a:srgbClr val="333333"/>
                </a:solidFill>
                <a:latin typeface="Calibri" panose="020F0502020204030204" pitchFamily="34" charset="0"/>
                <a:cs typeface="Calibri" panose="020F0502020204030204" pitchFamily="34" charset="0"/>
              </a:rPr>
              <a:t>Key Words :</a:t>
            </a:r>
          </a:p>
          <a:p>
            <a:r>
              <a:rPr lang="en-US" sz="1200" b="1" dirty="0" smtClean="0">
                <a:solidFill>
                  <a:schemeClr val="accent1"/>
                </a:solidFill>
                <a:latin typeface="Calibri" panose="020F0502020204030204" pitchFamily="34" charset="0"/>
                <a:cs typeface="Calibri" panose="020F0502020204030204" pitchFamily="34" charset="0"/>
              </a:rPr>
              <a:t>Paint</a:t>
            </a:r>
          </a:p>
          <a:p>
            <a:r>
              <a:rPr lang="en-US" sz="1200" b="1" dirty="0" smtClean="0">
                <a:solidFill>
                  <a:schemeClr val="accent1"/>
                </a:solidFill>
                <a:latin typeface="Calibri" panose="020F0502020204030204" pitchFamily="34" charset="0"/>
                <a:cs typeface="Calibri" panose="020F0502020204030204" pitchFamily="34" charset="0"/>
              </a:rPr>
              <a:t>Pastels</a:t>
            </a:r>
          </a:p>
          <a:p>
            <a:r>
              <a:rPr lang="en-US" sz="1200" b="1" dirty="0" smtClean="0">
                <a:solidFill>
                  <a:schemeClr val="accent1"/>
                </a:solidFill>
                <a:latin typeface="Calibri" panose="020F0502020204030204" pitchFamily="34" charset="0"/>
                <a:cs typeface="Calibri" panose="020F0502020204030204" pitchFamily="34" charset="0"/>
              </a:rPr>
              <a:t>Pencils</a:t>
            </a:r>
          </a:p>
          <a:p>
            <a:r>
              <a:rPr lang="en-US" sz="1200" b="1" dirty="0" smtClean="0">
                <a:solidFill>
                  <a:schemeClr val="accent1"/>
                </a:solidFill>
                <a:latin typeface="Calibri" panose="020F0502020204030204" pitchFamily="34" charset="0"/>
                <a:cs typeface="Calibri" panose="020F0502020204030204" pitchFamily="34" charset="0"/>
              </a:rPr>
              <a:t>Pens</a:t>
            </a:r>
          </a:p>
          <a:p>
            <a:r>
              <a:rPr lang="en-US" sz="1200" b="1" dirty="0" smtClean="0">
                <a:solidFill>
                  <a:schemeClr val="accent1"/>
                </a:solidFill>
                <a:latin typeface="Calibri" panose="020F0502020204030204" pitchFamily="34" charset="0"/>
                <a:cs typeface="Calibri" panose="020F0502020204030204" pitchFamily="34" charset="0"/>
              </a:rPr>
              <a:t>Lines-straight, curved, </a:t>
            </a:r>
          </a:p>
          <a:p>
            <a:r>
              <a:rPr lang="en-US" sz="1200" b="1" dirty="0" smtClean="0">
                <a:solidFill>
                  <a:schemeClr val="accent1"/>
                </a:solidFill>
                <a:latin typeface="Calibri" panose="020F0502020204030204" pitchFamily="34" charset="0"/>
                <a:cs typeface="Calibri" panose="020F0502020204030204" pitchFamily="34" charset="0"/>
              </a:rPr>
              <a:t>zig zag</a:t>
            </a:r>
          </a:p>
          <a:p>
            <a:r>
              <a:rPr lang="en-US" sz="1200" b="1" dirty="0" smtClean="0">
                <a:solidFill>
                  <a:schemeClr val="accent1"/>
                </a:solidFill>
                <a:latin typeface="Calibri" panose="020F0502020204030204" pitchFamily="34" charset="0"/>
                <a:cs typeface="Calibri" panose="020F0502020204030204" pitchFamily="34" charset="0"/>
              </a:rPr>
              <a:t>Shapes</a:t>
            </a:r>
          </a:p>
          <a:p>
            <a:r>
              <a:rPr lang="en-US" sz="1200" b="1" dirty="0" err="1" smtClean="0">
                <a:solidFill>
                  <a:schemeClr val="accent1"/>
                </a:solidFill>
                <a:latin typeface="Calibri" panose="020F0502020204030204" pitchFamily="34" charset="0"/>
                <a:cs typeface="Calibri" panose="020F0502020204030204" pitchFamily="34" charset="0"/>
              </a:rPr>
              <a:t>Colour</a:t>
            </a:r>
            <a:endParaRPr lang="en-US" sz="1200" b="1" dirty="0" smtClean="0">
              <a:solidFill>
                <a:schemeClr val="accent1"/>
              </a:solidFill>
              <a:latin typeface="Calibri" panose="020F0502020204030204" pitchFamily="34" charset="0"/>
              <a:cs typeface="Calibri" panose="020F0502020204030204" pitchFamily="34" charset="0"/>
            </a:endParaRPr>
          </a:p>
          <a:p>
            <a:r>
              <a:rPr lang="en-US" sz="1200" b="1" dirty="0" smtClean="0">
                <a:solidFill>
                  <a:schemeClr val="accent1"/>
                </a:solidFill>
                <a:latin typeface="Calibri" panose="020F0502020204030204" pitchFamily="34" charset="0"/>
                <a:cs typeface="Calibri" panose="020F0502020204030204" pitchFamily="34" charset="0"/>
              </a:rPr>
              <a:t>Shades</a:t>
            </a:r>
          </a:p>
          <a:p>
            <a:r>
              <a:rPr lang="en-US" sz="1200" b="1" dirty="0" smtClean="0">
                <a:solidFill>
                  <a:schemeClr val="accent1"/>
                </a:solidFill>
                <a:latin typeface="Calibri" panose="020F0502020204030204" pitchFamily="34" charset="0"/>
                <a:cs typeface="Calibri" panose="020F0502020204030204" pitchFamily="34" charset="0"/>
              </a:rPr>
              <a:t>Blending-mixing</a:t>
            </a:r>
          </a:p>
          <a:p>
            <a:endParaRPr lang="en-US" sz="1200" b="1" dirty="0" smtClean="0">
              <a:solidFill>
                <a:srgbClr val="333333"/>
              </a:solidFill>
              <a:latin typeface="Calibri" panose="020F0502020204030204" pitchFamily="34" charset="0"/>
              <a:cs typeface="Calibri" panose="020F0502020204030204" pitchFamily="34" charset="0"/>
            </a:endParaRPr>
          </a:p>
        </p:txBody>
      </p:sp>
      <p:sp>
        <p:nvSpPr>
          <p:cNvPr id="18" name="Rectangle 17"/>
          <p:cNvSpPr/>
          <p:nvPr/>
        </p:nvSpPr>
        <p:spPr>
          <a:xfrm>
            <a:off x="5003146" y="3222010"/>
            <a:ext cx="2033452" cy="2492990"/>
          </a:xfrm>
          <a:prstGeom prst="rect">
            <a:avLst/>
          </a:prstGeom>
        </p:spPr>
        <p:txBody>
          <a:bodyPr wrap="square">
            <a:spAutoFit/>
          </a:bodyPr>
          <a:lstStyle/>
          <a:p>
            <a:r>
              <a:rPr lang="en-US" sz="1200" b="1" dirty="0" smtClean="0">
                <a:latin typeface="Calibri" panose="020F0502020204030204" pitchFamily="34" charset="0"/>
                <a:cs typeface="Calibri" panose="020F0502020204030204" pitchFamily="34" charset="0"/>
              </a:rPr>
              <a:t>Key Words</a:t>
            </a:r>
          </a:p>
          <a:p>
            <a:r>
              <a:rPr lang="en-US" sz="1200" dirty="0" smtClean="0">
                <a:solidFill>
                  <a:schemeClr val="accent1"/>
                </a:solidFill>
                <a:latin typeface="Calibri" panose="020F0502020204030204" pitchFamily="34" charset="0"/>
                <a:cs typeface="Calibri" panose="020F0502020204030204" pitchFamily="34" charset="0"/>
              </a:rPr>
              <a:t>• Beat</a:t>
            </a:r>
          </a:p>
          <a:p>
            <a:pPr marL="171450" indent="-171450">
              <a:buFont typeface="Arial" panose="020B0604020202020204" pitchFamily="34" charset="0"/>
              <a:buChar char="•"/>
            </a:pPr>
            <a:r>
              <a:rPr lang="en-US" sz="1200" dirty="0" smtClean="0">
                <a:solidFill>
                  <a:schemeClr val="accent1"/>
                </a:solidFill>
                <a:latin typeface="Calibri" panose="020F0502020204030204" pitchFamily="34" charset="0"/>
                <a:cs typeface="Calibri" panose="020F0502020204030204" pitchFamily="34" charset="0"/>
              </a:rPr>
              <a:t>Steady</a:t>
            </a:r>
          </a:p>
          <a:p>
            <a:pPr marL="171450" indent="-171450">
              <a:buFont typeface="Arial" panose="020B0604020202020204" pitchFamily="34" charset="0"/>
              <a:buChar char="•"/>
            </a:pPr>
            <a:r>
              <a:rPr lang="en-US" sz="1200" dirty="0" smtClean="0">
                <a:solidFill>
                  <a:schemeClr val="accent1"/>
                </a:solidFill>
                <a:latin typeface="Calibri" panose="020F0502020204030204" pitchFamily="34" charset="0"/>
                <a:cs typeface="Calibri" panose="020F0502020204030204" pitchFamily="34" charset="0"/>
              </a:rPr>
              <a:t>Fast/faster</a:t>
            </a:r>
          </a:p>
          <a:p>
            <a:pPr marL="171450" indent="-171450">
              <a:buFont typeface="Arial" panose="020B0604020202020204" pitchFamily="34" charset="0"/>
              <a:buChar char="•"/>
            </a:pPr>
            <a:r>
              <a:rPr lang="en-US" sz="1200" dirty="0" smtClean="0">
                <a:solidFill>
                  <a:schemeClr val="accent1"/>
                </a:solidFill>
                <a:latin typeface="Calibri" panose="020F0502020204030204" pitchFamily="34" charset="0"/>
                <a:cs typeface="Calibri" panose="020F0502020204030204" pitchFamily="34" charset="0"/>
              </a:rPr>
              <a:t>Slow/slower</a:t>
            </a:r>
          </a:p>
          <a:p>
            <a:pPr marL="171450" indent="-171450">
              <a:buFont typeface="Arial" panose="020B0604020202020204" pitchFamily="34" charset="0"/>
              <a:buChar char="•"/>
            </a:pPr>
            <a:r>
              <a:rPr lang="en-US" sz="1200" dirty="0" smtClean="0">
                <a:solidFill>
                  <a:schemeClr val="accent1"/>
                </a:solidFill>
                <a:latin typeface="Calibri" panose="020F0502020204030204" pitchFamily="34" charset="0"/>
                <a:cs typeface="Calibri" panose="020F0502020204030204" pitchFamily="34" charset="0"/>
              </a:rPr>
              <a:t>Lively</a:t>
            </a:r>
          </a:p>
          <a:p>
            <a:pPr marL="171450" indent="-171450">
              <a:buFont typeface="Arial" panose="020B0604020202020204" pitchFamily="34" charset="0"/>
              <a:buChar char="•"/>
            </a:pPr>
            <a:r>
              <a:rPr lang="en-US" sz="1200" dirty="0" smtClean="0">
                <a:solidFill>
                  <a:schemeClr val="accent1"/>
                </a:solidFill>
                <a:latin typeface="Calibri" panose="020F0502020204030204" pitchFamily="34" charset="0"/>
                <a:cs typeface="Calibri" panose="020F0502020204030204" pitchFamily="34" charset="0"/>
              </a:rPr>
              <a:t>Calm</a:t>
            </a:r>
          </a:p>
          <a:p>
            <a:pPr marL="171450" indent="-171450">
              <a:buFont typeface="Arial" panose="020B0604020202020204" pitchFamily="34" charset="0"/>
              <a:buChar char="•"/>
            </a:pPr>
            <a:r>
              <a:rPr lang="en-US" sz="1200" dirty="0" smtClean="0">
                <a:solidFill>
                  <a:schemeClr val="accent1"/>
                </a:solidFill>
                <a:latin typeface="Calibri" panose="020F0502020204030204" pitchFamily="34" charset="0"/>
                <a:cs typeface="Calibri" panose="020F0502020204030204" pitchFamily="34" charset="0"/>
              </a:rPr>
              <a:t>Soft</a:t>
            </a:r>
          </a:p>
          <a:p>
            <a:pPr marL="171450" indent="-171450">
              <a:buFont typeface="Arial" panose="020B0604020202020204" pitchFamily="34" charset="0"/>
              <a:buChar char="•"/>
            </a:pPr>
            <a:r>
              <a:rPr lang="en-US" sz="1200" dirty="0" smtClean="0">
                <a:solidFill>
                  <a:schemeClr val="accent1"/>
                </a:solidFill>
                <a:latin typeface="Calibri" panose="020F0502020204030204" pitchFamily="34" charset="0"/>
                <a:cs typeface="Calibri" panose="020F0502020204030204" pitchFamily="34" charset="0"/>
              </a:rPr>
              <a:t>Rhythm</a:t>
            </a:r>
          </a:p>
          <a:p>
            <a:pPr marL="171450" indent="-171450">
              <a:buFont typeface="Arial" panose="020B0604020202020204" pitchFamily="34" charset="0"/>
              <a:buChar char="•"/>
            </a:pPr>
            <a:r>
              <a:rPr lang="en-US" sz="1200" dirty="0" smtClean="0">
                <a:solidFill>
                  <a:schemeClr val="accent1"/>
                </a:solidFill>
                <a:latin typeface="Calibri" panose="020F0502020204030204" pitchFamily="34" charset="0"/>
                <a:cs typeface="Calibri" panose="020F0502020204030204" pitchFamily="34" charset="0"/>
              </a:rPr>
              <a:t>Tempo</a:t>
            </a:r>
          </a:p>
          <a:p>
            <a:pPr marL="171450" indent="-171450">
              <a:buFont typeface="Arial" panose="020B0604020202020204" pitchFamily="34" charset="0"/>
              <a:buChar char="•"/>
            </a:pPr>
            <a:r>
              <a:rPr lang="en-US" sz="1200" dirty="0" smtClean="0">
                <a:solidFill>
                  <a:schemeClr val="accent1"/>
                </a:solidFill>
                <a:latin typeface="Calibri" panose="020F0502020204030204" pitchFamily="34" charset="0"/>
                <a:cs typeface="Calibri" panose="020F0502020204030204" pitchFamily="34" charset="0"/>
              </a:rPr>
              <a:t>Pitch</a:t>
            </a:r>
          </a:p>
          <a:p>
            <a:pPr marL="171450" indent="-171450">
              <a:buFont typeface="Arial" panose="020B0604020202020204" pitchFamily="34" charset="0"/>
              <a:buChar char="•"/>
            </a:pPr>
            <a:r>
              <a:rPr lang="en-US" sz="1200" dirty="0" smtClean="0">
                <a:solidFill>
                  <a:schemeClr val="accent1"/>
                </a:solidFill>
                <a:latin typeface="Calibri" panose="020F0502020204030204" pitchFamily="34" charset="0"/>
                <a:cs typeface="Calibri" panose="020F0502020204030204" pitchFamily="34" charset="0"/>
              </a:rPr>
              <a:t>High</a:t>
            </a:r>
          </a:p>
          <a:p>
            <a:pPr marL="171450" indent="-171450">
              <a:buFont typeface="Arial" panose="020B0604020202020204" pitchFamily="34" charset="0"/>
              <a:buChar char="•"/>
            </a:pPr>
            <a:r>
              <a:rPr lang="en-US" sz="1200" dirty="0" smtClean="0">
                <a:solidFill>
                  <a:schemeClr val="accent1"/>
                </a:solidFill>
                <a:latin typeface="Calibri" panose="020F0502020204030204" pitchFamily="34" charset="0"/>
                <a:cs typeface="Calibri" panose="020F0502020204030204" pitchFamily="34" charset="0"/>
              </a:rPr>
              <a:t>Low</a:t>
            </a:r>
            <a:endParaRPr lang="en-GB" sz="1200" dirty="0">
              <a:solidFill>
                <a:schemeClr val="accent1"/>
              </a:solidFill>
              <a:latin typeface="Calibri" panose="020F0502020204030204" pitchFamily="34" charset="0"/>
              <a:cs typeface="Calibri" panose="020F0502020204030204" pitchFamily="34" charset="0"/>
            </a:endParaRPr>
          </a:p>
        </p:txBody>
      </p:sp>
      <p:sp>
        <p:nvSpPr>
          <p:cNvPr id="19" name="Rectangle 18"/>
          <p:cNvSpPr/>
          <p:nvPr/>
        </p:nvSpPr>
        <p:spPr>
          <a:xfrm>
            <a:off x="101893" y="824251"/>
            <a:ext cx="4200476" cy="929357"/>
          </a:xfrm>
          <a:prstGeom prst="rect">
            <a:avLst/>
          </a:prstGeom>
        </p:spPr>
        <p:txBody>
          <a:bodyPr wrap="square">
            <a:spAutoFit/>
          </a:bodyPr>
          <a:lstStyle/>
          <a:p>
            <a:pPr>
              <a:lnSpc>
                <a:spcPct val="115000"/>
              </a:lnSpc>
            </a:pPr>
            <a:r>
              <a:rPr lang="en-GB" sz="1200" b="1" kern="150" dirty="0" smtClean="0">
                <a:latin typeface="Calibri" panose="020F0502020204030204" pitchFamily="34" charset="0"/>
                <a:ea typeface="Times New Roman" panose="02020603050405020304" pitchFamily="18" charset="0"/>
                <a:cs typeface="Calibri" panose="020F0502020204030204" pitchFamily="34" charset="0"/>
              </a:rPr>
              <a:t>Reception Art and Design Focus:</a:t>
            </a:r>
            <a:r>
              <a:rPr lang="en-GB" sz="1200" b="1" kern="150" dirty="0" smtClean="0">
                <a:latin typeface="Calibri" panose="020F0502020204030204" pitchFamily="34" charset="0"/>
                <a:ea typeface="Times New Roman" panose="02020603050405020304" pitchFamily="18" charset="0"/>
                <a:cs typeface="Times New Roman" panose="02020603050405020304" pitchFamily="18" charset="0"/>
              </a:rPr>
              <a:t> (Expressive Arts and Design-Exploring and Using Media and Materials and Being Imaginative)</a:t>
            </a:r>
          </a:p>
          <a:p>
            <a:pPr>
              <a:lnSpc>
                <a:spcPct val="115000"/>
              </a:lnSpc>
            </a:pPr>
            <a:endParaRPr lang="en-GB" sz="1200" kern="15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Rectangle 19"/>
          <p:cNvSpPr/>
          <p:nvPr/>
        </p:nvSpPr>
        <p:spPr>
          <a:xfrm>
            <a:off x="4960076" y="736009"/>
            <a:ext cx="4200476" cy="729430"/>
          </a:xfrm>
          <a:prstGeom prst="rect">
            <a:avLst/>
          </a:prstGeom>
        </p:spPr>
        <p:txBody>
          <a:bodyPr wrap="square">
            <a:spAutoFit/>
          </a:bodyPr>
          <a:lstStyle/>
          <a:p>
            <a:pPr>
              <a:lnSpc>
                <a:spcPct val="115000"/>
              </a:lnSpc>
            </a:pPr>
            <a:r>
              <a:rPr lang="en-GB" sz="1200" b="1" kern="150" dirty="0" smtClean="0">
                <a:latin typeface="Calibri" panose="020F0502020204030204" pitchFamily="34" charset="0"/>
                <a:ea typeface="Times New Roman" panose="02020603050405020304" pitchFamily="18" charset="0"/>
                <a:cs typeface="Calibri" panose="020F0502020204030204" pitchFamily="34" charset="0"/>
              </a:rPr>
              <a:t>Reception Music Focus:</a:t>
            </a:r>
            <a:r>
              <a:rPr lang="en-GB" sz="1200" b="1" kern="150" dirty="0" smtClean="0">
                <a:latin typeface="Calibri" panose="020F0502020204030204" pitchFamily="34" charset="0"/>
                <a:ea typeface="Times New Roman" panose="02020603050405020304" pitchFamily="18" charset="0"/>
                <a:cs typeface="Times New Roman" panose="02020603050405020304" pitchFamily="18" charset="0"/>
              </a:rPr>
              <a:t> (Expressive Arts and Design-Being Imaginative)</a:t>
            </a:r>
          </a:p>
          <a:p>
            <a:pPr>
              <a:lnSpc>
                <a:spcPct val="115000"/>
              </a:lnSpc>
            </a:pPr>
            <a:endParaRPr lang="en-GB" sz="1200" kern="15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194" name="Picture 2" descr="Music Express Online Institutional Subscription – Coll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076" y="1246523"/>
            <a:ext cx="1939667" cy="193966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Note, Sound, Music, Instrument, Beat Icon - Sign, HD Png Download -  800x800(#6370071) - PngFi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514" y="1246523"/>
            <a:ext cx="1995086" cy="101416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611921" y="1771346"/>
            <a:ext cx="3271955" cy="1015663"/>
          </a:xfrm>
          <a:prstGeom prst="rect">
            <a:avLst/>
          </a:prstGeom>
          <a:noFill/>
        </p:spPr>
        <p:txBody>
          <a:bodyPr wrap="square" rtlCol="0">
            <a:spAutoFit/>
          </a:bodyPr>
          <a:lstStyle/>
          <a:p>
            <a:r>
              <a:rPr lang="en-US" sz="1200" b="1" dirty="0" smtClean="0">
                <a:solidFill>
                  <a:schemeClr val="accent1"/>
                </a:solidFill>
              </a:rPr>
              <a:t>We will focus on habitats this half term and will focus on the work of Henri Rousseau as we look at </a:t>
            </a:r>
            <a:r>
              <a:rPr lang="en-US" sz="1200" b="1" dirty="0" err="1" smtClean="0">
                <a:solidFill>
                  <a:schemeClr val="accent1"/>
                </a:solidFill>
              </a:rPr>
              <a:t>colour</a:t>
            </a:r>
            <a:r>
              <a:rPr lang="en-US" sz="1200" b="1" dirty="0" smtClean="0">
                <a:solidFill>
                  <a:schemeClr val="accent1"/>
                </a:solidFill>
              </a:rPr>
              <a:t> and shade and create our own pieces based on Henri Rousseau’s ‘Tiger in a Tropical Storm.’ </a:t>
            </a:r>
          </a:p>
        </p:txBody>
      </p:sp>
      <p:sp>
        <p:nvSpPr>
          <p:cNvPr id="22" name="TextBox 21"/>
          <p:cNvSpPr txBox="1"/>
          <p:nvPr/>
        </p:nvSpPr>
        <p:spPr>
          <a:xfrm>
            <a:off x="7052143" y="2574862"/>
            <a:ext cx="2009795" cy="2308324"/>
          </a:xfrm>
          <a:prstGeom prst="rect">
            <a:avLst/>
          </a:prstGeom>
          <a:noFill/>
        </p:spPr>
        <p:txBody>
          <a:bodyPr wrap="square" rtlCol="0">
            <a:spAutoFit/>
          </a:bodyPr>
          <a:lstStyle/>
          <a:p>
            <a:r>
              <a:rPr lang="en-US" sz="1200" b="1" dirty="0" smtClean="0">
                <a:solidFill>
                  <a:schemeClr val="accent1"/>
                </a:solidFill>
              </a:rPr>
              <a:t>We will focus on a unit called Going Places to link with our topic on We’re going on a Journey. During our work we will play musical games using body percussion and </a:t>
            </a:r>
            <a:r>
              <a:rPr lang="en-US" sz="1200" b="1" dirty="0" err="1" smtClean="0">
                <a:solidFill>
                  <a:schemeClr val="accent1"/>
                </a:solidFill>
              </a:rPr>
              <a:t>untuned</a:t>
            </a:r>
            <a:r>
              <a:rPr lang="en-US" sz="1200" b="1" dirty="0" smtClean="0">
                <a:solidFill>
                  <a:schemeClr val="accent1"/>
                </a:solidFill>
              </a:rPr>
              <a:t>  percussion to help us learn about pitch and high and low sounds. </a:t>
            </a:r>
          </a:p>
        </p:txBody>
      </p:sp>
      <p:pic>
        <p:nvPicPr>
          <p:cNvPr id="12290" name="Picture 2" descr="Art Smarts 4 Kids: Henri Rousse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7411" y="2804748"/>
            <a:ext cx="3026481" cy="241361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enri Rousseau - Wikip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565" y="1845799"/>
            <a:ext cx="1195592" cy="1248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372"/>
        <p:cNvGrpSpPr/>
        <p:nvPr/>
      </p:nvGrpSpPr>
      <p:grpSpPr>
        <a:xfrm>
          <a:off x="0" y="0"/>
          <a:ext cx="0" cy="0"/>
          <a:chOff x="0" y="0"/>
          <a:chExt cx="0" cy="0"/>
        </a:xfrm>
      </p:grpSpPr>
      <p:sp>
        <p:nvSpPr>
          <p:cNvPr id="373" name="Google Shape;373;p53"/>
          <p:cNvSpPr txBox="1"/>
          <p:nvPr/>
        </p:nvSpPr>
        <p:spPr>
          <a:xfrm>
            <a:off x="117367" y="115560"/>
            <a:ext cx="4691734" cy="45960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smtClean="0">
                <a:solidFill>
                  <a:schemeClr val="dk1"/>
                </a:solidFill>
                <a:latin typeface="Calibri"/>
                <a:ea typeface="Calibri"/>
                <a:cs typeface="Calibri"/>
                <a:sym typeface="Calibri"/>
              </a:rPr>
              <a:t>PSHE-Valuing Difference</a:t>
            </a:r>
            <a:endParaRPr sz="16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algn="ctr"/>
            <a:r>
              <a:rPr lang="en-GB" sz="1200" b="1" kern="150" dirty="0">
                <a:latin typeface="Calibri" panose="020F0502020204030204" pitchFamily="34" charset="0"/>
                <a:ea typeface="Times New Roman" panose="02020603050405020304" pitchFamily="18" charset="0"/>
                <a:cs typeface="Calibri" panose="020F0502020204030204" pitchFamily="34" charset="0"/>
              </a:rPr>
              <a:t>Reception Focus</a:t>
            </a:r>
            <a:r>
              <a:rPr lang="en-GB" sz="1200" b="1" kern="150" dirty="0" smtClean="0">
                <a:latin typeface="Calibri" panose="020F0502020204030204" pitchFamily="34" charset="0"/>
                <a:ea typeface="Times New Roman" panose="02020603050405020304" pitchFamily="18" charset="0"/>
                <a:cs typeface="Calibri" panose="020F0502020204030204" pitchFamily="34" charset="0"/>
              </a:rPr>
              <a:t>:</a:t>
            </a:r>
          </a:p>
          <a:p>
            <a:pPr algn="ctr"/>
            <a:r>
              <a:rPr lang="en-GB" sz="1200" b="1" kern="150" dirty="0" smtClean="0">
                <a:latin typeface="Calibri" panose="020F0502020204030204" pitchFamily="34" charset="0"/>
                <a:ea typeface="Times New Roman" panose="02020603050405020304" pitchFamily="18" charset="0"/>
                <a:cs typeface="Times New Roman" panose="02020603050405020304" pitchFamily="18" charset="0"/>
              </a:rPr>
              <a:t> (</a:t>
            </a:r>
            <a:r>
              <a:rPr lang="en-GB" sz="1200" b="1" kern="150" dirty="0" smtClean="0">
                <a:latin typeface="Calibri" panose="020F0502020204030204" pitchFamily="34" charset="0"/>
                <a:ea typeface="Times New Roman" panose="02020603050405020304" pitchFamily="18" charset="0"/>
                <a:cs typeface="Calibri" panose="020F0502020204030204" pitchFamily="34" charset="0"/>
              </a:rPr>
              <a:t>Personal, Social and Emotional Development</a:t>
            </a:r>
            <a:r>
              <a:rPr lang="en-GB" sz="1200" b="1" kern="150" dirty="0" smtClean="0">
                <a:latin typeface="Calibri" panose="020F0502020204030204" pitchFamily="34" charset="0"/>
                <a:ea typeface="Times New Roman" panose="02020603050405020304" pitchFamily="18" charset="0"/>
                <a:cs typeface="Times New Roman" panose="02020603050405020304" pitchFamily="18" charset="0"/>
              </a:rPr>
              <a:t>-Making Relationships)</a:t>
            </a:r>
            <a:endParaRPr lang="en-GB" sz="1200" b="1" kern="150" dirty="0">
              <a:latin typeface="Calibri" panose="020F0502020204030204"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sz="1800" b="1" dirty="0" smtClean="0">
              <a:latin typeface="Calibri"/>
              <a:ea typeface="Calibri"/>
              <a:cs typeface="Calibri"/>
              <a:sym typeface="Calibri"/>
            </a:endParaRPr>
          </a:p>
          <a:p>
            <a:pPr marL="0" lvl="0" indent="0" algn="l" rtl="0">
              <a:spcBef>
                <a:spcPts val="0"/>
              </a:spcBef>
              <a:spcAft>
                <a:spcPts val="0"/>
              </a:spcAft>
              <a:buNone/>
            </a:pPr>
            <a:endParaRPr lang="en-US" sz="1800" b="1" dirty="0">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375" name="Google Shape;375;p53"/>
          <p:cNvSpPr txBox="1"/>
          <p:nvPr/>
        </p:nvSpPr>
        <p:spPr>
          <a:xfrm>
            <a:off x="4989469" y="115560"/>
            <a:ext cx="4030921" cy="459600"/>
          </a:xfrm>
          <a:prstGeom prst="rect">
            <a:avLst/>
          </a:prstGeom>
          <a:solidFill>
            <a:schemeClr val="accent6">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smtClean="0">
                <a:solidFill>
                  <a:schemeClr val="dk1"/>
                </a:solidFill>
                <a:latin typeface="Calibri"/>
                <a:ea typeface="Calibri"/>
                <a:cs typeface="Calibri"/>
                <a:sym typeface="Calibri"/>
              </a:rPr>
              <a:t>PE-Ball Skills</a:t>
            </a:r>
            <a:endParaRPr sz="12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algn="ctr"/>
            <a:r>
              <a:rPr lang="en-GB" sz="1200" b="1" kern="150" dirty="0">
                <a:latin typeface="Calibri" panose="020F0502020204030204" pitchFamily="34" charset="0"/>
                <a:ea typeface="Times New Roman" panose="02020603050405020304" pitchFamily="18" charset="0"/>
                <a:cs typeface="Calibri" panose="020F0502020204030204" pitchFamily="34" charset="0"/>
              </a:rPr>
              <a:t>Reception Focus:</a:t>
            </a:r>
          </a:p>
          <a:p>
            <a:pPr algn="ctr"/>
            <a:r>
              <a:rPr lang="en-GB" sz="1200" b="1" kern="150" dirty="0">
                <a:latin typeface="Calibri" panose="020F0502020204030204" pitchFamily="34" charset="0"/>
                <a:ea typeface="Times New Roman" panose="02020603050405020304" pitchFamily="18" charset="0"/>
                <a:cs typeface="Times New Roman" panose="02020603050405020304" pitchFamily="18" charset="0"/>
              </a:rPr>
              <a:t> (</a:t>
            </a:r>
            <a:r>
              <a:rPr lang="en-GB" sz="1200" b="1" kern="150" dirty="0" smtClean="0">
                <a:latin typeface="Calibri" panose="020F0502020204030204" pitchFamily="34" charset="0"/>
                <a:ea typeface="Times New Roman" panose="02020603050405020304" pitchFamily="18" charset="0"/>
                <a:cs typeface="Calibri" panose="020F0502020204030204" pitchFamily="34" charset="0"/>
              </a:rPr>
              <a:t>Physical Development</a:t>
            </a:r>
            <a:r>
              <a:rPr lang="en-GB" sz="1200" b="1" kern="150" dirty="0" smtClean="0">
                <a:latin typeface="Calibri" panose="020F0502020204030204" pitchFamily="34" charset="0"/>
                <a:ea typeface="Times New Roman" panose="02020603050405020304" pitchFamily="18" charset="0"/>
                <a:cs typeface="Times New Roman" panose="02020603050405020304" pitchFamily="18" charset="0"/>
              </a:rPr>
              <a:t>-Moving and Handling and health and Self-Care)</a:t>
            </a:r>
            <a:endParaRPr lang="en-GB" sz="1200" b="1" kern="150" dirty="0">
              <a:latin typeface="Calibri" panose="020F0502020204030204" pitchFamily="34" charset="0"/>
              <a:ea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8" name="TextBox 7"/>
          <p:cNvSpPr txBox="1"/>
          <p:nvPr/>
        </p:nvSpPr>
        <p:spPr>
          <a:xfrm>
            <a:off x="5298682" y="1809607"/>
            <a:ext cx="1929858" cy="4001095"/>
          </a:xfrm>
          <a:prstGeom prst="rect">
            <a:avLst/>
          </a:prstGeom>
          <a:noFill/>
        </p:spPr>
        <p:txBody>
          <a:bodyPr wrap="square" rtlCol="0">
            <a:spAutoFit/>
          </a:bodyPr>
          <a:lstStyle/>
          <a:p>
            <a:pPr lvl="0" algn="ctr"/>
            <a:r>
              <a:rPr lang="en-US" sz="1600" b="1" u="sng" dirty="0" smtClean="0">
                <a:latin typeface="Calibri" panose="020F0502020204030204" pitchFamily="34" charset="0"/>
                <a:ea typeface="Calibri"/>
                <a:cs typeface="Calibri" panose="020F0502020204030204" pitchFamily="34" charset="0"/>
                <a:sym typeface="Calibri"/>
              </a:rPr>
              <a:t>Ball Skills</a:t>
            </a:r>
            <a:endParaRPr lang="en-US" sz="1600" b="1" u="sng" dirty="0">
              <a:latin typeface="Calibri" panose="020F0502020204030204" pitchFamily="34" charset="0"/>
              <a:ea typeface="Calibri"/>
              <a:cs typeface="Calibri" panose="020F0502020204030204" pitchFamily="34" charset="0"/>
              <a:sym typeface="Calibri"/>
            </a:endParaRPr>
          </a:p>
          <a:p>
            <a:r>
              <a:rPr lang="en-US" b="1" dirty="0" smtClean="0">
                <a:solidFill>
                  <a:srgbClr val="00B050"/>
                </a:solidFill>
                <a:latin typeface="Calibri" panose="020F0502020204030204" pitchFamily="34" charset="0"/>
                <a:cs typeface="Calibri" panose="020F0502020204030204" pitchFamily="34" charset="0"/>
              </a:rPr>
              <a:t>We will focus on</a:t>
            </a:r>
            <a:endParaRPr lang="en-US" b="1" dirty="0">
              <a:solidFill>
                <a:srgbClr val="00B050"/>
              </a:solidFill>
              <a:latin typeface="Calibri" panose="020F0502020204030204" pitchFamily="34" charset="0"/>
              <a:cs typeface="Calibri" panose="020F0502020204030204" pitchFamily="34" charset="0"/>
            </a:endParaRPr>
          </a:p>
          <a:p>
            <a:r>
              <a:rPr lang="en-US" b="1" dirty="0" smtClean="0">
                <a:solidFill>
                  <a:srgbClr val="00B050"/>
                </a:solidFill>
                <a:latin typeface="Calibri" panose="020F0502020204030204" pitchFamily="34" charset="0"/>
                <a:cs typeface="Calibri" panose="020F0502020204030204" pitchFamily="34" charset="0"/>
              </a:rPr>
              <a:t>General </a:t>
            </a:r>
            <a:r>
              <a:rPr lang="en-US" b="1" dirty="0">
                <a:solidFill>
                  <a:srgbClr val="00B050"/>
                </a:solidFill>
                <a:latin typeface="Calibri" panose="020F0502020204030204" pitchFamily="34" charset="0"/>
                <a:cs typeface="Calibri" panose="020F0502020204030204" pitchFamily="34" charset="0"/>
              </a:rPr>
              <a:t>Movement and </a:t>
            </a:r>
            <a:r>
              <a:rPr lang="en-US" b="1" dirty="0" smtClean="0">
                <a:solidFill>
                  <a:srgbClr val="00B050"/>
                </a:solidFill>
                <a:latin typeface="Calibri" panose="020F0502020204030204" pitchFamily="34" charset="0"/>
                <a:cs typeface="Calibri" panose="020F0502020204030204" pitchFamily="34" charset="0"/>
              </a:rPr>
              <a:t>Coordination as we work on developing our ball skills.</a:t>
            </a:r>
            <a:endParaRPr lang="en-GB" b="1" dirty="0">
              <a:solidFill>
                <a:srgbClr val="00B050"/>
              </a:solidFill>
              <a:latin typeface="Calibri" panose="020F0502020204030204" pitchFamily="34" charset="0"/>
              <a:cs typeface="Calibri" panose="020F0502020204030204" pitchFamily="34" charset="0"/>
            </a:endParaRPr>
          </a:p>
          <a:p>
            <a:r>
              <a:rPr lang="en-GB" b="1" dirty="0" smtClean="0">
                <a:solidFill>
                  <a:srgbClr val="00B050"/>
                </a:solidFill>
                <a:latin typeface="Calibri" panose="020F0502020204030204" pitchFamily="34" charset="0"/>
                <a:cs typeface="Calibri" panose="020F0502020204030204" pitchFamily="34" charset="0"/>
              </a:rPr>
              <a:t>We will continue to </a:t>
            </a:r>
            <a:r>
              <a:rPr lang="en-GB" b="1" dirty="0">
                <a:solidFill>
                  <a:srgbClr val="00B050"/>
                </a:solidFill>
                <a:latin typeface="Calibri" panose="020F0502020204030204" pitchFamily="34" charset="0"/>
                <a:cs typeface="Calibri" panose="020F0502020204030204" pitchFamily="34" charset="0"/>
              </a:rPr>
              <a:t>develop </a:t>
            </a:r>
            <a:r>
              <a:rPr lang="en-GB" b="1" dirty="0" smtClean="0">
                <a:solidFill>
                  <a:srgbClr val="00B050"/>
                </a:solidFill>
                <a:latin typeface="Calibri" panose="020F0502020204030204" pitchFamily="34" charset="0"/>
                <a:cs typeface="Calibri" panose="020F0502020204030204" pitchFamily="34" charset="0"/>
              </a:rPr>
              <a:t>independent skills </a:t>
            </a:r>
            <a:r>
              <a:rPr lang="en-GB" b="1" dirty="0">
                <a:solidFill>
                  <a:srgbClr val="00B050"/>
                </a:solidFill>
                <a:latin typeface="Calibri" panose="020F0502020204030204" pitchFamily="34" charset="0"/>
                <a:cs typeface="Calibri" panose="020F0502020204030204" pitchFamily="34" charset="0"/>
              </a:rPr>
              <a:t>in learning to dress for PE.</a:t>
            </a:r>
          </a:p>
          <a:p>
            <a:r>
              <a:rPr lang="en-GB" b="1" dirty="0" smtClean="0">
                <a:solidFill>
                  <a:srgbClr val="00B050"/>
                </a:solidFill>
                <a:latin typeface="Calibri" panose="020F0502020204030204" pitchFamily="34" charset="0"/>
                <a:cs typeface="Calibri" panose="020F0502020204030204" pitchFamily="34" charset="0"/>
              </a:rPr>
              <a:t>We will focus on the awareness </a:t>
            </a:r>
            <a:r>
              <a:rPr lang="en-GB" b="1" dirty="0">
                <a:solidFill>
                  <a:srgbClr val="00B050"/>
                </a:solidFill>
                <a:latin typeface="Calibri" panose="020F0502020204030204" pitchFamily="34" charset="0"/>
                <a:cs typeface="Calibri" panose="020F0502020204030204" pitchFamily="34" charset="0"/>
              </a:rPr>
              <a:t>of </a:t>
            </a:r>
            <a:r>
              <a:rPr lang="en-GB" b="1" dirty="0" smtClean="0">
                <a:solidFill>
                  <a:srgbClr val="00B050"/>
                </a:solidFill>
                <a:latin typeface="Calibri" panose="020F0502020204030204" pitchFamily="34" charset="0"/>
                <a:cs typeface="Calibri" panose="020F0502020204030204" pitchFamily="34" charset="0"/>
              </a:rPr>
              <a:t>the effect </a:t>
            </a:r>
            <a:r>
              <a:rPr lang="en-GB" b="1" dirty="0">
                <a:solidFill>
                  <a:srgbClr val="00B050"/>
                </a:solidFill>
                <a:latin typeface="Calibri" panose="020F0502020204030204" pitchFamily="34" charset="0"/>
                <a:cs typeface="Calibri" panose="020F0502020204030204" pitchFamily="34" charset="0"/>
              </a:rPr>
              <a:t>of </a:t>
            </a:r>
            <a:r>
              <a:rPr lang="en-GB" b="1" dirty="0" smtClean="0">
                <a:solidFill>
                  <a:srgbClr val="00B050"/>
                </a:solidFill>
                <a:latin typeface="Calibri" panose="020F0502020204030204" pitchFamily="34" charset="0"/>
                <a:cs typeface="Calibri" panose="020F0502020204030204" pitchFamily="34" charset="0"/>
              </a:rPr>
              <a:t>exercise on our bodies and related to this, the </a:t>
            </a:r>
            <a:r>
              <a:rPr lang="en-GB" b="1" dirty="0">
                <a:solidFill>
                  <a:srgbClr val="00B050"/>
                </a:solidFill>
                <a:latin typeface="Calibri" panose="020F0502020204030204" pitchFamily="34" charset="0"/>
                <a:cs typeface="Calibri" panose="020F0502020204030204" pitchFamily="34" charset="0"/>
              </a:rPr>
              <a:t>need to rehydrate after physical activities.</a:t>
            </a:r>
          </a:p>
          <a:p>
            <a:r>
              <a:rPr lang="en-GB" dirty="0"/>
              <a:t> </a:t>
            </a:r>
          </a:p>
        </p:txBody>
      </p:sp>
      <p:pic>
        <p:nvPicPr>
          <p:cNvPr id="9222" name="Picture 6" descr="scarf-logo | Fun lessons, Resilience, Kids 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197" y="1269584"/>
            <a:ext cx="1779073" cy="88360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956631" y="2295046"/>
            <a:ext cx="1782639" cy="2123658"/>
          </a:xfrm>
          <a:prstGeom prst="rect">
            <a:avLst/>
          </a:prstGeom>
          <a:noFill/>
        </p:spPr>
        <p:txBody>
          <a:bodyPr wrap="square" rtlCol="0">
            <a:spAutoFit/>
          </a:bodyPr>
          <a:lstStyle/>
          <a:p>
            <a:r>
              <a:rPr lang="en-US" sz="1200" b="1" dirty="0" smtClean="0">
                <a:solidFill>
                  <a:schemeClr val="accent1"/>
                </a:solidFill>
              </a:rPr>
              <a:t>We will focus on understanding that we are all special and we will learn that we share similarities with our friends and we will learn that we are also different. We learn to appreciate and understand our differences.</a:t>
            </a:r>
          </a:p>
        </p:txBody>
      </p:sp>
      <p:sp>
        <p:nvSpPr>
          <p:cNvPr id="16" name="Rectangle 15"/>
          <p:cNvSpPr/>
          <p:nvPr/>
        </p:nvSpPr>
        <p:spPr>
          <a:xfrm>
            <a:off x="1193813" y="3810155"/>
            <a:ext cx="1228269" cy="2123658"/>
          </a:xfrm>
          <a:prstGeom prst="rect">
            <a:avLst/>
          </a:prstGeom>
        </p:spPr>
        <p:txBody>
          <a:bodyPr wrap="square">
            <a:spAutoFit/>
          </a:bodyPr>
          <a:lstStyle/>
          <a:p>
            <a:r>
              <a:rPr lang="en-US" sz="1200" b="1" dirty="0" smtClean="0">
                <a:solidFill>
                  <a:srgbClr val="333333"/>
                </a:solidFill>
                <a:latin typeface="Calibri" panose="020F0502020204030204" pitchFamily="34" charset="0"/>
                <a:cs typeface="Calibri" panose="020F0502020204030204" pitchFamily="34" charset="0"/>
              </a:rPr>
              <a:t>Key Words :</a:t>
            </a:r>
          </a:p>
          <a:p>
            <a:r>
              <a:rPr lang="en-US" sz="1200" b="1" dirty="0" smtClean="0">
                <a:solidFill>
                  <a:schemeClr val="accent1"/>
                </a:solidFill>
                <a:latin typeface="Calibri" panose="020F0502020204030204" pitchFamily="34" charset="0"/>
                <a:cs typeface="Calibri" panose="020F0502020204030204" pitchFamily="34" charset="0"/>
              </a:rPr>
              <a:t>Care</a:t>
            </a:r>
          </a:p>
          <a:p>
            <a:r>
              <a:rPr lang="en-US" sz="1200" b="1" dirty="0" smtClean="0">
                <a:solidFill>
                  <a:schemeClr val="accent1"/>
                </a:solidFill>
                <a:latin typeface="Calibri" panose="020F0502020204030204" pitchFamily="34" charset="0"/>
                <a:cs typeface="Calibri" panose="020F0502020204030204" pitchFamily="34" charset="0"/>
              </a:rPr>
              <a:t>Kindness</a:t>
            </a:r>
          </a:p>
          <a:p>
            <a:r>
              <a:rPr lang="en-US" sz="1200" b="1" dirty="0" smtClean="0">
                <a:solidFill>
                  <a:schemeClr val="accent1"/>
                </a:solidFill>
                <a:latin typeface="Calibri" panose="020F0502020204030204" pitchFamily="34" charset="0"/>
                <a:cs typeface="Calibri" panose="020F0502020204030204" pitchFamily="34" charset="0"/>
              </a:rPr>
              <a:t>Understanding</a:t>
            </a:r>
          </a:p>
          <a:p>
            <a:r>
              <a:rPr lang="en-US" sz="1200" b="1" dirty="0" smtClean="0">
                <a:solidFill>
                  <a:schemeClr val="accent1"/>
                </a:solidFill>
                <a:latin typeface="Calibri" panose="020F0502020204030204" pitchFamily="34" charset="0"/>
                <a:cs typeface="Calibri" panose="020F0502020204030204" pitchFamily="34" charset="0"/>
              </a:rPr>
              <a:t>Patience</a:t>
            </a:r>
          </a:p>
          <a:p>
            <a:r>
              <a:rPr lang="en-US" sz="1200" b="1" dirty="0" smtClean="0">
                <a:solidFill>
                  <a:schemeClr val="accent1"/>
                </a:solidFill>
                <a:latin typeface="Calibri" panose="020F0502020204030204" pitchFamily="34" charset="0"/>
                <a:cs typeface="Calibri" panose="020F0502020204030204" pitchFamily="34" charset="0"/>
              </a:rPr>
              <a:t>Help</a:t>
            </a:r>
          </a:p>
          <a:p>
            <a:r>
              <a:rPr lang="en-US" sz="1200" b="1" dirty="0" smtClean="0">
                <a:solidFill>
                  <a:schemeClr val="accent1"/>
                </a:solidFill>
                <a:latin typeface="Calibri" panose="020F0502020204030204" pitchFamily="34" charset="0"/>
                <a:cs typeface="Calibri" panose="020F0502020204030204" pitchFamily="34" charset="0"/>
              </a:rPr>
              <a:t>Same</a:t>
            </a:r>
          </a:p>
          <a:p>
            <a:r>
              <a:rPr lang="en-US" sz="1200" b="1" dirty="0" smtClean="0">
                <a:solidFill>
                  <a:schemeClr val="accent1"/>
                </a:solidFill>
                <a:latin typeface="Calibri" panose="020F0502020204030204" pitchFamily="34" charset="0"/>
                <a:cs typeface="Calibri" panose="020F0502020204030204" pitchFamily="34" charset="0"/>
              </a:rPr>
              <a:t>Different</a:t>
            </a:r>
          </a:p>
          <a:p>
            <a:endParaRPr lang="en-US" sz="1200" b="1" dirty="0" smtClean="0">
              <a:solidFill>
                <a:schemeClr val="accent1"/>
              </a:solidFill>
              <a:latin typeface="Calibri" panose="020F0502020204030204" pitchFamily="34" charset="0"/>
              <a:cs typeface="Calibri" panose="020F0502020204030204" pitchFamily="34" charset="0"/>
            </a:endParaRPr>
          </a:p>
          <a:p>
            <a:endParaRPr lang="en-US" sz="1200" b="1" dirty="0" smtClean="0">
              <a:solidFill>
                <a:srgbClr val="333333"/>
              </a:solidFill>
              <a:latin typeface="Calibri" panose="020F0502020204030204" pitchFamily="34" charset="0"/>
              <a:cs typeface="Calibri" panose="020F0502020204030204" pitchFamily="34" charset="0"/>
            </a:endParaRPr>
          </a:p>
          <a:p>
            <a:endParaRPr lang="en-US" sz="1200" b="1" dirty="0" smtClean="0">
              <a:solidFill>
                <a:srgbClr val="333333"/>
              </a:solidFill>
              <a:latin typeface="Calibri" panose="020F0502020204030204" pitchFamily="34" charset="0"/>
              <a:cs typeface="Calibri" panose="020F0502020204030204" pitchFamily="34" charset="0"/>
            </a:endParaRPr>
          </a:p>
        </p:txBody>
      </p:sp>
      <p:sp>
        <p:nvSpPr>
          <p:cNvPr id="19" name="Rectangle 18"/>
          <p:cNvSpPr/>
          <p:nvPr/>
        </p:nvSpPr>
        <p:spPr>
          <a:xfrm>
            <a:off x="7615606" y="3117644"/>
            <a:ext cx="1018930" cy="3600986"/>
          </a:xfrm>
          <a:prstGeom prst="rect">
            <a:avLst/>
          </a:prstGeom>
        </p:spPr>
        <p:txBody>
          <a:bodyPr wrap="square">
            <a:spAutoFit/>
          </a:bodyPr>
          <a:lstStyle/>
          <a:p>
            <a:r>
              <a:rPr lang="en-US" sz="1200" b="1" dirty="0" smtClean="0">
                <a:solidFill>
                  <a:srgbClr val="333333"/>
                </a:solidFill>
                <a:latin typeface="Calibri" panose="020F0502020204030204" pitchFamily="34" charset="0"/>
                <a:cs typeface="Calibri" panose="020F0502020204030204" pitchFamily="34" charset="0"/>
              </a:rPr>
              <a:t>Key Words :</a:t>
            </a:r>
            <a:endParaRPr lang="en-US" sz="1200" b="1" dirty="0" smtClean="0">
              <a:solidFill>
                <a:srgbClr val="00B050"/>
              </a:solidFill>
              <a:latin typeface="Calibri" panose="020F0502020204030204" pitchFamily="34" charset="0"/>
              <a:cs typeface="Calibri" panose="020F0502020204030204" pitchFamily="34" charset="0"/>
            </a:endParaRPr>
          </a:p>
          <a:p>
            <a:r>
              <a:rPr lang="en-US" sz="1200" b="1" dirty="0" smtClean="0">
                <a:solidFill>
                  <a:srgbClr val="00B050"/>
                </a:solidFill>
                <a:latin typeface="Calibri" panose="020F0502020204030204" pitchFamily="34" charset="0"/>
                <a:cs typeface="Calibri" panose="020F0502020204030204" pitchFamily="34" charset="0"/>
              </a:rPr>
              <a:t>Move</a:t>
            </a:r>
          </a:p>
          <a:p>
            <a:r>
              <a:rPr lang="en-US" sz="1200" b="1" dirty="0" smtClean="0">
                <a:solidFill>
                  <a:srgbClr val="00B050"/>
                </a:solidFill>
                <a:latin typeface="Calibri" panose="020F0502020204030204" pitchFamily="34" charset="0"/>
                <a:cs typeface="Calibri" panose="020F0502020204030204" pitchFamily="34" charset="0"/>
              </a:rPr>
              <a:t>Jump</a:t>
            </a:r>
          </a:p>
          <a:p>
            <a:r>
              <a:rPr lang="en-US" sz="1200" b="1" dirty="0" smtClean="0">
                <a:solidFill>
                  <a:srgbClr val="00B050"/>
                </a:solidFill>
                <a:latin typeface="Calibri" panose="020F0502020204030204" pitchFamily="34" charset="0"/>
                <a:cs typeface="Calibri" panose="020F0502020204030204" pitchFamily="34" charset="0"/>
              </a:rPr>
              <a:t>Walk</a:t>
            </a:r>
          </a:p>
          <a:p>
            <a:r>
              <a:rPr lang="en-US" sz="1200" b="1" dirty="0" smtClean="0">
                <a:solidFill>
                  <a:srgbClr val="00B050"/>
                </a:solidFill>
                <a:latin typeface="Calibri" panose="020F0502020204030204" pitchFamily="34" charset="0"/>
                <a:cs typeface="Calibri" panose="020F0502020204030204" pitchFamily="34" charset="0"/>
              </a:rPr>
              <a:t>Hop</a:t>
            </a:r>
          </a:p>
          <a:p>
            <a:r>
              <a:rPr lang="en-US" sz="1200" b="1" dirty="0" smtClean="0">
                <a:solidFill>
                  <a:srgbClr val="00B050"/>
                </a:solidFill>
                <a:latin typeface="Calibri" panose="020F0502020204030204" pitchFamily="34" charset="0"/>
                <a:cs typeface="Calibri" panose="020F0502020204030204" pitchFamily="34" charset="0"/>
              </a:rPr>
              <a:t>Run</a:t>
            </a:r>
          </a:p>
          <a:p>
            <a:r>
              <a:rPr lang="en-US" sz="1200" b="1" dirty="0" smtClean="0">
                <a:solidFill>
                  <a:srgbClr val="00B050"/>
                </a:solidFill>
                <a:latin typeface="Calibri" panose="020F0502020204030204" pitchFamily="34" charset="0"/>
                <a:cs typeface="Calibri" panose="020F0502020204030204" pitchFamily="34" charset="0"/>
              </a:rPr>
              <a:t>Speed</a:t>
            </a:r>
          </a:p>
          <a:p>
            <a:r>
              <a:rPr lang="en-US" sz="1200" b="1" dirty="0" smtClean="0">
                <a:solidFill>
                  <a:srgbClr val="00B050"/>
                </a:solidFill>
                <a:latin typeface="Calibri" panose="020F0502020204030204" pitchFamily="34" charset="0"/>
                <a:cs typeface="Calibri" panose="020F0502020204030204" pitchFamily="34" charset="0"/>
              </a:rPr>
              <a:t>Direction</a:t>
            </a:r>
          </a:p>
          <a:p>
            <a:r>
              <a:rPr lang="en-US" sz="1200" b="1" dirty="0" smtClean="0">
                <a:solidFill>
                  <a:srgbClr val="00B050"/>
                </a:solidFill>
                <a:latin typeface="Calibri" panose="020F0502020204030204" pitchFamily="34" charset="0"/>
                <a:cs typeface="Calibri" panose="020F0502020204030204" pitchFamily="34" charset="0"/>
              </a:rPr>
              <a:t>Play</a:t>
            </a:r>
          </a:p>
          <a:p>
            <a:r>
              <a:rPr lang="en-US" sz="1200" b="1" dirty="0" smtClean="0">
                <a:solidFill>
                  <a:srgbClr val="00B050"/>
                </a:solidFill>
                <a:latin typeface="Calibri" panose="020F0502020204030204" pitchFamily="34" charset="0"/>
                <a:cs typeface="Calibri" panose="020F0502020204030204" pitchFamily="34" charset="0"/>
              </a:rPr>
              <a:t>Stop</a:t>
            </a:r>
          </a:p>
          <a:p>
            <a:r>
              <a:rPr lang="en-US" sz="1200" b="1" dirty="0" smtClean="0">
                <a:solidFill>
                  <a:srgbClr val="00B050"/>
                </a:solidFill>
                <a:latin typeface="Calibri" panose="020F0502020204030204" pitchFamily="34" charset="0"/>
                <a:cs typeface="Calibri" panose="020F0502020204030204" pitchFamily="34" charset="0"/>
              </a:rPr>
              <a:t>Roll</a:t>
            </a:r>
          </a:p>
          <a:p>
            <a:r>
              <a:rPr lang="en-US" sz="1200" b="1" dirty="0" smtClean="0">
                <a:solidFill>
                  <a:srgbClr val="00B050"/>
                </a:solidFill>
                <a:latin typeface="Calibri" panose="020F0502020204030204" pitchFamily="34" charset="0"/>
                <a:cs typeface="Calibri" panose="020F0502020204030204" pitchFamily="34" charset="0"/>
              </a:rPr>
              <a:t>Throw</a:t>
            </a:r>
          </a:p>
          <a:p>
            <a:r>
              <a:rPr lang="en-US" sz="1200" b="1" dirty="0" smtClean="0">
                <a:solidFill>
                  <a:srgbClr val="00B050"/>
                </a:solidFill>
                <a:latin typeface="Calibri" panose="020F0502020204030204" pitchFamily="34" charset="0"/>
                <a:cs typeface="Calibri" panose="020F0502020204030204" pitchFamily="34" charset="0"/>
              </a:rPr>
              <a:t>Catch</a:t>
            </a:r>
          </a:p>
          <a:p>
            <a:endParaRPr lang="en-US" sz="1200" b="1" dirty="0" smtClean="0">
              <a:solidFill>
                <a:srgbClr val="00B050"/>
              </a:solidFill>
              <a:latin typeface="Calibri" panose="020F0502020204030204" pitchFamily="34" charset="0"/>
              <a:cs typeface="Calibri" panose="020F0502020204030204" pitchFamily="34" charset="0"/>
            </a:endParaRPr>
          </a:p>
          <a:p>
            <a:endParaRPr lang="en-US" sz="1200" b="1" dirty="0" smtClean="0">
              <a:solidFill>
                <a:srgbClr val="00B050"/>
              </a:solidFill>
              <a:latin typeface="Calibri" panose="020F0502020204030204" pitchFamily="34" charset="0"/>
              <a:cs typeface="Calibri" panose="020F0502020204030204" pitchFamily="34" charset="0"/>
            </a:endParaRPr>
          </a:p>
          <a:p>
            <a:endParaRPr lang="en-US" sz="1200" b="1" dirty="0" smtClean="0">
              <a:solidFill>
                <a:schemeClr val="accent1"/>
              </a:solidFill>
              <a:latin typeface="Calibri" panose="020F0502020204030204" pitchFamily="34" charset="0"/>
              <a:cs typeface="Calibri" panose="020F0502020204030204" pitchFamily="34" charset="0"/>
            </a:endParaRPr>
          </a:p>
          <a:p>
            <a:endParaRPr lang="en-US" sz="1200" b="1" dirty="0" smtClean="0">
              <a:solidFill>
                <a:schemeClr val="accent1"/>
              </a:solidFill>
              <a:latin typeface="Calibri" panose="020F0502020204030204" pitchFamily="34" charset="0"/>
              <a:cs typeface="Calibri" panose="020F0502020204030204" pitchFamily="34" charset="0"/>
            </a:endParaRPr>
          </a:p>
          <a:p>
            <a:endParaRPr lang="en-US" sz="1200" b="1" dirty="0" smtClean="0">
              <a:solidFill>
                <a:srgbClr val="333333"/>
              </a:solidFill>
              <a:latin typeface="Calibri" panose="020F0502020204030204" pitchFamily="34" charset="0"/>
              <a:cs typeface="Calibri" panose="020F0502020204030204" pitchFamily="34" charset="0"/>
            </a:endParaRPr>
          </a:p>
          <a:p>
            <a:endParaRPr lang="en-US" sz="1200" b="1" dirty="0" smtClean="0">
              <a:solidFill>
                <a:srgbClr val="333333"/>
              </a:solidFill>
              <a:latin typeface="Calibri" panose="020F0502020204030204" pitchFamily="34" charset="0"/>
              <a:cs typeface="Calibri" panose="020F0502020204030204" pitchFamily="34" charset="0"/>
            </a:endParaRPr>
          </a:p>
        </p:txBody>
      </p:sp>
      <p:pic>
        <p:nvPicPr>
          <p:cNvPr id="9230" name="Picture 14" descr="bCyberwise | Spot bully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61" y="3429171"/>
            <a:ext cx="1522813" cy="213531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flipH="1">
            <a:off x="14498276" y="5146265"/>
            <a:ext cx="316547" cy="437000"/>
          </a:xfrm>
          <a:prstGeom prst="rect">
            <a:avLst/>
          </a:prstGeom>
          <a:noFill/>
        </p:spPr>
        <p:txBody>
          <a:bodyPr wrap="square" rtlCol="0">
            <a:spAutoFit/>
          </a:bodyPr>
          <a:lstStyle/>
          <a:p>
            <a:endParaRPr lang="en-GB" dirty="0"/>
          </a:p>
        </p:txBody>
      </p:sp>
      <p:pic>
        <p:nvPicPr>
          <p:cNvPr id="24" name="Picture 12" descr="Get Set 4 PE - KS1 Ball Skil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8540" y="1012836"/>
            <a:ext cx="1578606" cy="2104808"/>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Welcome to Friends of Parkland School (FoPS) – The Parkland Fede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367" y="1269584"/>
            <a:ext cx="2692045" cy="17902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4"/>
          <p:cNvSpPr txBox="1"/>
          <p:nvPr/>
        </p:nvSpPr>
        <p:spPr>
          <a:xfrm>
            <a:off x="2680256" y="-32480"/>
            <a:ext cx="3833379" cy="4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solidFill>
                  <a:schemeClr val="tx1"/>
                </a:solidFill>
                <a:latin typeface="Calibri"/>
                <a:ea typeface="Calibri"/>
                <a:cs typeface="Calibri"/>
                <a:sym typeface="Calibri"/>
              </a:rPr>
              <a:t>Foundation Subject IMPACT QUESTIONS</a:t>
            </a:r>
            <a:endParaRPr sz="3200" b="1" dirty="0">
              <a:solidFill>
                <a:schemeClr val="tx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5" name="TextBox 4"/>
          <p:cNvSpPr txBox="1"/>
          <p:nvPr/>
        </p:nvSpPr>
        <p:spPr>
          <a:xfrm>
            <a:off x="3363564" y="1106626"/>
            <a:ext cx="234360" cy="954107"/>
          </a:xfrm>
          <a:prstGeom prst="rect">
            <a:avLst/>
          </a:prstGeom>
          <a:noFill/>
        </p:spPr>
        <p:txBody>
          <a:bodyPr wrap="none" rtlCol="0">
            <a:spAutoFit/>
          </a:bodyPr>
          <a:lstStyle/>
          <a:p>
            <a:endParaRPr lang="en-US" dirty="0" smtClean="0"/>
          </a:p>
          <a:p>
            <a:endParaRPr lang="en-US" dirty="0"/>
          </a:p>
          <a:p>
            <a:endParaRPr lang="en-US" dirty="0" smtClean="0"/>
          </a:p>
          <a:p>
            <a:r>
              <a:rPr lang="en-US" dirty="0" smtClean="0"/>
              <a:t> </a:t>
            </a:r>
            <a:endParaRPr lang="en-GB" dirty="0"/>
          </a:p>
        </p:txBody>
      </p:sp>
      <p:sp>
        <p:nvSpPr>
          <p:cNvPr id="10" name="Google Shape;338;p50"/>
          <p:cNvSpPr txBox="1"/>
          <p:nvPr/>
        </p:nvSpPr>
        <p:spPr>
          <a:xfrm>
            <a:off x="90799" y="3116613"/>
            <a:ext cx="1852927" cy="471711"/>
          </a:xfrm>
          <a:prstGeom prst="rect">
            <a:avLst/>
          </a:prstGeom>
          <a:solidFill>
            <a:schemeClr val="accent2">
              <a:lumMod val="40000"/>
              <a:lumOff val="6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b="1" dirty="0" smtClean="0">
                <a:solidFill>
                  <a:schemeClr val="dk1"/>
                </a:solidFill>
                <a:latin typeface="Calibri"/>
                <a:ea typeface="Calibri"/>
                <a:cs typeface="Calibri"/>
                <a:sym typeface="Calibri"/>
              </a:rPr>
              <a:t>Art and DT</a:t>
            </a:r>
            <a:r>
              <a:rPr lang="en-GB" sz="2400" b="1" dirty="0" smtClean="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12" name="Google Shape;360;p52"/>
          <p:cNvSpPr txBox="1"/>
          <p:nvPr/>
        </p:nvSpPr>
        <p:spPr>
          <a:xfrm>
            <a:off x="90799" y="3830037"/>
            <a:ext cx="1367790" cy="438597"/>
          </a:xfrm>
          <a:prstGeom prst="rect">
            <a:avLst/>
          </a:prstGeom>
          <a:solidFill>
            <a:schemeClr val="accent5">
              <a:lumMod val="40000"/>
              <a:lumOff val="6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chemeClr val="dk1"/>
                </a:solidFill>
                <a:latin typeface="Calibri"/>
                <a:ea typeface="Calibri"/>
                <a:cs typeface="Calibri"/>
                <a:sym typeface="Calibri"/>
              </a:rPr>
              <a:t>Music</a:t>
            </a:r>
            <a:endParaRPr sz="32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15" name="Google Shape;373;p53"/>
          <p:cNvSpPr txBox="1"/>
          <p:nvPr/>
        </p:nvSpPr>
        <p:spPr>
          <a:xfrm>
            <a:off x="73179" y="4503611"/>
            <a:ext cx="1464945" cy="45960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dk1"/>
                </a:solidFill>
                <a:latin typeface="Calibri"/>
                <a:ea typeface="Calibri"/>
                <a:cs typeface="Calibri"/>
                <a:sym typeface="Calibri"/>
              </a:rPr>
              <a:t>PSHE</a:t>
            </a:r>
            <a:endParaRPr sz="16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17" name="Google Shape;375;p53"/>
          <p:cNvSpPr txBox="1"/>
          <p:nvPr/>
        </p:nvSpPr>
        <p:spPr>
          <a:xfrm>
            <a:off x="90799" y="5121588"/>
            <a:ext cx="1465774" cy="459600"/>
          </a:xfrm>
          <a:prstGeom prst="rect">
            <a:avLst/>
          </a:prstGeom>
          <a:solidFill>
            <a:schemeClr val="accent6">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solidFill>
                  <a:schemeClr val="dk1"/>
                </a:solidFill>
                <a:latin typeface="Calibri"/>
                <a:ea typeface="Calibri"/>
                <a:cs typeface="Calibri"/>
                <a:sym typeface="Calibri"/>
              </a:rPr>
              <a:t>PE</a:t>
            </a:r>
            <a:endParaRPr sz="12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18" name="Google Shape;323;p49"/>
          <p:cNvSpPr txBox="1"/>
          <p:nvPr/>
        </p:nvSpPr>
        <p:spPr>
          <a:xfrm>
            <a:off x="-22636" y="999993"/>
            <a:ext cx="9166636" cy="518297"/>
          </a:xfrm>
          <a:prstGeom prst="rect">
            <a:avLst/>
          </a:prstGeom>
          <a:solidFill>
            <a:schemeClr val="accent6">
              <a:lumMod val="60000"/>
              <a:lumOff val="40000"/>
            </a:schemeClr>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b="1" dirty="0" smtClean="0">
                <a:solidFill>
                  <a:schemeClr val="dk1"/>
                </a:solidFill>
                <a:latin typeface="Calibri"/>
                <a:ea typeface="Calibri"/>
                <a:cs typeface="Calibri"/>
                <a:sym typeface="Calibri"/>
              </a:rPr>
              <a:t>Science-The World</a:t>
            </a:r>
            <a:endParaRPr sz="32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19" name="Google Shape;325;p49"/>
          <p:cNvSpPr txBox="1"/>
          <p:nvPr/>
        </p:nvSpPr>
        <p:spPr>
          <a:xfrm>
            <a:off x="-11848" y="1442151"/>
            <a:ext cx="9155848" cy="646723"/>
          </a:xfrm>
          <a:prstGeom prst="rect">
            <a:avLst/>
          </a:prstGeom>
          <a:solidFill>
            <a:schemeClr val="accent1">
              <a:lumMod val="60000"/>
              <a:lumOff val="40000"/>
            </a:schemeClr>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b="1" dirty="0" smtClean="0">
                <a:latin typeface="Calibri"/>
                <a:ea typeface="Calibri"/>
                <a:cs typeface="Calibri"/>
                <a:sym typeface="Calibri"/>
              </a:rPr>
              <a:t>ICT</a:t>
            </a:r>
            <a:r>
              <a:rPr lang="en-US" sz="2400" b="1" dirty="0" smtClean="0">
                <a:solidFill>
                  <a:srgbClr val="000000"/>
                </a:solidFill>
                <a:latin typeface="Calibri"/>
                <a:ea typeface="Calibri"/>
                <a:cs typeface="Calibri"/>
                <a:sym typeface="Calibri"/>
              </a:rPr>
              <a:t> – </a:t>
            </a:r>
            <a:r>
              <a:rPr lang="en-US" sz="2400" b="1" dirty="0" smtClean="0">
                <a:latin typeface="Calibri"/>
                <a:ea typeface="Calibri"/>
                <a:cs typeface="Calibri"/>
                <a:sym typeface="Calibri"/>
              </a:rPr>
              <a:t>Technology</a:t>
            </a:r>
            <a:endParaRPr lang="en-US" sz="2400" b="1" dirty="0">
              <a:latin typeface="Calibri"/>
              <a:ea typeface="Calibri"/>
              <a:cs typeface="Calibri"/>
              <a:sym typeface="Calibri"/>
            </a:endParaRPr>
          </a:p>
          <a:p>
            <a:pPr marL="0" lvl="0" indent="0" rtl="0">
              <a:spcBef>
                <a:spcPts val="0"/>
              </a:spcBef>
              <a:spcAft>
                <a:spcPts val="0"/>
              </a:spcAft>
              <a:buNone/>
            </a:pPr>
            <a:endParaRPr sz="2400" b="1" dirty="0">
              <a:solidFill>
                <a:srgbClr val="000000"/>
              </a:solidFill>
              <a:latin typeface="Calibri"/>
              <a:ea typeface="Calibri"/>
              <a:cs typeface="Calibri"/>
              <a:sym typeface="Calibri"/>
            </a:endParaRPr>
          </a:p>
          <a:p>
            <a:pPr marL="0" lvl="0" indent="0" rtl="0">
              <a:spcBef>
                <a:spcPts val="0"/>
              </a:spcBef>
              <a:spcAft>
                <a:spcPts val="0"/>
              </a:spcAft>
              <a:buNone/>
            </a:pPr>
            <a:endParaRPr sz="2400" dirty="0">
              <a:latin typeface="Calibri"/>
              <a:ea typeface="Calibri"/>
              <a:cs typeface="Calibri"/>
              <a:sym typeface="Calibri"/>
            </a:endParaRPr>
          </a:p>
        </p:txBody>
      </p:sp>
      <p:sp>
        <p:nvSpPr>
          <p:cNvPr id="20" name="Google Shape;338;p50"/>
          <p:cNvSpPr txBox="1"/>
          <p:nvPr/>
        </p:nvSpPr>
        <p:spPr>
          <a:xfrm>
            <a:off x="0" y="2004091"/>
            <a:ext cx="9144000" cy="511924"/>
          </a:xfrm>
          <a:prstGeom prst="rect">
            <a:avLst/>
          </a:prstGeom>
          <a:solidFill>
            <a:schemeClr val="accent2">
              <a:lumMod val="40000"/>
              <a:lumOff val="60000"/>
            </a:schemeClr>
          </a:solid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2400" b="1" dirty="0" smtClean="0">
                <a:solidFill>
                  <a:schemeClr val="dk1"/>
                </a:solidFill>
                <a:latin typeface="Calibri"/>
                <a:ea typeface="Calibri"/>
                <a:cs typeface="Calibri"/>
                <a:sym typeface="Calibri"/>
              </a:rPr>
              <a:t>Geography-Places</a:t>
            </a:r>
            <a:endParaRPr sz="3200" b="1" dirty="0">
              <a:solidFill>
                <a:schemeClr val="dk1"/>
              </a:solidFill>
              <a:latin typeface="Calibri"/>
              <a:ea typeface="Calibri"/>
              <a:cs typeface="Calibri"/>
              <a:sym typeface="Calibri"/>
            </a:endParaRPr>
          </a:p>
          <a:p>
            <a:pPr marL="0" lvl="0" indent="0" rtl="0">
              <a:spcBef>
                <a:spcPts val="0"/>
              </a:spcBef>
              <a:spcAft>
                <a:spcPts val="0"/>
              </a:spcAft>
              <a:buNone/>
            </a:pPr>
            <a:endParaRPr sz="1100" dirty="0">
              <a:solidFill>
                <a:schemeClr val="dk1"/>
              </a:solidFill>
              <a:latin typeface="Calibri"/>
              <a:ea typeface="Calibri"/>
              <a:cs typeface="Calibri"/>
              <a:sym typeface="Calibri"/>
            </a:endParaRPr>
          </a:p>
          <a:p>
            <a:pPr marL="0" lvl="0" indent="0" rtl="0">
              <a:spcBef>
                <a:spcPts val="0"/>
              </a:spcBef>
              <a:spcAft>
                <a:spcPts val="0"/>
              </a:spcAft>
              <a:buNone/>
            </a:pPr>
            <a:endParaRPr sz="1800" b="1" dirty="0">
              <a:solidFill>
                <a:schemeClr val="dk1"/>
              </a:solidFill>
              <a:latin typeface="Calibri"/>
              <a:ea typeface="Calibri"/>
              <a:cs typeface="Calibri"/>
              <a:sym typeface="Calibri"/>
            </a:endParaRPr>
          </a:p>
          <a:p>
            <a:pPr marL="0" lvl="0" indent="0" rtl="0">
              <a:spcBef>
                <a:spcPts val="0"/>
              </a:spcBef>
              <a:spcAft>
                <a:spcPts val="0"/>
              </a:spcAft>
              <a:buNone/>
            </a:pPr>
            <a:endParaRPr sz="1800" b="1" dirty="0">
              <a:latin typeface="Calibri"/>
              <a:ea typeface="Calibri"/>
              <a:cs typeface="Calibri"/>
              <a:sym typeface="Calibri"/>
            </a:endParaRPr>
          </a:p>
          <a:p>
            <a:pPr marL="0" lvl="0" indent="0" rtl="0">
              <a:spcBef>
                <a:spcPts val="0"/>
              </a:spcBef>
              <a:spcAft>
                <a:spcPts val="0"/>
              </a:spcAft>
              <a:buNone/>
            </a:pPr>
            <a:endParaRPr sz="1800" dirty="0">
              <a:latin typeface="Calibri"/>
              <a:ea typeface="Calibri"/>
              <a:cs typeface="Calibri"/>
              <a:sym typeface="Calibri"/>
            </a:endParaRPr>
          </a:p>
        </p:txBody>
      </p:sp>
      <p:sp>
        <p:nvSpPr>
          <p:cNvPr id="22" name="Google Shape;360;p52"/>
          <p:cNvSpPr txBox="1"/>
          <p:nvPr/>
        </p:nvSpPr>
        <p:spPr>
          <a:xfrm>
            <a:off x="8233" y="2495815"/>
            <a:ext cx="9177424" cy="526244"/>
          </a:xfrm>
          <a:prstGeom prst="rect">
            <a:avLst/>
          </a:prstGeom>
          <a:solidFill>
            <a:schemeClr val="accent6">
              <a:lumMod val="40000"/>
              <a:lumOff val="60000"/>
            </a:schemeClr>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b="1" dirty="0" smtClean="0">
                <a:solidFill>
                  <a:schemeClr val="dk1"/>
                </a:solidFill>
                <a:latin typeface="Calibri"/>
                <a:ea typeface="Calibri"/>
                <a:cs typeface="Calibri"/>
                <a:sym typeface="Calibri"/>
              </a:rPr>
              <a:t>Art-Habitats</a:t>
            </a:r>
            <a:endParaRPr sz="3200" b="1" dirty="0">
              <a:solidFill>
                <a:schemeClr val="dk1"/>
              </a:solidFill>
              <a:latin typeface="Calibri"/>
              <a:ea typeface="Calibri"/>
              <a:cs typeface="Calibri"/>
              <a:sym typeface="Calibri"/>
            </a:endParaRPr>
          </a:p>
          <a:p>
            <a:pPr marL="0" lvl="0" indent="0" rtl="0">
              <a:spcBef>
                <a:spcPts val="0"/>
              </a:spcBef>
              <a:spcAft>
                <a:spcPts val="0"/>
              </a:spcAft>
              <a:buNone/>
            </a:pPr>
            <a:endParaRPr sz="1800" b="1" dirty="0">
              <a:latin typeface="Calibri"/>
              <a:ea typeface="Calibri"/>
              <a:cs typeface="Calibri"/>
              <a:sym typeface="Calibri"/>
            </a:endParaRPr>
          </a:p>
          <a:p>
            <a:pPr marL="0" lvl="0" indent="0" rtl="0">
              <a:spcBef>
                <a:spcPts val="0"/>
              </a:spcBef>
              <a:spcAft>
                <a:spcPts val="0"/>
              </a:spcAft>
              <a:buNone/>
            </a:pPr>
            <a:endParaRPr sz="1800" dirty="0">
              <a:latin typeface="Calibri"/>
              <a:ea typeface="Calibri"/>
              <a:cs typeface="Calibri"/>
              <a:sym typeface="Calibri"/>
            </a:endParaRPr>
          </a:p>
        </p:txBody>
      </p:sp>
      <p:sp>
        <p:nvSpPr>
          <p:cNvPr id="24" name="Google Shape;360;p52"/>
          <p:cNvSpPr txBox="1"/>
          <p:nvPr/>
        </p:nvSpPr>
        <p:spPr>
          <a:xfrm>
            <a:off x="0" y="3006522"/>
            <a:ext cx="9155848" cy="588538"/>
          </a:xfrm>
          <a:prstGeom prst="rect">
            <a:avLst/>
          </a:prstGeom>
          <a:solidFill>
            <a:schemeClr val="accent5">
              <a:lumMod val="40000"/>
              <a:lumOff val="60000"/>
            </a:schemeClr>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b="1" dirty="0" smtClean="0">
                <a:solidFill>
                  <a:schemeClr val="dk1"/>
                </a:solidFill>
                <a:latin typeface="Calibri"/>
                <a:ea typeface="Calibri"/>
                <a:cs typeface="Calibri"/>
                <a:sym typeface="Calibri"/>
              </a:rPr>
              <a:t>Music-High and Low Sounds</a:t>
            </a:r>
            <a:endParaRPr sz="32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5" name="Google Shape;373;p53"/>
          <p:cNvSpPr txBox="1"/>
          <p:nvPr/>
        </p:nvSpPr>
        <p:spPr>
          <a:xfrm>
            <a:off x="-11848" y="3564345"/>
            <a:ext cx="9154788" cy="98537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b="1" dirty="0" smtClean="0">
                <a:solidFill>
                  <a:schemeClr val="dk1"/>
                </a:solidFill>
                <a:latin typeface="Calibri"/>
                <a:ea typeface="Calibri"/>
                <a:cs typeface="Calibri"/>
                <a:sym typeface="Calibri"/>
              </a:rPr>
              <a:t>PSHE-Valuing Difference</a:t>
            </a:r>
            <a:endParaRPr sz="2400" dirty="0">
              <a:solidFill>
                <a:schemeClr val="dk1"/>
              </a:solidFill>
              <a:latin typeface="Calibri"/>
              <a:ea typeface="Calibri"/>
              <a:cs typeface="Calibri"/>
              <a:sym typeface="Calibri"/>
            </a:endParaRPr>
          </a:p>
          <a:p>
            <a:pPr marL="0" lvl="0" indent="0" rtl="0">
              <a:spcBef>
                <a:spcPts val="0"/>
              </a:spcBef>
              <a:spcAft>
                <a:spcPts val="0"/>
              </a:spcAft>
              <a:buNone/>
            </a:pPr>
            <a:endParaRPr sz="1800" b="1" dirty="0">
              <a:solidFill>
                <a:schemeClr val="dk1"/>
              </a:solidFill>
              <a:latin typeface="Calibri"/>
              <a:ea typeface="Calibri"/>
              <a:cs typeface="Calibri"/>
              <a:sym typeface="Calibri"/>
            </a:endParaRPr>
          </a:p>
          <a:p>
            <a:endParaRPr lang="en-GB" sz="1200" b="1" kern="150" dirty="0">
              <a:latin typeface="Calibri" panose="020F0502020204030204" pitchFamily="34" charset="0"/>
              <a:ea typeface="Times New Roman" panose="02020603050405020304" pitchFamily="18" charset="0"/>
              <a:cs typeface="Times New Roman" panose="02020603050405020304" pitchFamily="18" charset="0"/>
            </a:endParaRPr>
          </a:p>
          <a:p>
            <a:pPr marL="0" lvl="0" indent="0" rtl="0">
              <a:spcBef>
                <a:spcPts val="0"/>
              </a:spcBef>
              <a:spcAft>
                <a:spcPts val="0"/>
              </a:spcAft>
              <a:buNone/>
            </a:pPr>
            <a:endParaRPr lang="en-US" sz="1800" b="1" dirty="0" smtClean="0">
              <a:latin typeface="Calibri"/>
              <a:ea typeface="Calibri"/>
              <a:cs typeface="Calibri"/>
              <a:sym typeface="Calibri"/>
            </a:endParaRPr>
          </a:p>
          <a:p>
            <a:pPr marL="0" lvl="0" indent="0" rtl="0">
              <a:spcBef>
                <a:spcPts val="0"/>
              </a:spcBef>
              <a:spcAft>
                <a:spcPts val="0"/>
              </a:spcAft>
              <a:buNone/>
            </a:pPr>
            <a:endParaRPr lang="en-US" sz="1800" b="1" dirty="0">
              <a:latin typeface="Calibri"/>
              <a:ea typeface="Calibri"/>
              <a:cs typeface="Calibri"/>
              <a:sym typeface="Calibri"/>
            </a:endParaRPr>
          </a:p>
          <a:p>
            <a:pPr marL="0" lvl="0" indent="0" rtl="0">
              <a:spcBef>
                <a:spcPts val="0"/>
              </a:spcBef>
              <a:spcAft>
                <a:spcPts val="0"/>
              </a:spcAft>
              <a:buNone/>
            </a:pPr>
            <a:endParaRPr sz="1800" b="1" dirty="0">
              <a:latin typeface="Calibri"/>
              <a:ea typeface="Calibri"/>
              <a:cs typeface="Calibri"/>
              <a:sym typeface="Calibri"/>
            </a:endParaRPr>
          </a:p>
          <a:p>
            <a:pPr marL="0" lvl="0" indent="0" rtl="0">
              <a:spcBef>
                <a:spcPts val="0"/>
              </a:spcBef>
              <a:spcAft>
                <a:spcPts val="0"/>
              </a:spcAft>
              <a:buNone/>
            </a:pPr>
            <a:endParaRPr sz="1800" dirty="0">
              <a:latin typeface="Calibri"/>
              <a:ea typeface="Calibri"/>
              <a:cs typeface="Calibri"/>
              <a:sym typeface="Calibri"/>
            </a:endParaRPr>
          </a:p>
        </p:txBody>
      </p:sp>
      <p:sp>
        <p:nvSpPr>
          <p:cNvPr id="26" name="Google Shape;375;p53"/>
          <p:cNvSpPr txBox="1"/>
          <p:nvPr/>
        </p:nvSpPr>
        <p:spPr>
          <a:xfrm>
            <a:off x="-22636" y="4518171"/>
            <a:ext cx="9154788" cy="1079874"/>
          </a:xfrm>
          <a:prstGeom prst="rect">
            <a:avLst/>
          </a:prstGeom>
          <a:solidFill>
            <a:schemeClr val="accent6">
              <a:lumMod val="60000"/>
              <a:lumOff val="40000"/>
            </a:schemeClr>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b="1" dirty="0" smtClean="0">
                <a:solidFill>
                  <a:schemeClr val="dk1"/>
                </a:solidFill>
                <a:latin typeface="Calibri"/>
                <a:ea typeface="Calibri"/>
                <a:cs typeface="Calibri"/>
                <a:sym typeface="Calibri"/>
              </a:rPr>
              <a:t>PE-Ball Skills</a:t>
            </a:r>
            <a:endParaRPr sz="2400" b="1" dirty="0">
              <a:solidFill>
                <a:schemeClr val="dk1"/>
              </a:solidFill>
              <a:latin typeface="Calibri"/>
              <a:ea typeface="Calibri"/>
              <a:cs typeface="Calibri"/>
              <a:sym typeface="Calibri"/>
            </a:endParaRPr>
          </a:p>
          <a:p>
            <a:pPr marL="0" lvl="0" indent="0" rtl="0">
              <a:spcBef>
                <a:spcPts val="0"/>
              </a:spcBef>
              <a:spcAft>
                <a:spcPts val="0"/>
              </a:spcAft>
              <a:buNone/>
            </a:pPr>
            <a:endParaRPr sz="1100" dirty="0">
              <a:solidFill>
                <a:schemeClr val="dk1"/>
              </a:solidFill>
              <a:latin typeface="Calibri"/>
              <a:ea typeface="Calibri"/>
              <a:cs typeface="Calibri"/>
              <a:sym typeface="Calibri"/>
            </a:endParaRPr>
          </a:p>
          <a:p>
            <a:pPr marL="0" lvl="0" indent="0" rtl="0">
              <a:spcBef>
                <a:spcPts val="0"/>
              </a:spcBef>
              <a:spcAft>
                <a:spcPts val="0"/>
              </a:spcAft>
              <a:buNone/>
            </a:pPr>
            <a:endParaRPr sz="1800" b="1" dirty="0">
              <a:solidFill>
                <a:schemeClr val="dk1"/>
              </a:solidFill>
              <a:latin typeface="Calibri"/>
              <a:ea typeface="Calibri"/>
              <a:cs typeface="Calibri"/>
              <a:sym typeface="Calibri"/>
            </a:endParaRPr>
          </a:p>
          <a:p>
            <a:pPr marL="0" lvl="0" indent="0" rtl="0">
              <a:spcBef>
                <a:spcPts val="0"/>
              </a:spcBef>
              <a:spcAft>
                <a:spcPts val="0"/>
              </a:spcAft>
              <a:buNone/>
            </a:pPr>
            <a:endParaRPr sz="1800" b="1" dirty="0">
              <a:solidFill>
                <a:schemeClr val="dk1"/>
              </a:solidFill>
              <a:latin typeface="Calibri"/>
              <a:ea typeface="Calibri"/>
              <a:cs typeface="Calibri"/>
              <a:sym typeface="Calibri"/>
            </a:endParaRPr>
          </a:p>
          <a:p>
            <a:pPr marL="0" lvl="0" indent="0" rtl="0">
              <a:spcBef>
                <a:spcPts val="0"/>
              </a:spcBef>
              <a:spcAft>
                <a:spcPts val="0"/>
              </a:spcAft>
              <a:buNone/>
            </a:pPr>
            <a:endParaRPr sz="1800" dirty="0">
              <a:latin typeface="Calibri"/>
              <a:ea typeface="Calibri"/>
              <a:cs typeface="Calibri"/>
              <a:sym typeface="Calibri"/>
            </a:endParaRPr>
          </a:p>
        </p:txBody>
      </p:sp>
      <p:sp>
        <p:nvSpPr>
          <p:cNvPr id="2" name="TextBox 1"/>
          <p:cNvSpPr txBox="1"/>
          <p:nvPr/>
        </p:nvSpPr>
        <p:spPr>
          <a:xfrm rot="10800000" flipV="1">
            <a:off x="3868236" y="1106626"/>
            <a:ext cx="5005451" cy="6771084"/>
          </a:xfrm>
          <a:prstGeom prst="rect">
            <a:avLst/>
          </a:prstGeom>
          <a:noFill/>
        </p:spPr>
        <p:txBody>
          <a:bodyPr wrap="square" rtlCol="0">
            <a:spAutoFit/>
          </a:bodyPr>
          <a:lstStyle/>
          <a:p>
            <a:r>
              <a:rPr lang="en-US" dirty="0" smtClean="0"/>
              <a:t>What are the names of 3 animal habitats?</a:t>
            </a:r>
          </a:p>
          <a:p>
            <a:endParaRPr lang="en-US" dirty="0"/>
          </a:p>
          <a:p>
            <a:r>
              <a:rPr lang="en-US" dirty="0" smtClean="0"/>
              <a:t>Can you play a game on the computer that helps you with your phonics and reading?</a:t>
            </a:r>
          </a:p>
          <a:p>
            <a:endParaRPr lang="en-US" dirty="0"/>
          </a:p>
          <a:p>
            <a:r>
              <a:rPr lang="en-US" dirty="0" smtClean="0"/>
              <a:t>What are the names of 3 places that you like to visit?</a:t>
            </a:r>
          </a:p>
          <a:p>
            <a:endParaRPr lang="en-US" dirty="0"/>
          </a:p>
          <a:p>
            <a:r>
              <a:rPr lang="en-US" dirty="0" smtClean="0"/>
              <a:t>Can you use </a:t>
            </a:r>
            <a:r>
              <a:rPr lang="en-US" dirty="0" err="1" smtClean="0"/>
              <a:t>colour</a:t>
            </a:r>
            <a:r>
              <a:rPr lang="en-US" dirty="0" smtClean="0"/>
              <a:t> and shade to create a picture of a place?</a:t>
            </a:r>
          </a:p>
          <a:p>
            <a:endParaRPr lang="en-US" dirty="0"/>
          </a:p>
          <a:p>
            <a:r>
              <a:rPr lang="en-US" dirty="0" smtClean="0"/>
              <a:t>Can you use your voice to make a high sound and a low sound?</a:t>
            </a:r>
            <a:endParaRPr lang="en-US" dirty="0"/>
          </a:p>
          <a:p>
            <a:endParaRPr lang="en-US" dirty="0" smtClean="0"/>
          </a:p>
          <a:p>
            <a:r>
              <a:rPr lang="en-US" dirty="0" smtClean="0"/>
              <a:t>Name one way that your friend is special and similar to you and one way that your friend is special and different to you.</a:t>
            </a:r>
            <a:endParaRPr lang="en-US" dirty="0"/>
          </a:p>
          <a:p>
            <a:endParaRPr lang="en-US" dirty="0" smtClean="0"/>
          </a:p>
          <a:p>
            <a:endParaRPr lang="en-US" dirty="0" smtClean="0"/>
          </a:p>
          <a:p>
            <a:r>
              <a:rPr lang="en-US" dirty="0" smtClean="0"/>
              <a:t>Can you roll a ball and stop it.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GB" dirty="0"/>
          </a:p>
        </p:txBody>
      </p:sp>
    </p:spTree>
    <p:extLst>
      <p:ext uri="{BB962C8B-B14F-4D97-AF65-F5344CB8AC3E}">
        <p14:creationId xmlns:p14="http://schemas.microsoft.com/office/powerpoint/2010/main" val="110076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6" name="Google Shape;229;p42"/>
          <p:cNvSpPr/>
          <p:nvPr/>
        </p:nvSpPr>
        <p:spPr>
          <a:xfrm>
            <a:off x="3075285" y="1165089"/>
            <a:ext cx="2810100" cy="4361733"/>
          </a:xfrm>
          <a:prstGeom prst="downArrow">
            <a:avLst>
              <a:gd name="adj1" fmla="val 51152"/>
              <a:gd name="adj2" fmla="val 24035"/>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8;p42"/>
          <p:cNvSpPr/>
          <p:nvPr/>
        </p:nvSpPr>
        <p:spPr>
          <a:xfrm>
            <a:off x="7522613" y="1432064"/>
            <a:ext cx="862800" cy="1227900"/>
          </a:xfrm>
          <a:prstGeom prst="downArrow">
            <a:avLst>
              <a:gd name="adj1" fmla="val 51152"/>
              <a:gd name="adj2" fmla="val 24035"/>
            </a:avLst>
          </a:prstGeom>
          <a:solidFill>
            <a:srgbClr val="C9DA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228;p42"/>
          <p:cNvSpPr/>
          <p:nvPr/>
        </p:nvSpPr>
        <p:spPr>
          <a:xfrm>
            <a:off x="6488249" y="1420780"/>
            <a:ext cx="862800" cy="1227900"/>
          </a:xfrm>
          <a:prstGeom prst="downArrow">
            <a:avLst>
              <a:gd name="adj1" fmla="val 51152"/>
              <a:gd name="adj2" fmla="val 24035"/>
            </a:avLst>
          </a:prstGeom>
          <a:solidFill>
            <a:srgbClr val="C9DA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228;p42"/>
          <p:cNvSpPr/>
          <p:nvPr/>
        </p:nvSpPr>
        <p:spPr>
          <a:xfrm>
            <a:off x="1963068" y="1467154"/>
            <a:ext cx="862800" cy="1227900"/>
          </a:xfrm>
          <a:prstGeom prst="downArrow">
            <a:avLst>
              <a:gd name="adj1" fmla="val 51152"/>
              <a:gd name="adj2" fmla="val 24035"/>
            </a:avLst>
          </a:prstGeom>
          <a:solidFill>
            <a:srgbClr val="C9DA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228;p42"/>
          <p:cNvSpPr/>
          <p:nvPr/>
        </p:nvSpPr>
        <p:spPr>
          <a:xfrm>
            <a:off x="778245" y="1431691"/>
            <a:ext cx="862800" cy="1227900"/>
          </a:xfrm>
          <a:prstGeom prst="downArrow">
            <a:avLst>
              <a:gd name="adj1" fmla="val 51152"/>
              <a:gd name="adj2" fmla="val 24035"/>
            </a:avLst>
          </a:prstGeom>
          <a:solidFill>
            <a:srgbClr val="C9DA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14" name="Picture 13"/>
          <p:cNvPicPr>
            <a:picLocks noChangeAspect="1"/>
          </p:cNvPicPr>
          <p:nvPr/>
        </p:nvPicPr>
        <p:blipFill rotWithShape="1">
          <a:blip r:embed="rId3"/>
          <a:srcRect t="67879" r="68212"/>
          <a:stretch/>
        </p:blipFill>
        <p:spPr>
          <a:xfrm>
            <a:off x="5943385" y="2688205"/>
            <a:ext cx="1034949" cy="843796"/>
          </a:xfrm>
          <a:prstGeom prst="rect">
            <a:avLst/>
          </a:prstGeom>
        </p:spPr>
      </p:pic>
      <p:sp>
        <p:nvSpPr>
          <p:cNvPr id="230" name="Google Shape;230;p42"/>
          <p:cNvSpPr txBox="1"/>
          <p:nvPr/>
        </p:nvSpPr>
        <p:spPr>
          <a:xfrm>
            <a:off x="161625" y="17596"/>
            <a:ext cx="8815200" cy="5199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latin typeface="Calibri"/>
                <a:ea typeface="Calibri"/>
                <a:cs typeface="Calibri"/>
                <a:sym typeface="Calibri"/>
              </a:rPr>
              <a:t>Curriculum Development - Intent</a:t>
            </a:r>
            <a:endParaRPr sz="2400" dirty="0">
              <a:latin typeface="Calibri"/>
              <a:ea typeface="Calibri"/>
              <a:cs typeface="Calibri"/>
              <a:sym typeface="Calibri"/>
            </a:endParaRPr>
          </a:p>
        </p:txBody>
      </p:sp>
      <p:sp>
        <p:nvSpPr>
          <p:cNvPr id="231" name="Google Shape;231;p42"/>
          <p:cNvSpPr txBox="1"/>
          <p:nvPr/>
        </p:nvSpPr>
        <p:spPr>
          <a:xfrm>
            <a:off x="75491" y="3950091"/>
            <a:ext cx="1416494" cy="1277527"/>
          </a:xfrm>
          <a:prstGeom prst="rect">
            <a:avLst/>
          </a:prstGeom>
          <a:solidFill>
            <a:srgbClr val="EAD1D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smtClean="0">
                <a:solidFill>
                  <a:schemeClr val="dk1"/>
                </a:solidFill>
                <a:latin typeface="Calibri"/>
                <a:ea typeface="Calibri"/>
                <a:cs typeface="Calibri"/>
                <a:sym typeface="Calibri"/>
              </a:rPr>
              <a:t>English</a:t>
            </a:r>
            <a:endParaRPr sz="1200" b="1"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Reading</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Writing</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Phonics</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Spelling</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Punctuation</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Grammar</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32" name="Google Shape;232;p42"/>
          <p:cNvSpPr txBox="1"/>
          <p:nvPr/>
        </p:nvSpPr>
        <p:spPr>
          <a:xfrm>
            <a:off x="161625" y="550076"/>
            <a:ext cx="8815200" cy="606489"/>
          </a:xfrm>
          <a:prstGeom prst="rect">
            <a:avLst/>
          </a:prstGeom>
          <a:solidFill>
            <a:srgbClr val="FFE5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err="1" smtClean="0">
                <a:latin typeface="Calibri"/>
                <a:ea typeface="Calibri"/>
                <a:cs typeface="Calibri"/>
                <a:sym typeface="Calibri"/>
              </a:rPr>
              <a:t>LauDato</a:t>
            </a:r>
            <a:r>
              <a:rPr lang="en-US" sz="2800" b="1" dirty="0" smtClean="0">
                <a:latin typeface="Calibri"/>
                <a:ea typeface="Calibri"/>
                <a:cs typeface="Calibri"/>
                <a:sym typeface="Calibri"/>
              </a:rPr>
              <a:t> Si, National Curriculum and Gospel Values</a:t>
            </a:r>
            <a:endParaRPr sz="2800" b="1" dirty="0">
              <a:latin typeface="Calibri"/>
              <a:ea typeface="Calibri"/>
              <a:cs typeface="Calibri"/>
              <a:sym typeface="Calibri"/>
            </a:endParaRPr>
          </a:p>
        </p:txBody>
      </p:sp>
      <p:sp>
        <p:nvSpPr>
          <p:cNvPr id="233" name="Google Shape;233;p42"/>
          <p:cNvSpPr txBox="1"/>
          <p:nvPr/>
        </p:nvSpPr>
        <p:spPr>
          <a:xfrm>
            <a:off x="1529373" y="3944841"/>
            <a:ext cx="1221354" cy="1282777"/>
          </a:xfrm>
          <a:prstGeom prst="rect">
            <a:avLst/>
          </a:prstGeom>
          <a:solidFill>
            <a:srgbClr val="C9DAF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err="1">
                <a:solidFill>
                  <a:schemeClr val="dk1"/>
                </a:solidFill>
                <a:latin typeface="Calibri"/>
                <a:ea typeface="Calibri"/>
                <a:cs typeface="Calibri"/>
                <a:sym typeface="Calibri"/>
              </a:rPr>
              <a:t>Maths</a:t>
            </a:r>
            <a:endParaRPr sz="1200" b="1" dirty="0">
              <a:solidFill>
                <a:schemeClr val="dk1"/>
              </a:solidFill>
              <a:latin typeface="Calibri"/>
              <a:ea typeface="Calibri"/>
              <a:cs typeface="Calibri"/>
              <a:sym typeface="Calibri"/>
            </a:endParaRPr>
          </a:p>
          <a:p>
            <a:pPr marL="0" lvl="0" indent="0" algn="ctr" rtl="0">
              <a:spcBef>
                <a:spcPts val="0"/>
              </a:spcBef>
              <a:spcAft>
                <a:spcPts val="0"/>
              </a:spcAft>
              <a:buNone/>
            </a:pPr>
            <a:endParaRPr sz="12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34" name="Google Shape;234;p42"/>
          <p:cNvSpPr txBox="1"/>
          <p:nvPr/>
        </p:nvSpPr>
        <p:spPr>
          <a:xfrm>
            <a:off x="2775197" y="3950256"/>
            <a:ext cx="1275129" cy="1277362"/>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dirty="0" smtClean="0">
                <a:latin typeface="Calibri"/>
                <a:ea typeface="Calibri"/>
                <a:cs typeface="Calibri"/>
                <a:sym typeface="Calibri"/>
              </a:rPr>
              <a:t>RE</a:t>
            </a:r>
          </a:p>
          <a:p>
            <a:pPr marL="0" lvl="0" indent="0" algn="ctr" rtl="0">
              <a:spcBef>
                <a:spcPts val="0"/>
              </a:spcBef>
              <a:spcAft>
                <a:spcPts val="0"/>
              </a:spcAft>
              <a:buNone/>
            </a:pPr>
            <a:r>
              <a:rPr lang="en-US" sz="1000" dirty="0" smtClean="0">
                <a:latin typeface="Calibri"/>
                <a:ea typeface="Calibri"/>
                <a:cs typeface="Calibri"/>
                <a:sym typeface="Calibri"/>
              </a:rPr>
              <a:t>Knowledge and Understanding</a:t>
            </a:r>
          </a:p>
          <a:p>
            <a:pPr marL="0" lvl="0" indent="0" algn="ctr" rtl="0">
              <a:spcBef>
                <a:spcPts val="0"/>
              </a:spcBef>
              <a:spcAft>
                <a:spcPts val="0"/>
              </a:spcAft>
              <a:buNone/>
            </a:pPr>
            <a:r>
              <a:rPr lang="en-US" sz="1000" dirty="0" smtClean="0">
                <a:latin typeface="Calibri"/>
                <a:ea typeface="Calibri"/>
                <a:cs typeface="Calibri"/>
                <a:sym typeface="Calibri"/>
              </a:rPr>
              <a:t>Engagement and</a:t>
            </a:r>
          </a:p>
          <a:p>
            <a:pPr marL="0" lvl="0" indent="0" algn="ctr" rtl="0">
              <a:spcBef>
                <a:spcPts val="0"/>
              </a:spcBef>
              <a:spcAft>
                <a:spcPts val="0"/>
              </a:spcAft>
              <a:buNone/>
            </a:pPr>
            <a:r>
              <a:rPr lang="en-US" sz="1000" dirty="0" smtClean="0">
                <a:latin typeface="Calibri"/>
                <a:ea typeface="Calibri"/>
                <a:cs typeface="Calibri"/>
                <a:sym typeface="Calibri"/>
              </a:rPr>
              <a:t>Response</a:t>
            </a:r>
          </a:p>
          <a:p>
            <a:pPr marL="0" lvl="0" indent="0" algn="ctr" rtl="0">
              <a:spcBef>
                <a:spcPts val="0"/>
              </a:spcBef>
              <a:spcAft>
                <a:spcPts val="0"/>
              </a:spcAft>
              <a:buNone/>
            </a:pPr>
            <a:r>
              <a:rPr lang="en-US" sz="1000" dirty="0" smtClean="0">
                <a:latin typeface="Calibri"/>
                <a:ea typeface="Calibri"/>
                <a:cs typeface="Calibri"/>
                <a:sym typeface="Calibri"/>
              </a:rPr>
              <a:t>Analysis and Evaluation</a:t>
            </a:r>
            <a:endParaRPr sz="1000" dirty="0">
              <a:latin typeface="Calibri"/>
              <a:ea typeface="Calibri"/>
              <a:cs typeface="Calibri"/>
              <a:sym typeface="Calibri"/>
            </a:endParaRPr>
          </a:p>
        </p:txBody>
      </p:sp>
      <p:sp>
        <p:nvSpPr>
          <p:cNvPr id="235" name="Google Shape;235;p42"/>
          <p:cNvSpPr txBox="1"/>
          <p:nvPr/>
        </p:nvSpPr>
        <p:spPr>
          <a:xfrm>
            <a:off x="5233314" y="3950187"/>
            <a:ext cx="1347041" cy="874818"/>
          </a:xfrm>
          <a:prstGeom prst="rect">
            <a:avLst/>
          </a:prstGeom>
          <a:solidFill>
            <a:srgbClr val="F4CCC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smtClean="0">
                <a:solidFill>
                  <a:schemeClr val="dk1"/>
                </a:solidFill>
                <a:latin typeface="Calibri"/>
                <a:ea typeface="Calibri"/>
                <a:cs typeface="Calibri"/>
                <a:sym typeface="Calibri"/>
              </a:rPr>
              <a:t>The Culture Team</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History</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Geography</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smtClean="0">
                <a:solidFill>
                  <a:schemeClr val="dk1"/>
                </a:solidFill>
                <a:latin typeface="Calibri"/>
                <a:ea typeface="Calibri"/>
                <a:cs typeface="Calibri"/>
                <a:sym typeface="Calibri"/>
              </a:rPr>
              <a:t>French </a:t>
            </a:r>
            <a:r>
              <a:rPr lang="en-US" sz="1100" dirty="0">
                <a:solidFill>
                  <a:schemeClr val="dk1"/>
                </a:solidFill>
                <a:latin typeface="Calibri"/>
                <a:ea typeface="Calibri"/>
                <a:cs typeface="Calibri"/>
                <a:sym typeface="Calibri"/>
              </a:rPr>
              <a:t>(MFL)</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37" name="Google Shape;237;p42"/>
          <p:cNvSpPr txBox="1"/>
          <p:nvPr/>
        </p:nvSpPr>
        <p:spPr>
          <a:xfrm>
            <a:off x="7886952" y="3987711"/>
            <a:ext cx="1197209" cy="1304292"/>
          </a:xfrm>
          <a:prstGeom prst="rect">
            <a:avLst/>
          </a:prstGeom>
          <a:solidFill>
            <a:srgbClr val="D0E0E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smtClean="0">
                <a:solidFill>
                  <a:schemeClr val="dk1"/>
                </a:solidFill>
                <a:latin typeface="Calibri"/>
                <a:ea typeface="Calibri"/>
                <a:cs typeface="Calibri"/>
                <a:sym typeface="Calibri"/>
              </a:rPr>
              <a:t>The Healthy Hearts and Minds Team</a:t>
            </a:r>
          </a:p>
          <a:p>
            <a:pPr marL="0" lvl="0" indent="0" algn="ctr" rtl="0">
              <a:spcBef>
                <a:spcPts val="0"/>
              </a:spcBef>
              <a:spcAft>
                <a:spcPts val="0"/>
              </a:spcAft>
              <a:buNone/>
            </a:pPr>
            <a:r>
              <a:rPr lang="en-US" sz="1100" dirty="0" smtClean="0">
                <a:solidFill>
                  <a:schemeClr val="dk1"/>
                </a:solidFill>
                <a:latin typeface="Calibri"/>
                <a:ea typeface="Calibri"/>
                <a:cs typeface="Calibri"/>
                <a:sym typeface="Calibri"/>
              </a:rPr>
              <a:t>PE</a:t>
            </a:r>
          </a:p>
          <a:p>
            <a:pPr marL="0" lvl="0" indent="0" algn="ctr" rtl="0">
              <a:spcBef>
                <a:spcPts val="0"/>
              </a:spcBef>
              <a:spcAft>
                <a:spcPts val="0"/>
              </a:spcAft>
              <a:buNone/>
            </a:pPr>
            <a:r>
              <a:rPr lang="en-US" sz="1100" dirty="0" smtClean="0">
                <a:solidFill>
                  <a:schemeClr val="dk1"/>
                </a:solidFill>
                <a:latin typeface="Calibri"/>
                <a:ea typeface="Calibri"/>
                <a:cs typeface="Calibri"/>
                <a:sym typeface="Calibri"/>
              </a:rPr>
              <a:t>Science</a:t>
            </a:r>
          </a:p>
          <a:p>
            <a:pPr marL="0" lvl="0" indent="0" algn="ctr" rtl="0">
              <a:spcBef>
                <a:spcPts val="0"/>
              </a:spcBef>
              <a:spcAft>
                <a:spcPts val="0"/>
              </a:spcAft>
              <a:buNone/>
            </a:pPr>
            <a:r>
              <a:rPr lang="en-US" sz="1100" dirty="0" smtClean="0">
                <a:solidFill>
                  <a:schemeClr val="dk1"/>
                </a:solidFill>
                <a:latin typeface="Calibri"/>
                <a:ea typeface="Calibri"/>
                <a:cs typeface="Calibri"/>
                <a:sym typeface="Calibri"/>
              </a:rPr>
              <a:t>PSHE / RSHE</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39" name="Google Shape;239;p42"/>
          <p:cNvSpPr txBox="1"/>
          <p:nvPr/>
        </p:nvSpPr>
        <p:spPr>
          <a:xfrm>
            <a:off x="1769245" y="3531390"/>
            <a:ext cx="2004756" cy="369559"/>
          </a:xfrm>
          <a:prstGeom prst="rect">
            <a:avLst/>
          </a:prstGeom>
          <a:solidFill>
            <a:srgbClr val="93C47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err="1" smtClean="0">
                <a:solidFill>
                  <a:srgbClr val="FFFFFF"/>
                </a:solidFill>
                <a:latin typeface="Calibri"/>
                <a:ea typeface="Calibri"/>
                <a:cs typeface="Calibri"/>
                <a:sym typeface="Calibri"/>
              </a:rPr>
              <a:t>Roseshines</a:t>
            </a:r>
            <a:r>
              <a:rPr lang="en-US" b="1" dirty="0" smtClean="0">
                <a:solidFill>
                  <a:srgbClr val="FFFFFF"/>
                </a:solidFill>
                <a:latin typeface="Calibri"/>
                <a:ea typeface="Calibri"/>
                <a:cs typeface="Calibri"/>
                <a:sym typeface="Calibri"/>
              </a:rPr>
              <a:t> Theory</a:t>
            </a: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lang="en-US" sz="800" b="1" dirty="0" smtClean="0">
              <a:latin typeface="Calibri"/>
              <a:ea typeface="Calibri"/>
              <a:cs typeface="Calibri"/>
              <a:sym typeface="Calibri"/>
            </a:endParaRPr>
          </a:p>
          <a:p>
            <a:pPr marL="0" lvl="0" indent="0" algn="l" rtl="0">
              <a:spcBef>
                <a:spcPts val="0"/>
              </a:spcBef>
              <a:spcAft>
                <a:spcPts val="0"/>
              </a:spcAft>
              <a:buNone/>
            </a:pPr>
            <a:r>
              <a:rPr lang="en-US" sz="800" b="1" dirty="0" err="1" smtClean="0">
                <a:latin typeface="Calibri"/>
                <a:ea typeface="Calibri"/>
                <a:cs typeface="Calibri"/>
                <a:sym typeface="Calibri"/>
              </a:rPr>
              <a:t>Arithmatic</a:t>
            </a:r>
            <a:endParaRPr lang="en-US" sz="800" b="1" dirty="0" smtClean="0">
              <a:latin typeface="Calibri"/>
              <a:ea typeface="Calibri"/>
              <a:cs typeface="Calibri"/>
              <a:sym typeface="Calibri"/>
            </a:endParaRPr>
          </a:p>
          <a:p>
            <a:pPr marL="0" lvl="0" indent="0" algn="l" rtl="0">
              <a:spcBef>
                <a:spcPts val="0"/>
              </a:spcBef>
              <a:spcAft>
                <a:spcPts val="0"/>
              </a:spcAft>
              <a:buNone/>
            </a:pPr>
            <a:r>
              <a:rPr lang="en-US" sz="800" b="1" dirty="0" smtClean="0">
                <a:latin typeface="Calibri"/>
                <a:ea typeface="Calibri"/>
                <a:cs typeface="Calibri"/>
                <a:sym typeface="Calibri"/>
              </a:rPr>
              <a:t>Fluency</a:t>
            </a:r>
          </a:p>
          <a:p>
            <a:pPr marL="0" lvl="0" indent="0" algn="l" rtl="0">
              <a:spcBef>
                <a:spcPts val="0"/>
              </a:spcBef>
              <a:spcAft>
                <a:spcPts val="0"/>
              </a:spcAft>
              <a:buNone/>
            </a:pPr>
            <a:r>
              <a:rPr lang="en-US" sz="800" b="1" dirty="0" smtClean="0">
                <a:latin typeface="Calibri"/>
                <a:ea typeface="Calibri"/>
                <a:cs typeface="Calibri"/>
                <a:sym typeface="Calibri"/>
              </a:rPr>
              <a:t>Reasoning</a:t>
            </a:r>
          </a:p>
          <a:p>
            <a:pPr marL="0" lvl="0" indent="0" algn="l" rtl="0">
              <a:spcBef>
                <a:spcPts val="0"/>
              </a:spcBef>
              <a:spcAft>
                <a:spcPts val="0"/>
              </a:spcAft>
              <a:buNone/>
            </a:pPr>
            <a:r>
              <a:rPr lang="en-US" sz="800" b="1" dirty="0" smtClean="0">
                <a:latin typeface="Calibri"/>
                <a:ea typeface="Calibri"/>
                <a:cs typeface="Calibri"/>
                <a:sym typeface="Calibri"/>
              </a:rPr>
              <a:t>Problem Solving</a:t>
            </a:r>
            <a:endParaRPr sz="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40" name="Google Shape;240;p42"/>
          <p:cNvSpPr txBox="1"/>
          <p:nvPr/>
        </p:nvSpPr>
        <p:spPr>
          <a:xfrm>
            <a:off x="4699443" y="3571039"/>
            <a:ext cx="4215581" cy="379052"/>
          </a:xfrm>
          <a:prstGeom prst="rect">
            <a:avLst/>
          </a:prstGeom>
          <a:solidFill>
            <a:srgbClr val="93C47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solidFill>
                  <a:srgbClr val="FFFFFF"/>
                </a:solidFill>
                <a:latin typeface="Calibri"/>
                <a:ea typeface="Calibri"/>
                <a:cs typeface="Calibri"/>
                <a:sym typeface="Calibri"/>
              </a:rPr>
              <a:t>Parents in Partnership and Knowledge </a:t>
            </a:r>
            <a:r>
              <a:rPr lang="en-US" b="1" dirty="0" err="1" smtClean="0">
                <a:solidFill>
                  <a:srgbClr val="FFFFFF"/>
                </a:solidFill>
                <a:latin typeface="Calibri"/>
                <a:ea typeface="Calibri"/>
                <a:cs typeface="Calibri"/>
                <a:sym typeface="Calibri"/>
              </a:rPr>
              <a:t>Organisers</a:t>
            </a: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44" name="Google Shape;244;p42"/>
          <p:cNvSpPr txBox="1"/>
          <p:nvPr/>
        </p:nvSpPr>
        <p:spPr>
          <a:xfrm>
            <a:off x="2020926" y="5292003"/>
            <a:ext cx="5183727" cy="379171"/>
          </a:xfrm>
          <a:prstGeom prst="rect">
            <a:avLst/>
          </a:prstGeom>
          <a:solidFill>
            <a:srgbClr val="93C47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solidFill>
                  <a:srgbClr val="FFFFFF"/>
                </a:solidFill>
                <a:latin typeface="Calibri"/>
                <a:ea typeface="Calibri"/>
                <a:cs typeface="Calibri"/>
                <a:sym typeface="Calibri"/>
              </a:rPr>
              <a:t>Being the best we can be</a:t>
            </a:r>
            <a:endParaRPr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2" name="Google Shape;235;p42"/>
          <p:cNvSpPr txBox="1"/>
          <p:nvPr/>
        </p:nvSpPr>
        <p:spPr>
          <a:xfrm>
            <a:off x="6621139" y="3956881"/>
            <a:ext cx="1225029" cy="1328331"/>
          </a:xfrm>
          <a:prstGeom prst="rect">
            <a:avLst/>
          </a:prstGeom>
          <a:solidFill>
            <a:schemeClr val="accent4">
              <a:lumMod val="20000"/>
              <a:lumOff val="8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smtClean="0">
                <a:solidFill>
                  <a:schemeClr val="dk1"/>
                </a:solidFill>
                <a:latin typeface="Calibri"/>
                <a:ea typeface="Calibri"/>
                <a:cs typeface="Calibri"/>
                <a:sym typeface="Calibri"/>
              </a:rPr>
              <a:t>The Arts and Technology Team</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smtClean="0">
                <a:solidFill>
                  <a:schemeClr val="dk1"/>
                </a:solidFill>
                <a:latin typeface="Calibri"/>
                <a:ea typeface="Calibri"/>
                <a:cs typeface="Calibri"/>
                <a:sym typeface="Calibri"/>
              </a:rPr>
              <a:t>Design Technology Art</a:t>
            </a:r>
          </a:p>
          <a:p>
            <a:pPr marL="0" lvl="0" indent="0" algn="ctr" rtl="0">
              <a:spcBef>
                <a:spcPts val="0"/>
              </a:spcBef>
              <a:spcAft>
                <a:spcPts val="0"/>
              </a:spcAft>
              <a:buNone/>
            </a:pPr>
            <a:r>
              <a:rPr lang="en-US" sz="1100" dirty="0" smtClean="0">
                <a:solidFill>
                  <a:schemeClr val="dk1"/>
                </a:solidFill>
                <a:latin typeface="Calibri"/>
                <a:ea typeface="Calibri"/>
                <a:cs typeface="Calibri"/>
                <a:sym typeface="Calibri"/>
              </a:rPr>
              <a:t>Music</a:t>
            </a:r>
          </a:p>
          <a:p>
            <a:pPr marL="0" lvl="0" indent="0" algn="ctr" rtl="0">
              <a:spcBef>
                <a:spcPts val="0"/>
              </a:spcBef>
              <a:spcAft>
                <a:spcPts val="0"/>
              </a:spcAft>
              <a:buNone/>
            </a:pPr>
            <a:r>
              <a:rPr lang="en-US" sz="1100" dirty="0" smtClean="0">
                <a:solidFill>
                  <a:schemeClr val="dk1"/>
                </a:solidFill>
                <a:latin typeface="Calibri"/>
                <a:ea typeface="Calibri"/>
                <a:cs typeface="Calibri"/>
                <a:sym typeface="Calibri"/>
              </a:rPr>
              <a:t>Computing</a:t>
            </a:r>
            <a:endParaRPr sz="1100" dirty="0" smtClean="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pic>
        <p:nvPicPr>
          <p:cNvPr id="25" name="Picture 24"/>
          <p:cNvPicPr/>
          <p:nvPr/>
        </p:nvPicPr>
        <p:blipFill>
          <a:blip r:embed="rId4"/>
          <a:stretch>
            <a:fillRect/>
          </a:stretch>
        </p:blipFill>
        <p:spPr>
          <a:xfrm>
            <a:off x="6896495" y="1042398"/>
            <a:ext cx="1057001" cy="1095860"/>
          </a:xfrm>
          <a:prstGeom prst="rect">
            <a:avLst/>
          </a:prstGeom>
        </p:spPr>
      </p:pic>
      <p:pic>
        <p:nvPicPr>
          <p:cNvPr id="27" name="Picture 26"/>
          <p:cNvPicPr/>
          <p:nvPr/>
        </p:nvPicPr>
        <p:blipFill>
          <a:blip r:embed="rId5"/>
          <a:stretch>
            <a:fillRect/>
          </a:stretch>
        </p:blipFill>
        <p:spPr>
          <a:xfrm>
            <a:off x="8647" y="1063829"/>
            <a:ext cx="1339328" cy="1130054"/>
          </a:xfrm>
          <a:prstGeom prst="rect">
            <a:avLst/>
          </a:prstGeom>
        </p:spPr>
      </p:pic>
      <p:pic>
        <p:nvPicPr>
          <p:cNvPr id="28" name="Picture 27"/>
          <p:cNvPicPr/>
          <p:nvPr/>
        </p:nvPicPr>
        <p:blipFill>
          <a:blip r:embed="rId6"/>
          <a:stretch>
            <a:fillRect/>
          </a:stretch>
        </p:blipFill>
        <p:spPr>
          <a:xfrm>
            <a:off x="2297607" y="1060035"/>
            <a:ext cx="1244750" cy="1130054"/>
          </a:xfrm>
          <a:prstGeom prst="rect">
            <a:avLst/>
          </a:prstGeom>
        </p:spPr>
      </p:pic>
      <p:pic>
        <p:nvPicPr>
          <p:cNvPr id="29" name="Picture 28"/>
          <p:cNvPicPr/>
          <p:nvPr/>
        </p:nvPicPr>
        <p:blipFill>
          <a:blip r:embed="rId7"/>
          <a:stretch>
            <a:fillRect/>
          </a:stretch>
        </p:blipFill>
        <p:spPr>
          <a:xfrm>
            <a:off x="3538341" y="1051511"/>
            <a:ext cx="1161102" cy="1081675"/>
          </a:xfrm>
          <a:prstGeom prst="rect">
            <a:avLst/>
          </a:prstGeom>
        </p:spPr>
      </p:pic>
      <p:pic>
        <p:nvPicPr>
          <p:cNvPr id="31" name="Picture 30"/>
          <p:cNvPicPr/>
          <p:nvPr/>
        </p:nvPicPr>
        <p:blipFill>
          <a:blip r:embed="rId8"/>
          <a:stretch>
            <a:fillRect/>
          </a:stretch>
        </p:blipFill>
        <p:spPr>
          <a:xfrm>
            <a:off x="5683716" y="1038295"/>
            <a:ext cx="1212779" cy="1098993"/>
          </a:xfrm>
          <a:prstGeom prst="rect">
            <a:avLst/>
          </a:prstGeom>
        </p:spPr>
      </p:pic>
      <p:pic>
        <p:nvPicPr>
          <p:cNvPr id="26" name="Picture 25"/>
          <p:cNvPicPr/>
          <p:nvPr/>
        </p:nvPicPr>
        <p:blipFill>
          <a:blip r:embed="rId9"/>
          <a:stretch>
            <a:fillRect/>
          </a:stretch>
        </p:blipFill>
        <p:spPr>
          <a:xfrm>
            <a:off x="1160115" y="1064054"/>
            <a:ext cx="1164991" cy="1129829"/>
          </a:xfrm>
          <a:prstGeom prst="rect">
            <a:avLst/>
          </a:prstGeom>
        </p:spPr>
      </p:pic>
      <p:pic>
        <p:nvPicPr>
          <p:cNvPr id="30" name="Picture 29"/>
          <p:cNvPicPr/>
          <p:nvPr/>
        </p:nvPicPr>
        <p:blipFill>
          <a:blip r:embed="rId10"/>
          <a:stretch>
            <a:fillRect/>
          </a:stretch>
        </p:blipFill>
        <p:spPr>
          <a:xfrm>
            <a:off x="4677956" y="1042398"/>
            <a:ext cx="1054767" cy="1090788"/>
          </a:xfrm>
          <a:prstGeom prst="rect">
            <a:avLst/>
          </a:prstGeom>
        </p:spPr>
      </p:pic>
      <p:pic>
        <p:nvPicPr>
          <p:cNvPr id="24" name="Picture 23"/>
          <p:cNvPicPr/>
          <p:nvPr/>
        </p:nvPicPr>
        <p:blipFill>
          <a:blip r:embed="rId11"/>
          <a:stretch>
            <a:fillRect/>
          </a:stretch>
        </p:blipFill>
        <p:spPr>
          <a:xfrm>
            <a:off x="7929312" y="1047843"/>
            <a:ext cx="1231265" cy="1103630"/>
          </a:xfrm>
          <a:prstGeom prst="rect">
            <a:avLst/>
          </a:prstGeom>
        </p:spPr>
      </p:pic>
      <p:pic>
        <p:nvPicPr>
          <p:cNvPr id="10" name="Picture 9"/>
          <p:cNvPicPr>
            <a:picLocks noChangeAspect="1"/>
          </p:cNvPicPr>
          <p:nvPr/>
        </p:nvPicPr>
        <p:blipFill rotWithShape="1">
          <a:blip r:embed="rId3"/>
          <a:srcRect r="68021" b="66097"/>
          <a:stretch/>
        </p:blipFill>
        <p:spPr>
          <a:xfrm>
            <a:off x="66371" y="2707636"/>
            <a:ext cx="921948" cy="788613"/>
          </a:xfrm>
          <a:prstGeom prst="rect">
            <a:avLst/>
          </a:prstGeom>
        </p:spPr>
      </p:pic>
      <p:pic>
        <p:nvPicPr>
          <p:cNvPr id="11" name="Picture 10"/>
          <p:cNvPicPr>
            <a:picLocks noChangeAspect="1"/>
          </p:cNvPicPr>
          <p:nvPr/>
        </p:nvPicPr>
        <p:blipFill rotWithShape="1">
          <a:blip r:embed="rId3"/>
          <a:srcRect l="33513" r="33897" b="65860"/>
          <a:stretch/>
        </p:blipFill>
        <p:spPr>
          <a:xfrm>
            <a:off x="982577" y="2696852"/>
            <a:ext cx="965762" cy="816281"/>
          </a:xfrm>
          <a:prstGeom prst="rect">
            <a:avLst/>
          </a:prstGeom>
        </p:spPr>
      </p:pic>
      <p:pic>
        <p:nvPicPr>
          <p:cNvPr id="12" name="Picture 11"/>
          <p:cNvPicPr>
            <a:picLocks noChangeAspect="1"/>
          </p:cNvPicPr>
          <p:nvPr/>
        </p:nvPicPr>
        <p:blipFill rotWithShape="1">
          <a:blip r:embed="rId3"/>
          <a:srcRect l="67445" b="66335"/>
          <a:stretch/>
        </p:blipFill>
        <p:spPr>
          <a:xfrm>
            <a:off x="1949974" y="2691260"/>
            <a:ext cx="982781" cy="820009"/>
          </a:xfrm>
          <a:prstGeom prst="rect">
            <a:avLst/>
          </a:prstGeom>
        </p:spPr>
      </p:pic>
      <p:pic>
        <p:nvPicPr>
          <p:cNvPr id="13" name="Picture 12"/>
          <p:cNvPicPr>
            <a:picLocks noChangeAspect="1"/>
          </p:cNvPicPr>
          <p:nvPr/>
        </p:nvPicPr>
        <p:blipFill rotWithShape="1">
          <a:blip r:embed="rId3"/>
          <a:srcRect l="1" t="33665" r="68020" b="33308"/>
          <a:stretch/>
        </p:blipFill>
        <p:spPr>
          <a:xfrm>
            <a:off x="2854160" y="2698886"/>
            <a:ext cx="946405" cy="788612"/>
          </a:xfrm>
          <a:prstGeom prst="rect">
            <a:avLst/>
          </a:prstGeom>
        </p:spPr>
      </p:pic>
      <p:pic>
        <p:nvPicPr>
          <p:cNvPr id="15" name="Picture 14"/>
          <p:cNvPicPr>
            <a:picLocks noChangeAspect="1"/>
          </p:cNvPicPr>
          <p:nvPr/>
        </p:nvPicPr>
        <p:blipFill rotWithShape="1">
          <a:blip r:embed="rId3"/>
          <a:srcRect l="33896" t="67879" r="34088"/>
          <a:stretch/>
        </p:blipFill>
        <p:spPr>
          <a:xfrm>
            <a:off x="6993435" y="2678907"/>
            <a:ext cx="1043494" cy="844714"/>
          </a:xfrm>
          <a:prstGeom prst="rect">
            <a:avLst/>
          </a:prstGeom>
        </p:spPr>
      </p:pic>
      <p:pic>
        <p:nvPicPr>
          <p:cNvPr id="16" name="Picture 15"/>
          <p:cNvPicPr>
            <a:picLocks noChangeAspect="1"/>
          </p:cNvPicPr>
          <p:nvPr/>
        </p:nvPicPr>
        <p:blipFill rotWithShape="1">
          <a:blip r:embed="rId3"/>
          <a:srcRect l="68098" t="68017"/>
          <a:stretch/>
        </p:blipFill>
        <p:spPr>
          <a:xfrm>
            <a:off x="8065221" y="2691237"/>
            <a:ext cx="1013772" cy="820053"/>
          </a:xfrm>
          <a:prstGeom prst="rect">
            <a:avLst/>
          </a:prstGeom>
        </p:spPr>
      </p:pic>
      <p:pic>
        <p:nvPicPr>
          <p:cNvPr id="17" name="Picture 16"/>
          <p:cNvPicPr>
            <a:picLocks noChangeAspect="1"/>
          </p:cNvPicPr>
          <p:nvPr/>
        </p:nvPicPr>
        <p:blipFill rotWithShape="1">
          <a:blip r:embed="rId3"/>
          <a:srcRect l="67697" t="34074" r="1114" b="32963"/>
          <a:stretch/>
        </p:blipFill>
        <p:spPr>
          <a:xfrm>
            <a:off x="4963911" y="2688205"/>
            <a:ext cx="964373" cy="822379"/>
          </a:xfrm>
          <a:prstGeom prst="rect">
            <a:avLst/>
          </a:prstGeom>
        </p:spPr>
      </p:pic>
      <p:pic>
        <p:nvPicPr>
          <p:cNvPr id="18" name="Picture 17"/>
          <p:cNvPicPr>
            <a:picLocks noChangeAspect="1"/>
          </p:cNvPicPr>
          <p:nvPr/>
        </p:nvPicPr>
        <p:blipFill rotWithShape="1">
          <a:blip r:embed="rId3"/>
          <a:srcRect l="34280" t="34378" r="33705" b="32358"/>
          <a:stretch/>
        </p:blipFill>
        <p:spPr>
          <a:xfrm>
            <a:off x="3922546" y="2698886"/>
            <a:ext cx="978038" cy="819912"/>
          </a:xfrm>
          <a:prstGeom prst="rect">
            <a:avLst/>
          </a:prstGeom>
        </p:spPr>
      </p:pic>
      <p:sp>
        <p:nvSpPr>
          <p:cNvPr id="19" name="TextBox 18"/>
          <p:cNvSpPr txBox="1"/>
          <p:nvPr/>
        </p:nvSpPr>
        <p:spPr>
          <a:xfrm>
            <a:off x="3245931" y="2367317"/>
            <a:ext cx="4875569" cy="307777"/>
          </a:xfrm>
          <a:prstGeom prst="rect">
            <a:avLst/>
          </a:prstGeom>
          <a:noFill/>
        </p:spPr>
        <p:txBody>
          <a:bodyPr wrap="square" rtlCol="0">
            <a:spAutoFit/>
          </a:bodyPr>
          <a:lstStyle/>
          <a:p>
            <a:r>
              <a:rPr lang="en-US" b="1" dirty="0" smtClean="0"/>
              <a:t>Using our Secrets to Success…</a:t>
            </a:r>
            <a:endParaRPr lang="en-GB"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 name="Rectangle 1"/>
          <p:cNvSpPr/>
          <p:nvPr/>
        </p:nvSpPr>
        <p:spPr>
          <a:xfrm>
            <a:off x="315483" y="439002"/>
            <a:ext cx="4021017" cy="1354217"/>
          </a:xfrm>
          <a:prstGeom prst="rect">
            <a:avLst/>
          </a:prstGeom>
          <a:solidFill>
            <a:schemeClr val="accent5">
              <a:lumMod val="20000"/>
              <a:lumOff val="80000"/>
            </a:schemeClr>
          </a:solidFill>
        </p:spPr>
        <p:txBody>
          <a:bodyPr wrap="square">
            <a:spAutoFit/>
          </a:bodyPr>
          <a:lstStyle/>
          <a:p>
            <a:pPr algn="ctr"/>
            <a:r>
              <a:rPr lang="en-US" sz="2400" b="1" dirty="0" smtClean="0">
                <a:latin typeface="Calibri" panose="020F0502020204030204" pitchFamily="34" charset="0"/>
                <a:cs typeface="Calibri" panose="020F0502020204030204" pitchFamily="34" charset="0"/>
              </a:rPr>
              <a:t>Our </a:t>
            </a:r>
            <a:r>
              <a:rPr lang="en-US" sz="2400" b="1" dirty="0" err="1" smtClean="0">
                <a:latin typeface="Calibri" panose="020F0502020204030204" pitchFamily="34" charset="0"/>
                <a:cs typeface="Calibri" panose="020F0502020204030204" pitchFamily="34" charset="0"/>
              </a:rPr>
              <a:t>Laudato</a:t>
            </a:r>
            <a:r>
              <a:rPr lang="en-US" sz="2400" b="1" dirty="0" smtClean="0">
                <a:latin typeface="Calibri" panose="020F0502020204030204" pitchFamily="34" charset="0"/>
                <a:cs typeface="Calibri" panose="020F0502020204030204" pitchFamily="34" charset="0"/>
              </a:rPr>
              <a:t> Si </a:t>
            </a:r>
            <a:r>
              <a:rPr lang="en-US" sz="2400" b="1" dirty="0">
                <a:latin typeface="Calibri" panose="020F0502020204030204" pitchFamily="34" charset="0"/>
                <a:cs typeface="Calibri" panose="020F0502020204030204" pitchFamily="34" charset="0"/>
              </a:rPr>
              <a:t>k</a:t>
            </a:r>
            <a:r>
              <a:rPr lang="en-US" sz="2400" b="1" dirty="0" smtClean="0">
                <a:latin typeface="Calibri" panose="020F0502020204030204" pitchFamily="34" charset="0"/>
                <a:cs typeface="Calibri" panose="020F0502020204030204" pitchFamily="34" charset="0"/>
              </a:rPr>
              <a:t>ey question this half term…</a:t>
            </a:r>
            <a:endParaRPr lang="en-US" sz="2400" b="1" dirty="0">
              <a:latin typeface="Calibri" panose="020F0502020204030204" pitchFamily="34" charset="0"/>
              <a:cs typeface="Calibri" panose="020F0502020204030204" pitchFamily="34" charset="0"/>
            </a:endParaRPr>
          </a:p>
          <a:p>
            <a:pPr algn="ctr"/>
            <a:r>
              <a:rPr lang="en-GB" b="1" dirty="0"/>
              <a:t>As we travel, how can we help to take care of our world? </a:t>
            </a:r>
            <a:r>
              <a:rPr lang="en-GB" sz="2000" dirty="0" smtClean="0"/>
              <a:t>?</a:t>
            </a:r>
            <a:endParaRPr lang="en-GB" sz="2000" dirty="0"/>
          </a:p>
        </p:txBody>
      </p:sp>
      <p:pic>
        <p:nvPicPr>
          <p:cNvPr id="4" name="Picture 3"/>
          <p:cNvPicPr>
            <a:picLocks noChangeAspect="1"/>
          </p:cNvPicPr>
          <p:nvPr/>
        </p:nvPicPr>
        <p:blipFill>
          <a:blip r:embed="rId3"/>
          <a:stretch>
            <a:fillRect/>
          </a:stretch>
        </p:blipFill>
        <p:spPr>
          <a:xfrm>
            <a:off x="315483" y="2310559"/>
            <a:ext cx="4021017" cy="3116883"/>
          </a:xfrm>
          <a:prstGeom prst="rect">
            <a:avLst/>
          </a:prstGeom>
        </p:spPr>
      </p:pic>
      <p:sp>
        <p:nvSpPr>
          <p:cNvPr id="5" name="Rectangle 4"/>
          <p:cNvSpPr/>
          <p:nvPr/>
        </p:nvSpPr>
        <p:spPr>
          <a:xfrm>
            <a:off x="4613031" y="439002"/>
            <a:ext cx="4132385" cy="830997"/>
          </a:xfrm>
          <a:prstGeom prst="rect">
            <a:avLst/>
          </a:prstGeom>
          <a:solidFill>
            <a:schemeClr val="accent5">
              <a:lumMod val="20000"/>
              <a:lumOff val="80000"/>
            </a:schemeClr>
          </a:solidFill>
        </p:spPr>
        <p:txBody>
          <a:bodyPr wrap="square">
            <a:spAutoFit/>
          </a:bodyPr>
          <a:lstStyle/>
          <a:p>
            <a:pPr algn="ctr"/>
            <a:r>
              <a:rPr lang="en-US" sz="2400" b="1" dirty="0" smtClean="0">
                <a:latin typeface="Calibri" panose="020F0502020204030204" pitchFamily="34" charset="0"/>
                <a:cs typeface="Calibri" panose="020F0502020204030204" pitchFamily="34" charset="0"/>
              </a:rPr>
              <a:t>Our Focus Gospel Values this half term are…</a:t>
            </a:r>
            <a:endParaRPr lang="en-GB" sz="2000" dirty="0"/>
          </a:p>
        </p:txBody>
      </p:sp>
      <p:sp>
        <p:nvSpPr>
          <p:cNvPr id="7" name="TextBox 6"/>
          <p:cNvSpPr txBox="1"/>
          <p:nvPr/>
        </p:nvSpPr>
        <p:spPr>
          <a:xfrm>
            <a:off x="5197352" y="4801992"/>
            <a:ext cx="2821233" cy="369332"/>
          </a:xfrm>
          <a:prstGeom prst="rect">
            <a:avLst/>
          </a:prstGeom>
          <a:solidFill>
            <a:schemeClr val="accent5">
              <a:lumMod val="20000"/>
              <a:lumOff val="80000"/>
            </a:schemeClr>
          </a:solidFill>
        </p:spPr>
        <p:txBody>
          <a:bodyPr wrap="square" rtlCol="0">
            <a:spAutoFit/>
          </a:bodyPr>
          <a:lstStyle/>
          <a:p>
            <a:r>
              <a:rPr lang="en-US" sz="1800" dirty="0" smtClean="0">
                <a:latin typeface="Calibri" panose="020F0502020204030204" pitchFamily="34" charset="0"/>
                <a:cs typeface="Calibri" panose="020F0502020204030204" pitchFamily="34" charset="0"/>
              </a:rPr>
              <a:t>How can you spread peace?</a:t>
            </a:r>
            <a:endParaRPr lang="en-GB" sz="1800" dirty="0">
              <a:latin typeface="Calibri" panose="020F0502020204030204" pitchFamily="34" charset="0"/>
              <a:cs typeface="Calibri" panose="020F0502020204030204" pitchFamily="34" charset="0"/>
            </a:endParaRPr>
          </a:p>
        </p:txBody>
      </p:sp>
      <p:pic>
        <p:nvPicPr>
          <p:cNvPr id="8" name="Picture 7"/>
          <p:cNvPicPr/>
          <p:nvPr/>
        </p:nvPicPr>
        <p:blipFill>
          <a:blip r:embed="rId4"/>
          <a:stretch>
            <a:fillRect/>
          </a:stretch>
        </p:blipFill>
        <p:spPr>
          <a:xfrm>
            <a:off x="6991605" y="2708031"/>
            <a:ext cx="2152395" cy="1912523"/>
          </a:xfrm>
          <a:prstGeom prst="rect">
            <a:avLst/>
          </a:prstGeom>
        </p:spPr>
      </p:pic>
      <p:pic>
        <p:nvPicPr>
          <p:cNvPr id="9" name="Picture 8"/>
          <p:cNvPicPr/>
          <p:nvPr/>
        </p:nvPicPr>
        <p:blipFill>
          <a:blip r:embed="rId5"/>
          <a:stretch>
            <a:fillRect/>
          </a:stretch>
        </p:blipFill>
        <p:spPr>
          <a:xfrm>
            <a:off x="4613031" y="1362272"/>
            <a:ext cx="2198077" cy="189657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478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endParaRPr lang="en-US" sz="4000" b="1" dirty="0" smtClean="0">
              <a:latin typeface="Calibri" panose="020F0502020204030204" pitchFamily="34" charset="0"/>
              <a:cs typeface="Calibri" panose="020F0502020204030204" pitchFamily="34" charset="0"/>
            </a:endParaRPr>
          </a:p>
          <a:p>
            <a:pPr algn="ctr"/>
            <a:r>
              <a:rPr lang="en-US" sz="4000" b="1" u="sng" dirty="0" smtClean="0">
                <a:latin typeface="Calibri" panose="020F0502020204030204" pitchFamily="34" charset="0"/>
                <a:cs typeface="Calibri" panose="020F0502020204030204" pitchFamily="34" charset="0"/>
              </a:rPr>
              <a:t>School Mission Statement</a:t>
            </a:r>
          </a:p>
          <a:p>
            <a:pPr algn="ctr"/>
            <a:endParaRPr lang="en-US" sz="4000" b="1" dirty="0">
              <a:latin typeface="Calibri" panose="020F0502020204030204" pitchFamily="34" charset="0"/>
              <a:cs typeface="Calibri" panose="020F0502020204030204" pitchFamily="34" charset="0"/>
            </a:endParaRPr>
          </a:p>
          <a:p>
            <a:pPr algn="ctr"/>
            <a:r>
              <a:rPr lang="en-US" sz="4000" b="1" dirty="0" smtClean="0">
                <a:latin typeface="Calibri" panose="020F0502020204030204" pitchFamily="34" charset="0"/>
                <a:cs typeface="Calibri" panose="020F0502020204030204" pitchFamily="34" charset="0"/>
              </a:rPr>
              <a:t>Lead us Lord,</a:t>
            </a:r>
          </a:p>
          <a:p>
            <a:pPr algn="ctr"/>
            <a:r>
              <a:rPr lang="en-US" sz="4000" b="1" dirty="0" smtClean="0">
                <a:latin typeface="Calibri" panose="020F0502020204030204" pitchFamily="34" charset="0"/>
                <a:cs typeface="Calibri" panose="020F0502020204030204" pitchFamily="34" charset="0"/>
              </a:rPr>
              <a:t>To act justly,</a:t>
            </a:r>
          </a:p>
          <a:p>
            <a:pPr algn="ctr"/>
            <a:r>
              <a:rPr lang="en-US" sz="4000" b="1" dirty="0" smtClean="0">
                <a:latin typeface="Calibri" panose="020F0502020204030204" pitchFamily="34" charset="0"/>
                <a:cs typeface="Calibri" panose="020F0502020204030204" pitchFamily="34" charset="0"/>
              </a:rPr>
              <a:t>To love tenderly,</a:t>
            </a:r>
          </a:p>
          <a:p>
            <a:pPr algn="ctr"/>
            <a:r>
              <a:rPr lang="en-US" sz="4000" b="1" dirty="0" smtClean="0">
                <a:latin typeface="Calibri" panose="020F0502020204030204" pitchFamily="34" charset="0"/>
                <a:cs typeface="Calibri" panose="020F0502020204030204" pitchFamily="34" charset="0"/>
              </a:rPr>
              <a:t>And to walk humbly.</a:t>
            </a:r>
          </a:p>
          <a:p>
            <a:pPr algn="ctr"/>
            <a:endParaRPr lang="en-US" sz="4000" b="1" dirty="0">
              <a:latin typeface="Calibri" panose="020F0502020204030204" pitchFamily="34" charset="0"/>
              <a:cs typeface="Calibri" panose="020F0502020204030204" pitchFamily="34" charset="0"/>
            </a:endParaRPr>
          </a:p>
          <a:p>
            <a:pPr algn="ctr"/>
            <a:r>
              <a:rPr lang="en-US" sz="4000" b="1" dirty="0" smtClean="0">
                <a:latin typeface="Calibri" panose="020F0502020204030204" pitchFamily="34" charset="0"/>
                <a:cs typeface="Calibri" panose="020F0502020204030204" pitchFamily="34" charset="0"/>
              </a:rPr>
              <a:t>Amen</a:t>
            </a:r>
          </a:p>
          <a:p>
            <a:pPr algn="ctr"/>
            <a:endParaRPr lang="en-US" sz="4000" b="1" dirty="0" smtClean="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201424" y="4259484"/>
            <a:ext cx="1962827" cy="1768353"/>
          </a:xfrm>
          <a:prstGeom prst="rect">
            <a:avLst/>
          </a:prstGeom>
        </p:spPr>
      </p:pic>
      <p:pic>
        <p:nvPicPr>
          <p:cNvPr id="6" name="Picture 5"/>
          <p:cNvPicPr>
            <a:picLocks noChangeAspect="1"/>
          </p:cNvPicPr>
          <p:nvPr/>
        </p:nvPicPr>
        <p:blipFill>
          <a:blip r:embed="rId3"/>
          <a:stretch>
            <a:fillRect/>
          </a:stretch>
        </p:blipFill>
        <p:spPr>
          <a:xfrm>
            <a:off x="7089577" y="1671276"/>
            <a:ext cx="1400370" cy="1724266"/>
          </a:xfrm>
          <a:prstGeom prst="rect">
            <a:avLst/>
          </a:prstGeom>
        </p:spPr>
      </p:pic>
    </p:spTree>
    <p:extLst>
      <p:ext uri="{BB962C8B-B14F-4D97-AF65-F5344CB8AC3E}">
        <p14:creationId xmlns:p14="http://schemas.microsoft.com/office/powerpoint/2010/main" val="1053924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22" y="1554718"/>
            <a:ext cx="8843057" cy="2031325"/>
          </a:xfrm>
          <a:prstGeom prst="rect">
            <a:avLst/>
          </a:prstGeom>
          <a:solidFill>
            <a:schemeClr val="accent4">
              <a:lumMod val="40000"/>
              <a:lumOff val="60000"/>
            </a:schemeClr>
          </a:solidFill>
        </p:spPr>
        <p:txBody>
          <a:bodyPr wrap="square" rtlCol="0">
            <a:spAutoFit/>
          </a:bodyPr>
          <a:lstStyle/>
          <a:p>
            <a:r>
              <a:rPr lang="en-US" dirty="0" smtClean="0">
                <a:latin typeface="Calibri" panose="020F0502020204030204" pitchFamily="34" charset="0"/>
                <a:cs typeface="Calibri" panose="020F0502020204030204" pitchFamily="34" charset="0"/>
              </a:rPr>
              <a:t>This half term, we’re learning about  taking trips and going on journeys. We will use well known stories to help us with our work and will start with the Michael Rosen book, “We’re going on a Bear Hunt” for 2 weeks and then will work on a book we have shared with reception called, “The Train Ride” and we’ll finish our work this term by journeying through the forest as we use the popular Julia Donaldson story, “The </a:t>
            </a:r>
            <a:r>
              <a:rPr lang="en-US" dirty="0" err="1" smtClean="0">
                <a:latin typeface="Calibri" panose="020F0502020204030204" pitchFamily="34" charset="0"/>
                <a:cs typeface="Calibri" panose="020F0502020204030204" pitchFamily="34" charset="0"/>
              </a:rPr>
              <a:t>Gruffalo</a:t>
            </a:r>
            <a:r>
              <a:rPr lang="en-US" dirty="0" smtClean="0">
                <a:latin typeface="Calibri" panose="020F0502020204030204" pitchFamily="34" charset="0"/>
                <a:cs typeface="Calibri" panose="020F0502020204030204" pitchFamily="34" charset="0"/>
              </a:rPr>
              <a:t>.” During our work, we will develop our storytelling skills and use the books to help us learn about places, travel and habitats. We have lots of exciting things planned, including:</a:t>
            </a:r>
          </a:p>
          <a:p>
            <a:pPr marL="285750" indent="-285750">
              <a:buFont typeface="Arial" panose="020B0604020202020204" pitchFamily="34" charset="0"/>
              <a:buChar char="•"/>
            </a:pPr>
            <a:r>
              <a:rPr lang="en-US" b="1" dirty="0" smtClean="0">
                <a:solidFill>
                  <a:srgbClr val="FF0000"/>
                </a:solidFill>
                <a:latin typeface="Calibri" panose="020F0502020204030204" pitchFamily="34" charset="0"/>
                <a:cs typeface="Calibri" panose="020F0502020204030204" pitchFamily="34" charset="0"/>
              </a:rPr>
              <a:t>Art work linked to </a:t>
            </a:r>
            <a:r>
              <a:rPr lang="en-US" b="1" dirty="0" err="1" smtClean="0">
                <a:solidFill>
                  <a:srgbClr val="FF0000"/>
                </a:solidFill>
                <a:latin typeface="Calibri" panose="020F0502020204030204" pitchFamily="34" charset="0"/>
                <a:cs typeface="Calibri" panose="020F0502020204030204" pitchFamily="34" charset="0"/>
              </a:rPr>
              <a:t>colours</a:t>
            </a:r>
            <a:r>
              <a:rPr lang="en-US" b="1" dirty="0" smtClean="0">
                <a:solidFill>
                  <a:srgbClr val="FF0000"/>
                </a:solidFill>
                <a:latin typeface="Calibri" panose="020F0502020204030204" pitchFamily="34" charset="0"/>
                <a:cs typeface="Calibri" panose="020F0502020204030204" pitchFamily="34" charset="0"/>
              </a:rPr>
              <a:t> and shade as we study the work of Henri Rousseau.</a:t>
            </a:r>
          </a:p>
          <a:p>
            <a:pPr marL="285750" indent="-285750">
              <a:buFont typeface="Arial" panose="020B0604020202020204" pitchFamily="34" charset="0"/>
              <a:buChar char="•"/>
            </a:pPr>
            <a:r>
              <a:rPr lang="en-US" b="1" dirty="0" smtClean="0">
                <a:solidFill>
                  <a:srgbClr val="FF0000"/>
                </a:solidFill>
                <a:latin typeface="Calibri" panose="020F0502020204030204" pitchFamily="34" charset="0"/>
                <a:cs typeface="Calibri" panose="020F0502020204030204" pitchFamily="34" charset="0"/>
              </a:rPr>
              <a:t>Science work linked to materials, forces and animal habitats.</a:t>
            </a:r>
          </a:p>
          <a:p>
            <a:pPr marL="285750" indent="-285750">
              <a:buFont typeface="Arial" panose="020B0604020202020204" pitchFamily="34" charset="0"/>
              <a:buChar char="•"/>
            </a:pPr>
            <a:r>
              <a:rPr lang="en-US" b="1" dirty="0" smtClean="0">
                <a:solidFill>
                  <a:srgbClr val="FF0000"/>
                </a:solidFill>
                <a:latin typeface="Calibri" panose="020F0502020204030204" pitchFamily="34" charset="0"/>
                <a:cs typeface="Calibri" panose="020F0502020204030204" pitchFamily="34" charset="0"/>
              </a:rPr>
              <a:t>Music linked to Going Places as we learn about pitch, focusing on High and Low sounds.</a:t>
            </a:r>
          </a:p>
        </p:txBody>
      </p:sp>
      <p:sp>
        <p:nvSpPr>
          <p:cNvPr id="3" name="Rectangle 2"/>
          <p:cNvSpPr/>
          <p:nvPr/>
        </p:nvSpPr>
        <p:spPr>
          <a:xfrm>
            <a:off x="2225003" y="0"/>
            <a:ext cx="4477509" cy="584775"/>
          </a:xfrm>
          <a:prstGeom prst="rect">
            <a:avLst/>
          </a:prstGeom>
        </p:spPr>
        <p:txBody>
          <a:bodyPr wrap="none">
            <a:spAutoFit/>
          </a:bodyPr>
          <a:lstStyle/>
          <a:p>
            <a:pPr lvl="0" algn="ctr"/>
            <a:r>
              <a:rPr lang="en-US" sz="3200" b="1" dirty="0" smtClean="0">
                <a:latin typeface="Calibri" panose="020F0502020204030204" pitchFamily="34" charset="0"/>
                <a:cs typeface="Calibri" panose="020F0502020204030204" pitchFamily="34" charset="0"/>
              </a:rPr>
              <a:t>We’re going on a journey</a:t>
            </a:r>
            <a:endParaRPr lang="en-US" sz="3200" b="1" dirty="0">
              <a:latin typeface="Calibri" panose="020F0502020204030204" pitchFamily="34" charset="0"/>
              <a:cs typeface="Calibri" panose="020F0502020204030204" pitchFamily="34" charset="0"/>
            </a:endParaRPr>
          </a:p>
        </p:txBody>
      </p:sp>
      <p:sp>
        <p:nvSpPr>
          <p:cNvPr id="4" name="TextBox 3"/>
          <p:cNvSpPr txBox="1"/>
          <p:nvPr/>
        </p:nvSpPr>
        <p:spPr>
          <a:xfrm>
            <a:off x="127321" y="3601287"/>
            <a:ext cx="8843057" cy="1569660"/>
          </a:xfrm>
          <a:prstGeom prst="rect">
            <a:avLst/>
          </a:prstGeom>
          <a:solidFill>
            <a:schemeClr val="accent6">
              <a:lumMod val="40000"/>
              <a:lumOff val="60000"/>
            </a:schemeClr>
          </a:solidFill>
        </p:spPr>
        <p:txBody>
          <a:bodyPr wrap="square" rtlCol="0">
            <a:spAutoFit/>
          </a:bodyPr>
          <a:lstStyle/>
          <a:p>
            <a:r>
              <a:rPr lang="en-US" b="1" dirty="0" smtClean="0">
                <a:latin typeface="Calibri" panose="020F0502020204030204" pitchFamily="34" charset="0"/>
                <a:cs typeface="Calibri" panose="020F0502020204030204" pitchFamily="34" charset="0"/>
              </a:rPr>
              <a:t>How you can help your child with this topic:</a:t>
            </a:r>
          </a:p>
          <a:p>
            <a:r>
              <a:rPr lang="en-US" dirty="0" smtClean="0">
                <a:latin typeface="Calibri" panose="020F0502020204030204" pitchFamily="34" charset="0"/>
                <a:cs typeface="Calibri" panose="020F0502020204030204" pitchFamily="34" charset="0"/>
              </a:rPr>
              <a:t>Talk about journeys you have been on with your child and places that your child likes to visit. Discuss what you saw and how you travelled.</a:t>
            </a:r>
          </a:p>
          <a:p>
            <a:r>
              <a:rPr lang="en-US" dirty="0" smtClean="0"/>
              <a:t>Talk to your child about the stories being studied. </a:t>
            </a:r>
          </a:p>
          <a:p>
            <a:r>
              <a:rPr lang="en-US" dirty="0" smtClean="0"/>
              <a:t>Encourage them to tell you about the stories and to practice retelling the stories, either using the words from the book or using their own words.</a:t>
            </a:r>
          </a:p>
          <a:p>
            <a:endParaRPr lang="en-US" sz="1200" dirty="0" smtClean="0"/>
          </a:p>
        </p:txBody>
      </p:sp>
      <p:sp>
        <p:nvSpPr>
          <p:cNvPr id="5" name="TextBox 4"/>
          <p:cNvSpPr txBox="1"/>
          <p:nvPr/>
        </p:nvSpPr>
        <p:spPr>
          <a:xfrm>
            <a:off x="127320" y="5191780"/>
            <a:ext cx="8843057" cy="523220"/>
          </a:xfrm>
          <a:prstGeom prst="rect">
            <a:avLst/>
          </a:prstGeom>
          <a:solidFill>
            <a:schemeClr val="accent2">
              <a:lumMod val="20000"/>
              <a:lumOff val="80000"/>
            </a:schemeClr>
          </a:solidFill>
        </p:spPr>
        <p:txBody>
          <a:bodyPr wrap="square" rtlCol="0">
            <a:spAutoFit/>
          </a:bodyPr>
          <a:lstStyle/>
          <a:p>
            <a:r>
              <a:rPr lang="en-US" dirty="0" smtClean="0">
                <a:latin typeface="Calibri" panose="020F0502020204030204" pitchFamily="34" charset="0"/>
                <a:cs typeface="Calibri" panose="020F0502020204030204" pitchFamily="34" charset="0"/>
              </a:rPr>
              <a:t>The next few slides will show you some of the things that we will be covering within specific subjects. Each subject will be developed through the topic in line with the Early Years Foundation Stage Curriculum.</a:t>
            </a:r>
            <a:endParaRPr lang="en-US" sz="1200" dirty="0">
              <a:latin typeface="Calibri" panose="020F0502020204030204" pitchFamily="34" charset="0"/>
              <a:cs typeface="Calibri" panose="020F0502020204030204" pitchFamily="34" charset="0"/>
            </a:endParaRPr>
          </a:p>
        </p:txBody>
      </p:sp>
      <p:sp>
        <p:nvSpPr>
          <p:cNvPr id="6" name="AutoShape 4" descr="Emergency Services bike ride d - Invest In Yourself : Invest In Yoursel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The Emergency Services Show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2" descr="We're Going on a Bear Hunt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4152"/>
            <a:ext cx="1583306" cy="14320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Train Ride: Amazon.co.uk: Crebbin, June, Lambert, Stephen:  9780744547016: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967" y="522738"/>
            <a:ext cx="1049580" cy="9699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Gruffalo: Amazon.co.uk: Donaldson, Julia, Scheffler, Axel: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0615" y="7937"/>
            <a:ext cx="1189763" cy="153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333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Shape 270"/>
        <p:cNvGrpSpPr/>
        <p:nvPr/>
      </p:nvGrpSpPr>
      <p:grpSpPr>
        <a:xfrm>
          <a:off x="0" y="0"/>
          <a:ext cx="0" cy="0"/>
          <a:chOff x="0" y="0"/>
          <a:chExt cx="0" cy="0"/>
        </a:xfrm>
      </p:grpSpPr>
      <p:sp>
        <p:nvSpPr>
          <p:cNvPr id="272" name="Google Shape;272;p45"/>
          <p:cNvSpPr txBox="1"/>
          <p:nvPr/>
        </p:nvSpPr>
        <p:spPr>
          <a:xfrm>
            <a:off x="1055077" y="125450"/>
            <a:ext cx="6881446" cy="531775"/>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dk1"/>
                </a:solidFill>
                <a:latin typeface="Calibri"/>
                <a:ea typeface="Calibri"/>
                <a:cs typeface="Calibri"/>
                <a:sym typeface="Calibri"/>
              </a:rPr>
              <a:t>Reception English </a:t>
            </a:r>
            <a:r>
              <a:rPr lang="en-US" sz="2400" b="1" dirty="0">
                <a:solidFill>
                  <a:schemeClr val="dk1"/>
                </a:solidFill>
                <a:latin typeface="Calibri"/>
                <a:ea typeface="Calibri"/>
                <a:cs typeface="Calibri"/>
                <a:sym typeface="Calibri"/>
              </a:rPr>
              <a:t>- </a:t>
            </a:r>
            <a:r>
              <a:rPr lang="en-US" sz="2400" b="1" dirty="0" smtClean="0">
                <a:solidFill>
                  <a:schemeClr val="dk1"/>
                </a:solidFill>
                <a:latin typeface="Calibri"/>
                <a:ea typeface="Calibri"/>
                <a:cs typeface="Calibri"/>
                <a:sym typeface="Calibri"/>
              </a:rPr>
              <a:t>KEY </a:t>
            </a:r>
            <a:r>
              <a:rPr lang="en-US" sz="2400" b="1" dirty="0">
                <a:solidFill>
                  <a:schemeClr val="dk1"/>
                </a:solidFill>
                <a:latin typeface="Calibri"/>
                <a:ea typeface="Calibri"/>
                <a:cs typeface="Calibri"/>
                <a:sym typeface="Calibri"/>
              </a:rPr>
              <a:t>VOCABULARY </a:t>
            </a:r>
            <a:endParaRPr sz="24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latin typeface="Calibri"/>
              <a:ea typeface="Calibri"/>
              <a:cs typeface="Calibri"/>
              <a:sym typeface="Calibri"/>
            </a:endParaRPr>
          </a:p>
          <a:p>
            <a:pPr marL="0" lvl="0" indent="0" algn="ctr" rtl="0">
              <a:spcBef>
                <a:spcPts val="0"/>
              </a:spcBef>
              <a:spcAft>
                <a:spcPts val="0"/>
              </a:spcAft>
              <a:buNone/>
            </a:pPr>
            <a:endParaRPr sz="1800" dirty="0">
              <a:latin typeface="Calibri"/>
              <a:ea typeface="Calibri"/>
              <a:cs typeface="Calibri"/>
              <a:sym typeface="Calibri"/>
            </a:endParaRPr>
          </a:p>
        </p:txBody>
      </p:sp>
      <p:sp>
        <p:nvSpPr>
          <p:cNvPr id="273" name="Google Shape;273;p45"/>
          <p:cNvSpPr txBox="1"/>
          <p:nvPr/>
        </p:nvSpPr>
        <p:spPr>
          <a:xfrm>
            <a:off x="123824" y="714374"/>
            <a:ext cx="3990976" cy="5000625"/>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b="1" dirty="0">
                <a:solidFill>
                  <a:schemeClr val="dk1"/>
                </a:solidFill>
                <a:latin typeface="Calibri"/>
                <a:ea typeface="Calibri"/>
                <a:cs typeface="Calibri"/>
                <a:sym typeface="Calibri"/>
              </a:rPr>
              <a:t>Phonics/Spelling Key Vocabulary </a:t>
            </a:r>
          </a:p>
          <a:p>
            <a:pPr marL="0" lvl="0" indent="0" algn="l" rtl="0">
              <a:spcBef>
                <a:spcPts val="0"/>
              </a:spcBef>
              <a:spcAft>
                <a:spcPts val="0"/>
              </a:spcAft>
              <a:buClr>
                <a:schemeClr val="dk1"/>
              </a:buClr>
              <a:buSzPts val="1100"/>
              <a:buFont typeface="Arial"/>
              <a:buNone/>
            </a:pPr>
            <a:r>
              <a:rPr lang="en-US" sz="1300" b="1" dirty="0" smtClean="0">
                <a:latin typeface="Calibri" panose="020F0502020204030204" pitchFamily="34" charset="0"/>
                <a:cs typeface="Calibri" panose="020F0502020204030204" pitchFamily="34" charset="0"/>
              </a:rPr>
              <a:t>Phoneme </a:t>
            </a:r>
            <a:r>
              <a:rPr lang="en-US" sz="1300" b="1" dirty="0">
                <a:latin typeface="Calibri" panose="020F0502020204030204" pitchFamily="34" charset="0"/>
                <a:cs typeface="Calibri" panose="020F0502020204030204" pitchFamily="34" charset="0"/>
              </a:rPr>
              <a:t>- </a:t>
            </a:r>
            <a:r>
              <a:rPr lang="en-US" sz="1300" dirty="0">
                <a:latin typeface="Calibri" panose="020F0502020204030204" pitchFamily="34" charset="0"/>
                <a:cs typeface="Calibri" panose="020F0502020204030204" pitchFamily="34" charset="0"/>
              </a:rPr>
              <a:t>A single unit of </a:t>
            </a:r>
            <a:r>
              <a:rPr lang="en-US" sz="1300" dirty="0" smtClean="0">
                <a:latin typeface="Calibri" panose="020F0502020204030204" pitchFamily="34" charset="0"/>
                <a:cs typeface="Calibri" panose="020F0502020204030204" pitchFamily="34" charset="0"/>
              </a:rPr>
              <a:t>sound</a:t>
            </a:r>
          </a:p>
          <a:p>
            <a:pPr marL="0" lvl="0" indent="0" algn="l" rtl="0">
              <a:spcBef>
                <a:spcPts val="0"/>
              </a:spcBef>
              <a:spcAft>
                <a:spcPts val="0"/>
              </a:spcAft>
              <a:buClr>
                <a:schemeClr val="dk1"/>
              </a:buClr>
              <a:buSzPts val="1100"/>
              <a:buFont typeface="Arial"/>
              <a:buNone/>
            </a:pPr>
            <a:endParaRPr lang="en-US" sz="1300" dirty="0" smtClean="0">
              <a:latin typeface="Calibri" panose="020F0502020204030204" pitchFamily="34" charset="0"/>
              <a:cs typeface="Calibri" panose="020F0502020204030204" pitchFamily="34" charset="0"/>
            </a:endParaRPr>
          </a:p>
          <a:p>
            <a:pPr>
              <a:buClr>
                <a:schemeClr val="dk1"/>
              </a:buClr>
              <a:buSzPts val="1100"/>
            </a:pPr>
            <a:r>
              <a:rPr lang="en-US" sz="1300" b="1" dirty="0">
                <a:latin typeface="Calibri" panose="020F0502020204030204" pitchFamily="34" charset="0"/>
                <a:cs typeface="Calibri" panose="020F0502020204030204" pitchFamily="34" charset="0"/>
              </a:rPr>
              <a:t>Grapheme - </a:t>
            </a:r>
            <a:r>
              <a:rPr lang="en-US" sz="1300" dirty="0">
                <a:latin typeface="Calibri" panose="020F0502020204030204" pitchFamily="34" charset="0"/>
                <a:cs typeface="Calibri" panose="020F0502020204030204" pitchFamily="34" charset="0"/>
              </a:rPr>
              <a:t>A letter, or combination of letters, that corresponds to a single phoneme within a word e.g. ten</a:t>
            </a:r>
          </a:p>
          <a:p>
            <a:r>
              <a:rPr lang="en-US" sz="1300" dirty="0">
                <a:latin typeface="Calibri" panose="020F0502020204030204" pitchFamily="34" charset="0"/>
                <a:cs typeface="Calibri" panose="020F0502020204030204" pitchFamily="34" charset="0"/>
              </a:rPr>
              <a:t/>
            </a:r>
            <a:br>
              <a:rPr lang="en-US" sz="1300" dirty="0">
                <a:latin typeface="Calibri" panose="020F0502020204030204" pitchFamily="34" charset="0"/>
                <a:cs typeface="Calibri" panose="020F0502020204030204" pitchFamily="34" charset="0"/>
              </a:rPr>
            </a:br>
            <a:r>
              <a:rPr lang="en-US" sz="1300" b="1" dirty="0">
                <a:latin typeface="Calibri" panose="020F0502020204030204" pitchFamily="34" charset="0"/>
                <a:cs typeface="Calibri" panose="020F0502020204030204" pitchFamily="34" charset="0"/>
              </a:rPr>
              <a:t>Diagraph - </a:t>
            </a:r>
            <a:r>
              <a:rPr lang="en-US" sz="1300" dirty="0">
                <a:latin typeface="Calibri" panose="020F0502020204030204" pitchFamily="34" charset="0"/>
                <a:cs typeface="Calibri" panose="020F0502020204030204" pitchFamily="34" charset="0"/>
              </a:rPr>
              <a:t>A type of grapheme where two letters represent one phoneme (sound) e.g. </a:t>
            </a:r>
            <a:r>
              <a:rPr lang="en-US" sz="1300" dirty="0" err="1" smtClean="0">
                <a:latin typeface="Calibri" panose="020F0502020204030204" pitchFamily="34" charset="0"/>
                <a:cs typeface="Calibri" panose="020F0502020204030204" pitchFamily="34" charset="0"/>
              </a:rPr>
              <a:t>ch</a:t>
            </a:r>
            <a:r>
              <a:rPr lang="en-US" sz="1300" dirty="0" smtClean="0">
                <a:latin typeface="Calibri" panose="020F0502020204030204" pitchFamily="34" charset="0"/>
                <a:cs typeface="Calibri" panose="020F0502020204030204" pitchFamily="34" charset="0"/>
              </a:rPr>
              <a:t>, </a:t>
            </a:r>
            <a:r>
              <a:rPr lang="en-US" sz="1300" dirty="0" err="1" smtClean="0">
                <a:latin typeface="Calibri" panose="020F0502020204030204" pitchFamily="34" charset="0"/>
                <a:cs typeface="Calibri" panose="020F0502020204030204" pitchFamily="34" charset="0"/>
              </a:rPr>
              <a:t>sh</a:t>
            </a:r>
            <a:r>
              <a:rPr lang="en-US" sz="1300" dirty="0" smtClean="0">
                <a:latin typeface="Calibri" panose="020F0502020204030204" pitchFamily="34" charset="0"/>
                <a:cs typeface="Calibri" panose="020F0502020204030204" pitchFamily="34" charset="0"/>
              </a:rPr>
              <a:t>, </a:t>
            </a:r>
            <a:r>
              <a:rPr lang="en-US" sz="1300" dirty="0" err="1" smtClean="0">
                <a:latin typeface="Calibri" panose="020F0502020204030204" pitchFamily="34" charset="0"/>
                <a:cs typeface="Calibri" panose="020F0502020204030204" pitchFamily="34" charset="0"/>
              </a:rPr>
              <a:t>th</a:t>
            </a:r>
            <a:r>
              <a:rPr lang="en-US" sz="1300" dirty="0" smtClean="0">
                <a:latin typeface="Calibri" panose="020F0502020204030204" pitchFamily="34" charset="0"/>
                <a:cs typeface="Calibri" panose="020F0502020204030204" pitchFamily="34" charset="0"/>
              </a:rPr>
              <a:t> etc…</a:t>
            </a:r>
          </a:p>
          <a:p>
            <a:endParaRPr lang="en-US" sz="1300" dirty="0" smtClean="0">
              <a:latin typeface="Calibri" panose="020F0502020204030204" pitchFamily="34" charset="0"/>
              <a:cs typeface="Calibri" panose="020F0502020204030204" pitchFamily="34" charset="0"/>
            </a:endParaRPr>
          </a:p>
          <a:p>
            <a:r>
              <a:rPr lang="en-US" sz="1300" b="1" dirty="0" err="1" smtClean="0">
                <a:latin typeface="Calibri" panose="020F0502020204030204" pitchFamily="34" charset="0"/>
                <a:cs typeface="Calibri" panose="020F0502020204030204" pitchFamily="34" charset="0"/>
              </a:rPr>
              <a:t>Trigraph</a:t>
            </a:r>
            <a:r>
              <a:rPr lang="en-US" sz="1300" dirty="0" smtClean="0">
                <a:latin typeface="Calibri" panose="020F0502020204030204" pitchFamily="34" charset="0"/>
                <a:cs typeface="Calibri" panose="020F0502020204030204" pitchFamily="34" charset="0"/>
              </a:rPr>
              <a:t>- A type of grapheme where 3 letters represent one phoneme (sound) e.g. </a:t>
            </a:r>
            <a:r>
              <a:rPr lang="en-US" sz="1300" dirty="0" err="1" smtClean="0">
                <a:latin typeface="Calibri" panose="020F0502020204030204" pitchFamily="34" charset="0"/>
                <a:cs typeface="Calibri" panose="020F0502020204030204" pitchFamily="34" charset="0"/>
              </a:rPr>
              <a:t>igh</a:t>
            </a:r>
            <a:r>
              <a:rPr lang="en-US" sz="1300" dirty="0" smtClean="0">
                <a:latin typeface="Calibri" panose="020F0502020204030204" pitchFamily="34" charset="0"/>
                <a:cs typeface="Calibri" panose="020F0502020204030204" pitchFamily="34" charset="0"/>
              </a:rPr>
              <a:t>, ear, air etc…</a:t>
            </a:r>
            <a:endParaRPr lang="en-US" sz="1300" dirty="0">
              <a:latin typeface="Calibri" panose="020F0502020204030204" pitchFamily="34" charset="0"/>
              <a:cs typeface="Calibri" panose="020F0502020204030204" pitchFamily="34" charset="0"/>
            </a:endParaRPr>
          </a:p>
          <a:p>
            <a:r>
              <a:rPr lang="en-US" sz="1300" dirty="0">
                <a:latin typeface="Calibri" panose="020F0502020204030204" pitchFamily="34" charset="0"/>
                <a:cs typeface="Calibri" panose="020F0502020204030204" pitchFamily="34" charset="0"/>
              </a:rPr>
              <a:t/>
            </a:r>
            <a:br>
              <a:rPr lang="en-US" sz="1300" dirty="0">
                <a:latin typeface="Calibri" panose="020F0502020204030204" pitchFamily="34" charset="0"/>
                <a:cs typeface="Calibri" panose="020F0502020204030204" pitchFamily="34" charset="0"/>
              </a:rPr>
            </a:br>
            <a:r>
              <a:rPr lang="en-US" sz="1300" b="1" dirty="0">
                <a:latin typeface="Calibri" panose="020F0502020204030204" pitchFamily="34" charset="0"/>
                <a:cs typeface="Calibri" panose="020F0502020204030204" pitchFamily="34" charset="0"/>
              </a:rPr>
              <a:t>Consonants - </a:t>
            </a:r>
            <a:r>
              <a:rPr lang="en-US" sz="1300" dirty="0">
                <a:latin typeface="Calibri" panose="020F0502020204030204" pitchFamily="34" charset="0"/>
                <a:cs typeface="Calibri" panose="020F0502020204030204" pitchFamily="34" charset="0"/>
              </a:rPr>
              <a:t>Most of the letters of the alphabet represent consonants; the letters a, e, </a:t>
            </a:r>
            <a:r>
              <a:rPr lang="en-US" sz="1300" dirty="0" err="1">
                <a:latin typeface="Calibri" panose="020F0502020204030204" pitchFamily="34" charset="0"/>
                <a:cs typeface="Calibri" panose="020F0502020204030204" pitchFamily="34" charset="0"/>
              </a:rPr>
              <a:t>i</a:t>
            </a:r>
            <a:r>
              <a:rPr lang="en-US" sz="1300" dirty="0">
                <a:latin typeface="Calibri" panose="020F0502020204030204" pitchFamily="34" charset="0"/>
                <a:cs typeface="Calibri" panose="020F0502020204030204" pitchFamily="34" charset="0"/>
              </a:rPr>
              <a:t>, o, u represent vowels</a:t>
            </a:r>
          </a:p>
          <a:p>
            <a:r>
              <a:rPr lang="en-US" sz="1300" dirty="0">
                <a:latin typeface="Calibri" panose="020F0502020204030204" pitchFamily="34" charset="0"/>
                <a:cs typeface="Calibri" panose="020F0502020204030204" pitchFamily="34" charset="0"/>
              </a:rPr>
              <a:t/>
            </a:r>
            <a:br>
              <a:rPr lang="en-US" sz="1300" dirty="0">
                <a:latin typeface="Calibri" panose="020F0502020204030204" pitchFamily="34" charset="0"/>
                <a:cs typeface="Calibri" panose="020F0502020204030204" pitchFamily="34" charset="0"/>
              </a:rPr>
            </a:br>
            <a:r>
              <a:rPr lang="en-US" sz="1300" b="1" dirty="0">
                <a:latin typeface="Calibri" panose="020F0502020204030204" pitchFamily="34" charset="0"/>
                <a:cs typeface="Calibri" panose="020F0502020204030204" pitchFamily="34" charset="0"/>
              </a:rPr>
              <a:t>Vowels - </a:t>
            </a:r>
            <a:r>
              <a:rPr lang="en-US" sz="1300" dirty="0">
                <a:latin typeface="Calibri" panose="020F0502020204030204" pitchFamily="34" charset="0"/>
                <a:cs typeface="Calibri" panose="020F0502020204030204" pitchFamily="34" charset="0"/>
              </a:rPr>
              <a:t>The letters a, e, </a:t>
            </a:r>
            <a:r>
              <a:rPr lang="en-US" sz="1300" dirty="0" err="1">
                <a:latin typeface="Calibri" panose="020F0502020204030204" pitchFamily="34" charset="0"/>
                <a:cs typeface="Calibri" panose="020F0502020204030204" pitchFamily="34" charset="0"/>
              </a:rPr>
              <a:t>i</a:t>
            </a:r>
            <a:r>
              <a:rPr lang="en-US" sz="1300" dirty="0">
                <a:latin typeface="Calibri" panose="020F0502020204030204" pitchFamily="34" charset="0"/>
                <a:cs typeface="Calibri" panose="020F0502020204030204" pitchFamily="34" charset="0"/>
              </a:rPr>
              <a:t>, o, u </a:t>
            </a:r>
          </a:p>
          <a:p>
            <a:r>
              <a:rPr lang="en-US" sz="1300" dirty="0">
                <a:latin typeface="Calibri" panose="020F0502020204030204" pitchFamily="34" charset="0"/>
                <a:cs typeface="Calibri" panose="020F0502020204030204" pitchFamily="34" charset="0"/>
              </a:rPr>
              <a:t/>
            </a:r>
            <a:br>
              <a:rPr lang="en-US" sz="1300" dirty="0">
                <a:latin typeface="Calibri" panose="020F0502020204030204" pitchFamily="34" charset="0"/>
                <a:cs typeface="Calibri" panose="020F0502020204030204" pitchFamily="34" charset="0"/>
              </a:rPr>
            </a:br>
            <a:r>
              <a:rPr lang="en-US" sz="1300" b="1" dirty="0">
                <a:latin typeface="Calibri" panose="020F0502020204030204" pitchFamily="34" charset="0"/>
                <a:cs typeface="Calibri" panose="020F0502020204030204" pitchFamily="34" charset="0"/>
              </a:rPr>
              <a:t>Segment -</a:t>
            </a:r>
            <a:r>
              <a:rPr lang="en-US" sz="1300" dirty="0">
                <a:latin typeface="Calibri" panose="020F0502020204030204" pitchFamily="34" charset="0"/>
                <a:cs typeface="Calibri" panose="020F0502020204030204" pitchFamily="34" charset="0"/>
              </a:rPr>
              <a:t> Break a word into phonemes</a:t>
            </a:r>
          </a:p>
          <a:p>
            <a:r>
              <a:rPr lang="en-US" sz="1300" dirty="0">
                <a:latin typeface="Calibri" panose="020F0502020204030204" pitchFamily="34" charset="0"/>
                <a:cs typeface="Calibri" panose="020F0502020204030204" pitchFamily="34" charset="0"/>
              </a:rPr>
              <a:t/>
            </a:r>
            <a:br>
              <a:rPr lang="en-US" sz="1300" dirty="0">
                <a:latin typeface="Calibri" panose="020F0502020204030204" pitchFamily="34" charset="0"/>
                <a:cs typeface="Calibri" panose="020F0502020204030204" pitchFamily="34" charset="0"/>
              </a:rPr>
            </a:br>
            <a:r>
              <a:rPr lang="en-US" sz="1300" b="1" dirty="0">
                <a:latin typeface="Calibri" panose="020F0502020204030204" pitchFamily="34" charset="0"/>
                <a:cs typeface="Calibri" panose="020F0502020204030204" pitchFamily="34" charset="0"/>
              </a:rPr>
              <a:t>Blend - </a:t>
            </a:r>
            <a:r>
              <a:rPr lang="en-US" sz="1300" dirty="0">
                <a:latin typeface="Calibri" panose="020F0502020204030204" pitchFamily="34" charset="0"/>
                <a:cs typeface="Calibri" panose="020F0502020204030204" pitchFamily="34" charset="0"/>
              </a:rPr>
              <a:t>Put the phonemes back together</a:t>
            </a:r>
          </a:p>
          <a:p>
            <a:r>
              <a:rPr lang="en-US" sz="1300" dirty="0">
                <a:latin typeface="Calibri" panose="020F0502020204030204" pitchFamily="34" charset="0"/>
                <a:cs typeface="Calibri" panose="020F0502020204030204" pitchFamily="34" charset="0"/>
              </a:rPr>
              <a:t/>
            </a:r>
            <a:br>
              <a:rPr lang="en-US" sz="1300" dirty="0">
                <a:latin typeface="Calibri" panose="020F0502020204030204" pitchFamily="34" charset="0"/>
                <a:cs typeface="Calibri" panose="020F0502020204030204" pitchFamily="34" charset="0"/>
              </a:rPr>
            </a:br>
            <a:r>
              <a:rPr lang="en-US" sz="1300" b="1" dirty="0" smtClean="0">
                <a:latin typeface="Calibri" panose="020F0502020204030204" pitchFamily="34" charset="0"/>
                <a:cs typeface="Calibri" panose="020F0502020204030204" pitchFamily="34" charset="0"/>
              </a:rPr>
              <a:t>Tricky Word/Common </a:t>
            </a:r>
            <a:r>
              <a:rPr lang="en-US" sz="1300" b="1" dirty="0">
                <a:latin typeface="Calibri" panose="020F0502020204030204" pitchFamily="34" charset="0"/>
                <a:cs typeface="Calibri" panose="020F0502020204030204" pitchFamily="34" charset="0"/>
              </a:rPr>
              <a:t>Exception Word -</a:t>
            </a:r>
            <a:r>
              <a:rPr lang="en-US" sz="1300" dirty="0">
                <a:latin typeface="Calibri" panose="020F0502020204030204" pitchFamily="34" charset="0"/>
                <a:cs typeface="Calibri" panose="020F0502020204030204" pitchFamily="34" charset="0"/>
              </a:rPr>
              <a:t> A word which can’t be phonetically decoded</a:t>
            </a:r>
          </a:p>
          <a:p>
            <a:r>
              <a:rPr lang="en-US" sz="500" dirty="0"/>
              <a:t/>
            </a:r>
            <a:br>
              <a:rPr lang="en-US" sz="500" dirty="0"/>
            </a:br>
            <a:r>
              <a:rPr lang="en-US" sz="500" dirty="0"/>
              <a:t/>
            </a:r>
            <a:br>
              <a:rPr lang="en-US" sz="500" dirty="0"/>
            </a:br>
            <a:r>
              <a:rPr lang="en-US" sz="800" dirty="0"/>
              <a:t/>
            </a:r>
            <a:br>
              <a:rPr lang="en-US" sz="800" dirty="0"/>
            </a:br>
            <a:endParaRPr sz="500" dirty="0">
              <a:solidFill>
                <a:schemeClr val="dk1"/>
              </a:solidFill>
              <a:latin typeface="Calibri"/>
              <a:ea typeface="Calibri"/>
              <a:cs typeface="Calibri"/>
              <a:sym typeface="Calibri"/>
            </a:endParaRPr>
          </a:p>
        </p:txBody>
      </p:sp>
      <p:sp>
        <p:nvSpPr>
          <p:cNvPr id="274" name="Google Shape;274;p45"/>
          <p:cNvSpPr txBox="1"/>
          <p:nvPr/>
        </p:nvSpPr>
        <p:spPr>
          <a:xfrm>
            <a:off x="4255477" y="729400"/>
            <a:ext cx="4747748" cy="2599954"/>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b="1" dirty="0">
                <a:solidFill>
                  <a:schemeClr val="dk1"/>
                </a:solidFill>
                <a:latin typeface="Calibri"/>
                <a:ea typeface="Calibri"/>
                <a:cs typeface="Calibri"/>
                <a:sym typeface="Calibri"/>
              </a:rPr>
              <a:t>Reading Key Vocabulary </a:t>
            </a:r>
            <a:endParaRPr sz="2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300" b="1" dirty="0" smtClean="0">
                <a:solidFill>
                  <a:schemeClr val="dk1"/>
                </a:solidFill>
                <a:latin typeface="Calibri"/>
                <a:ea typeface="Calibri"/>
                <a:cs typeface="Calibri"/>
                <a:sym typeface="Calibri"/>
              </a:rPr>
              <a:t>Decoding </a:t>
            </a:r>
            <a:r>
              <a:rPr lang="en-US" sz="1300" b="1" dirty="0">
                <a:solidFill>
                  <a:schemeClr val="dk1"/>
                </a:solidFill>
                <a:latin typeface="Calibri"/>
                <a:ea typeface="Calibri"/>
                <a:cs typeface="Calibri"/>
                <a:sym typeface="Calibri"/>
              </a:rPr>
              <a:t>-</a:t>
            </a:r>
            <a:r>
              <a:rPr lang="en-US" sz="1300" dirty="0">
                <a:solidFill>
                  <a:schemeClr val="dk1"/>
                </a:solidFill>
                <a:latin typeface="Calibri"/>
                <a:ea typeface="Calibri"/>
                <a:cs typeface="Calibri"/>
                <a:sym typeface="Calibri"/>
              </a:rPr>
              <a:t> Breaking down a word into different phonemes to help read it</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300" b="1" dirty="0">
                <a:solidFill>
                  <a:schemeClr val="dk1"/>
                </a:solidFill>
                <a:latin typeface="Calibri"/>
                <a:ea typeface="Calibri"/>
                <a:cs typeface="Calibri"/>
                <a:sym typeface="Calibri"/>
              </a:rPr>
              <a:t>Prediction - </a:t>
            </a:r>
            <a:r>
              <a:rPr lang="en-US" sz="1300" dirty="0">
                <a:solidFill>
                  <a:schemeClr val="dk1"/>
                </a:solidFill>
                <a:latin typeface="Calibri"/>
                <a:ea typeface="Calibri"/>
                <a:cs typeface="Calibri"/>
                <a:sym typeface="Calibri"/>
              </a:rPr>
              <a:t>Saying what will happen next or as a result of something</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300" b="1" dirty="0">
                <a:solidFill>
                  <a:schemeClr val="dk1"/>
                </a:solidFill>
                <a:latin typeface="Calibri"/>
                <a:ea typeface="Calibri"/>
                <a:cs typeface="Calibri"/>
                <a:sym typeface="Calibri"/>
              </a:rPr>
              <a:t>Comprehension</a:t>
            </a:r>
            <a:r>
              <a:rPr lang="en-US" sz="1300" dirty="0">
                <a:solidFill>
                  <a:schemeClr val="dk1"/>
                </a:solidFill>
                <a:latin typeface="Calibri"/>
                <a:ea typeface="Calibri"/>
                <a:cs typeface="Calibri"/>
                <a:sym typeface="Calibri"/>
              </a:rPr>
              <a:t> - Understanding what has been read</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300" b="1" dirty="0">
                <a:solidFill>
                  <a:schemeClr val="dk1"/>
                </a:solidFill>
                <a:latin typeface="Calibri"/>
                <a:ea typeface="Calibri"/>
                <a:cs typeface="Calibri"/>
                <a:sym typeface="Calibri"/>
              </a:rPr>
              <a:t>Inference -</a:t>
            </a:r>
            <a:r>
              <a:rPr lang="en-US" sz="1300" dirty="0">
                <a:solidFill>
                  <a:schemeClr val="dk1"/>
                </a:solidFill>
                <a:latin typeface="Calibri"/>
                <a:ea typeface="Calibri"/>
                <a:cs typeface="Calibri"/>
                <a:sym typeface="Calibri"/>
              </a:rPr>
              <a:t> Making assumptions about what is happening in a </a:t>
            </a:r>
            <a:r>
              <a:rPr lang="en-US" sz="1300" dirty="0" smtClean="0">
                <a:solidFill>
                  <a:schemeClr val="dk1"/>
                </a:solidFill>
                <a:latin typeface="Calibri"/>
                <a:ea typeface="Calibri"/>
                <a:cs typeface="Calibri"/>
                <a:sym typeface="Calibri"/>
              </a:rPr>
              <a:t>text</a:t>
            </a:r>
          </a:p>
          <a:p>
            <a:pPr marL="0" lvl="0" indent="0" algn="l" rtl="0">
              <a:spcBef>
                <a:spcPts val="0"/>
              </a:spcBef>
              <a:spcAft>
                <a:spcPts val="0"/>
              </a:spcAft>
              <a:buClr>
                <a:schemeClr val="dk1"/>
              </a:buClr>
              <a:buSzPts val="1100"/>
              <a:buFont typeface="Arial"/>
              <a:buNone/>
            </a:pPr>
            <a:endParaRPr sz="8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b="1" dirty="0" smtClean="0">
                <a:solidFill>
                  <a:schemeClr val="dk1"/>
                </a:solidFill>
                <a:highlight>
                  <a:srgbClr val="FFFF00"/>
                </a:highlight>
                <a:latin typeface="Calibri"/>
                <a:ea typeface="Calibri"/>
                <a:cs typeface="Calibri"/>
                <a:sym typeface="Calibri"/>
              </a:rPr>
              <a:t>Don’t forget to continue the Reading Challenge!</a:t>
            </a:r>
            <a:endParaRPr dirty="0">
              <a:highlight>
                <a:srgbClr val="FFFF00"/>
              </a:highlight>
              <a:latin typeface="Calibri"/>
              <a:ea typeface="Calibri"/>
              <a:cs typeface="Calibri"/>
              <a:sym typeface="Calibri"/>
            </a:endParaRPr>
          </a:p>
        </p:txBody>
      </p:sp>
      <p:sp>
        <p:nvSpPr>
          <p:cNvPr id="276" name="Google Shape;276;p45"/>
          <p:cNvSpPr txBox="1"/>
          <p:nvPr/>
        </p:nvSpPr>
        <p:spPr>
          <a:xfrm>
            <a:off x="4255477" y="3428789"/>
            <a:ext cx="4747748" cy="2286210"/>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b="1" dirty="0">
                <a:solidFill>
                  <a:schemeClr val="dk1"/>
                </a:solidFill>
                <a:latin typeface="Calibri" panose="020F0502020204030204" pitchFamily="34" charset="0"/>
                <a:cs typeface="Calibri" panose="020F0502020204030204" pitchFamily="34" charset="0"/>
              </a:rPr>
              <a:t>Grammar Key Vocabulary </a:t>
            </a:r>
            <a:endParaRPr sz="2000" b="1" dirty="0">
              <a:solidFill>
                <a:schemeClr val="dk1"/>
              </a:solidFill>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endParaRPr sz="500" b="1" dirty="0">
              <a:solidFill>
                <a:schemeClr val="dk1"/>
              </a:solidFill>
            </a:endParaRPr>
          </a:p>
          <a:p>
            <a:pPr marL="0" lvl="0" indent="0" algn="l" rtl="0">
              <a:spcBef>
                <a:spcPts val="0"/>
              </a:spcBef>
              <a:spcAft>
                <a:spcPts val="0"/>
              </a:spcAft>
              <a:buClr>
                <a:schemeClr val="dk1"/>
              </a:buClr>
              <a:buSzPts val="1100"/>
              <a:buFont typeface="Arial"/>
              <a:buNone/>
            </a:pPr>
            <a:r>
              <a:rPr lang="en-US" sz="1300" b="1" dirty="0">
                <a:solidFill>
                  <a:schemeClr val="dk1"/>
                </a:solidFill>
                <a:latin typeface="Calibri"/>
                <a:ea typeface="Calibri"/>
                <a:cs typeface="Calibri"/>
                <a:sym typeface="Calibri"/>
              </a:rPr>
              <a:t>Adjective - </a:t>
            </a:r>
            <a:r>
              <a:rPr lang="en-US" sz="1300" dirty="0">
                <a:solidFill>
                  <a:schemeClr val="dk1"/>
                </a:solidFill>
                <a:latin typeface="Calibri"/>
                <a:ea typeface="Calibri"/>
                <a:cs typeface="Calibri"/>
                <a:sym typeface="Calibri"/>
              </a:rPr>
              <a:t>Used before a noun to make the noun’s meaning more specific e.g. tall, blue</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300" b="1" dirty="0">
                <a:solidFill>
                  <a:schemeClr val="dk1"/>
                </a:solidFill>
                <a:latin typeface="Calibri"/>
                <a:ea typeface="Calibri"/>
                <a:cs typeface="Calibri"/>
                <a:sym typeface="Calibri"/>
              </a:rPr>
              <a:t>Noun - </a:t>
            </a:r>
            <a:r>
              <a:rPr lang="en-US" sz="1300" dirty="0">
                <a:solidFill>
                  <a:schemeClr val="dk1"/>
                </a:solidFill>
                <a:latin typeface="Calibri"/>
                <a:ea typeface="Calibri"/>
                <a:cs typeface="Calibri"/>
                <a:sym typeface="Calibri"/>
              </a:rPr>
              <a:t>Nouns are sometimes called ‘naming words’ because they name people, places and ‘things’ e.g. table, hotel</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300" b="1" dirty="0">
                <a:solidFill>
                  <a:schemeClr val="dk1"/>
                </a:solidFill>
                <a:latin typeface="Calibri"/>
                <a:ea typeface="Calibri"/>
                <a:cs typeface="Calibri"/>
                <a:sym typeface="Calibri"/>
              </a:rPr>
              <a:t>Verb - </a:t>
            </a:r>
            <a:r>
              <a:rPr lang="en-US" sz="1300" dirty="0">
                <a:solidFill>
                  <a:schemeClr val="dk1"/>
                </a:solidFill>
                <a:latin typeface="Calibri"/>
                <a:ea typeface="Calibri"/>
                <a:cs typeface="Calibri"/>
                <a:sym typeface="Calibri"/>
              </a:rPr>
              <a:t>Verbs are sometimes called ‘doing words’ because many verbs name an action that someone does e.g. run, cook</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Shape 281"/>
        <p:cNvGrpSpPr/>
        <p:nvPr/>
      </p:nvGrpSpPr>
      <p:grpSpPr>
        <a:xfrm>
          <a:off x="0" y="0"/>
          <a:ext cx="0" cy="0"/>
          <a:chOff x="0" y="0"/>
          <a:chExt cx="0" cy="0"/>
        </a:xfrm>
      </p:grpSpPr>
      <p:sp>
        <p:nvSpPr>
          <p:cNvPr id="288" name="Google Shape;288;p46"/>
          <p:cNvSpPr txBox="1"/>
          <p:nvPr/>
        </p:nvSpPr>
        <p:spPr>
          <a:xfrm>
            <a:off x="4360985" y="3088107"/>
            <a:ext cx="4686761" cy="2557821"/>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dk1"/>
                </a:solidFill>
                <a:latin typeface="Calibri"/>
                <a:ea typeface="Calibri"/>
                <a:cs typeface="Calibri"/>
                <a:sym typeface="Calibri"/>
              </a:rPr>
              <a:t>HOW TO HELP - Writing </a:t>
            </a: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800" b="1"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b="1" dirty="0" err="1" smtClean="0">
                <a:solidFill>
                  <a:schemeClr val="dk1"/>
                </a:solidFill>
                <a:latin typeface="Calibri"/>
                <a:ea typeface="Calibri"/>
                <a:cs typeface="Calibri"/>
                <a:sym typeface="Calibri"/>
              </a:rPr>
              <a:t>Practise</a:t>
            </a:r>
            <a:r>
              <a:rPr lang="en-US" b="1" dirty="0" smtClean="0">
                <a:solidFill>
                  <a:schemeClr val="dk1"/>
                </a:solidFill>
                <a:latin typeface="Calibri"/>
                <a:ea typeface="Calibri"/>
                <a:cs typeface="Calibri"/>
                <a:sym typeface="Calibri"/>
              </a:rPr>
              <a:t> </a:t>
            </a:r>
            <a:r>
              <a:rPr lang="en-US" b="1" dirty="0">
                <a:solidFill>
                  <a:schemeClr val="dk1"/>
                </a:solidFill>
                <a:latin typeface="Calibri"/>
                <a:ea typeface="Calibri"/>
                <a:cs typeface="Calibri"/>
                <a:sym typeface="Calibri"/>
              </a:rPr>
              <a:t>correct letter </a:t>
            </a:r>
            <a:r>
              <a:rPr lang="en-US" b="1" dirty="0" smtClean="0">
                <a:solidFill>
                  <a:schemeClr val="dk1"/>
                </a:solidFill>
                <a:latin typeface="Calibri"/>
                <a:ea typeface="Calibri"/>
                <a:cs typeface="Calibri"/>
                <a:sym typeface="Calibri"/>
              </a:rPr>
              <a:t>formation. Please look at the slide with our letter families. </a:t>
            </a:r>
            <a:endParaRPr b="1"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b="1" dirty="0" smtClean="0">
                <a:solidFill>
                  <a:schemeClr val="dk1"/>
                </a:solidFill>
                <a:latin typeface="Calibri"/>
                <a:ea typeface="Calibri"/>
                <a:cs typeface="Calibri"/>
                <a:sym typeface="Calibri"/>
              </a:rPr>
              <a:t>Don’t </a:t>
            </a:r>
            <a:r>
              <a:rPr lang="en-US" b="1" dirty="0">
                <a:solidFill>
                  <a:schemeClr val="dk1"/>
                </a:solidFill>
                <a:latin typeface="Calibri"/>
                <a:ea typeface="Calibri"/>
                <a:cs typeface="Calibri"/>
                <a:sym typeface="Calibri"/>
              </a:rPr>
              <a:t>over correct independent writing- aim for enthusiasm</a:t>
            </a:r>
            <a:endParaRPr b="1"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b="1" dirty="0" smtClean="0">
                <a:solidFill>
                  <a:schemeClr val="dk1"/>
                </a:solidFill>
                <a:latin typeface="Calibri"/>
                <a:ea typeface="Calibri"/>
                <a:cs typeface="Calibri"/>
                <a:sym typeface="Calibri"/>
              </a:rPr>
              <a:t>Provide </a:t>
            </a:r>
            <a:r>
              <a:rPr lang="en-US" b="1" dirty="0">
                <a:solidFill>
                  <a:schemeClr val="dk1"/>
                </a:solidFill>
                <a:latin typeface="Calibri"/>
                <a:ea typeface="Calibri"/>
                <a:cs typeface="Calibri"/>
                <a:sym typeface="Calibri"/>
              </a:rPr>
              <a:t>a range of writing opportunities at </a:t>
            </a:r>
            <a:r>
              <a:rPr lang="en-US" b="1" dirty="0" smtClean="0">
                <a:solidFill>
                  <a:schemeClr val="dk1"/>
                </a:solidFill>
                <a:latin typeface="Calibri"/>
                <a:ea typeface="Calibri"/>
                <a:cs typeface="Calibri"/>
                <a:sym typeface="Calibri"/>
              </a:rPr>
              <a:t>home with a range of writing implements such as pencils, pens, felt tips, chalks, paint, water.</a:t>
            </a:r>
            <a:endParaRPr b="1"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b="1" dirty="0" smtClean="0">
                <a:solidFill>
                  <a:schemeClr val="dk1"/>
                </a:solidFill>
                <a:latin typeface="Calibri"/>
                <a:ea typeface="Calibri"/>
                <a:cs typeface="Calibri"/>
                <a:sym typeface="Calibri"/>
              </a:rPr>
              <a:t>Let </a:t>
            </a:r>
            <a:r>
              <a:rPr lang="en-US" b="1" dirty="0">
                <a:solidFill>
                  <a:schemeClr val="dk1"/>
                </a:solidFill>
                <a:latin typeface="Calibri"/>
                <a:ea typeface="Calibri"/>
                <a:cs typeface="Calibri"/>
                <a:sym typeface="Calibri"/>
              </a:rPr>
              <a:t>your child see you writing </a:t>
            </a:r>
            <a:endParaRPr b="1"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b="1" dirty="0" smtClean="0">
                <a:solidFill>
                  <a:schemeClr val="dk1"/>
                </a:solidFill>
                <a:latin typeface="Calibri"/>
                <a:ea typeface="Calibri"/>
                <a:cs typeface="Calibri"/>
                <a:sym typeface="Calibri"/>
              </a:rPr>
              <a:t>Where </a:t>
            </a:r>
            <a:r>
              <a:rPr lang="en-US" b="1" dirty="0">
                <a:solidFill>
                  <a:schemeClr val="dk1"/>
                </a:solidFill>
                <a:latin typeface="Calibri"/>
                <a:ea typeface="Calibri"/>
                <a:cs typeface="Calibri"/>
                <a:sym typeface="Calibri"/>
              </a:rPr>
              <a:t>possible, </a:t>
            </a:r>
            <a:r>
              <a:rPr lang="en-US" b="1" dirty="0" smtClean="0">
                <a:solidFill>
                  <a:schemeClr val="dk1"/>
                </a:solidFill>
                <a:latin typeface="Calibri"/>
                <a:ea typeface="Calibri"/>
                <a:cs typeface="Calibri"/>
                <a:sym typeface="Calibri"/>
              </a:rPr>
              <a:t>help your child write </a:t>
            </a:r>
            <a:r>
              <a:rPr lang="en-US" b="1" dirty="0">
                <a:solidFill>
                  <a:schemeClr val="dk1"/>
                </a:solidFill>
                <a:latin typeface="Calibri"/>
                <a:ea typeface="Calibri"/>
                <a:cs typeface="Calibri"/>
                <a:sym typeface="Calibri"/>
              </a:rPr>
              <a:t>for a purpose, e.g. Letters, Postcards, Invitations, </a:t>
            </a:r>
            <a:r>
              <a:rPr lang="en-US" b="1" dirty="0" err="1">
                <a:solidFill>
                  <a:schemeClr val="dk1"/>
                </a:solidFill>
                <a:latin typeface="Calibri"/>
                <a:ea typeface="Calibri"/>
                <a:cs typeface="Calibri"/>
                <a:sym typeface="Calibri"/>
              </a:rPr>
              <a:t>etc</a:t>
            </a: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sz="1000" dirty="0">
              <a:solidFill>
                <a:schemeClr val="dk1"/>
              </a:solidFill>
              <a:latin typeface="Calibri"/>
              <a:ea typeface="Calibri"/>
              <a:cs typeface="Calibri"/>
              <a:sym typeface="Calibri"/>
            </a:endParaRPr>
          </a:p>
          <a:p>
            <a:pPr marL="0" lvl="0" indent="0" algn="l" rtl="0">
              <a:spcBef>
                <a:spcPts val="0"/>
              </a:spcBef>
              <a:spcAft>
                <a:spcPts val="0"/>
              </a:spcAft>
              <a:buNone/>
            </a:pPr>
            <a:endParaRPr sz="1000" b="1" dirty="0">
              <a:solidFill>
                <a:schemeClr val="dk1"/>
              </a:solidFill>
              <a:latin typeface="Calibri"/>
              <a:ea typeface="Calibri"/>
              <a:cs typeface="Calibri"/>
              <a:sym typeface="Calibri"/>
            </a:endParaRPr>
          </a:p>
          <a:p>
            <a:pPr marL="0" lvl="0" indent="0" algn="l" rtl="0">
              <a:spcBef>
                <a:spcPts val="0"/>
              </a:spcBef>
              <a:spcAft>
                <a:spcPts val="0"/>
              </a:spcAft>
              <a:buNone/>
            </a:pPr>
            <a:endParaRPr sz="500"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283" name="Google Shape;283;p46"/>
          <p:cNvSpPr txBox="1"/>
          <p:nvPr/>
        </p:nvSpPr>
        <p:spPr>
          <a:xfrm>
            <a:off x="61580" y="43196"/>
            <a:ext cx="4237825" cy="38871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smtClean="0">
                <a:solidFill>
                  <a:schemeClr val="dk1"/>
                </a:solidFill>
                <a:latin typeface="Calibri"/>
                <a:ea typeface="Calibri"/>
                <a:cs typeface="Calibri"/>
                <a:sym typeface="Calibri"/>
              </a:rPr>
              <a:t>English – Knowledge</a:t>
            </a: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84" name="Google Shape;284;p46"/>
          <p:cNvSpPr txBox="1"/>
          <p:nvPr/>
        </p:nvSpPr>
        <p:spPr>
          <a:xfrm>
            <a:off x="61580" y="552640"/>
            <a:ext cx="4237825" cy="5093288"/>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dk1"/>
                </a:solidFill>
                <a:latin typeface="Calibri"/>
                <a:ea typeface="Calibri"/>
                <a:cs typeface="Calibri"/>
                <a:sym typeface="Calibri"/>
              </a:rPr>
              <a:t>HOW TO HELP - Phonics/Spelling </a:t>
            </a:r>
            <a:r>
              <a:rPr lang="en-US" sz="1800" b="1" dirty="0" smtClean="0">
                <a:solidFill>
                  <a:schemeClr val="dk1"/>
                </a:solidFill>
                <a:latin typeface="Calibri"/>
                <a:ea typeface="Calibri"/>
                <a:cs typeface="Calibri"/>
                <a:sym typeface="Calibri"/>
              </a:rPr>
              <a:t>– </a:t>
            </a:r>
          </a:p>
          <a:p>
            <a:pPr marL="0" lvl="0" indent="0" algn="l" rtl="0">
              <a:spcBef>
                <a:spcPts val="0"/>
              </a:spcBef>
              <a:spcAft>
                <a:spcPts val="0"/>
              </a:spcAft>
              <a:buNone/>
            </a:pPr>
            <a:endParaRPr b="1"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b="1" dirty="0" smtClean="0">
                <a:solidFill>
                  <a:schemeClr val="dk1"/>
                </a:solidFill>
                <a:latin typeface="Calibri"/>
                <a:ea typeface="Calibri"/>
                <a:cs typeface="Calibri"/>
                <a:sym typeface="Calibri"/>
              </a:rPr>
              <a:t>Regularly share your child’s phonics book with them to help them revise previously taught phonemes.</a:t>
            </a:r>
          </a:p>
          <a:p>
            <a:pPr marL="171450" lvl="0" indent="-171450" algn="l" rtl="0">
              <a:spcBef>
                <a:spcPts val="0"/>
              </a:spcBef>
              <a:spcAft>
                <a:spcPts val="0"/>
              </a:spcAft>
              <a:buFont typeface="Arial" panose="020B0604020202020204" pitchFamily="34" charset="0"/>
              <a:buChar char="•"/>
            </a:pPr>
            <a:r>
              <a:rPr lang="en-US" b="1" dirty="0" smtClean="0">
                <a:solidFill>
                  <a:schemeClr val="dk1"/>
                </a:solidFill>
                <a:latin typeface="Calibri"/>
                <a:ea typeface="Calibri"/>
                <a:cs typeface="Calibri"/>
                <a:sym typeface="Calibri"/>
              </a:rPr>
              <a:t>Please use the Phase 2, 3 and 4 ‘Tricky Word’ lists that are provided in this presentation and are also referred to as </a:t>
            </a:r>
            <a:r>
              <a:rPr lang="en-US" b="1" dirty="0" smtClean="0">
                <a:latin typeface="Calibri" panose="020F0502020204030204" pitchFamily="34" charset="0"/>
                <a:cs typeface="Calibri" panose="020F0502020204030204" pitchFamily="34" charset="0"/>
              </a:rPr>
              <a:t>Common </a:t>
            </a:r>
            <a:r>
              <a:rPr lang="en-US" b="1" dirty="0">
                <a:latin typeface="Calibri" panose="020F0502020204030204" pitchFamily="34" charset="0"/>
                <a:cs typeface="Calibri" panose="020F0502020204030204" pitchFamily="34" charset="0"/>
              </a:rPr>
              <a:t>Exception Word </a:t>
            </a:r>
            <a:r>
              <a:rPr lang="en-US" b="1" dirty="0" smtClean="0">
                <a:latin typeface="Calibri" panose="020F0502020204030204" pitchFamily="34" charset="0"/>
                <a:cs typeface="Calibri" panose="020F0502020204030204" pitchFamily="34" charset="0"/>
              </a:rPr>
              <a:t>(words </a:t>
            </a:r>
            <a:r>
              <a:rPr lang="en-US" b="1" dirty="0">
                <a:latin typeface="Calibri" panose="020F0502020204030204" pitchFamily="34" charset="0"/>
                <a:cs typeface="Calibri" panose="020F0502020204030204" pitchFamily="34" charset="0"/>
              </a:rPr>
              <a:t>which can’t be phonetically </a:t>
            </a:r>
            <a:r>
              <a:rPr lang="en-US" b="1" dirty="0" smtClean="0">
                <a:latin typeface="Calibri" panose="020F0502020204030204" pitchFamily="34" charset="0"/>
                <a:cs typeface="Calibri" panose="020F0502020204030204" pitchFamily="34" charset="0"/>
              </a:rPr>
              <a:t>decoded). We list the focus words for each week in our Google Classroom Phonics task.</a:t>
            </a:r>
          </a:p>
          <a:p>
            <a:pPr marL="171450" indent="-171450">
              <a:buFont typeface="Arial" panose="020B0604020202020204" pitchFamily="34" charset="0"/>
              <a:buChar char="•"/>
            </a:pPr>
            <a:r>
              <a:rPr lang="en-US" b="1" dirty="0" err="1" smtClean="0">
                <a:latin typeface="Calibri" panose="020F0502020204030204" pitchFamily="34" charset="0"/>
                <a:cs typeface="Calibri" panose="020F0502020204030204" pitchFamily="34" charset="0"/>
              </a:rPr>
              <a:t>Practise</a:t>
            </a:r>
            <a:r>
              <a:rPr lang="en-US" b="1" dirty="0" smtClean="0">
                <a:latin typeface="Calibri" panose="020F0502020204030204" pitchFamily="34" charset="0"/>
                <a:cs typeface="Calibri" panose="020F0502020204030204" pitchFamily="34" charset="0"/>
              </a:rPr>
              <a:t> blending phonemes to help your child read decodable words.</a:t>
            </a:r>
          </a:p>
          <a:p>
            <a:pPr marL="171450" indent="-1714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Please refer to the </a:t>
            </a:r>
            <a:r>
              <a:rPr lang="en-US" b="1" dirty="0" err="1" smtClean="0">
                <a:latin typeface="Calibri" panose="020F0502020204030204" pitchFamily="34" charset="0"/>
                <a:cs typeface="Calibri" panose="020F0502020204030204" pitchFamily="34" charset="0"/>
              </a:rPr>
              <a:t>Storytime</a:t>
            </a:r>
            <a:r>
              <a:rPr lang="en-US" b="1" dirty="0" smtClean="0">
                <a:latin typeface="Calibri" panose="020F0502020204030204" pitchFamily="34" charset="0"/>
                <a:cs typeface="Calibri" panose="020F0502020204030204" pitchFamily="34" charset="0"/>
              </a:rPr>
              <a:t> Phonics Sounds Mats on the following slides to help your child go over all their phonemes</a:t>
            </a:r>
            <a:r>
              <a:rPr lang="en-US" dirty="0" smtClean="0">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Help your child be a ‘letter spotter’ as you work with them on looking for particular letters in the books you share.</a:t>
            </a:r>
          </a:p>
          <a:p>
            <a:pPr marL="171450" indent="-171450">
              <a:buFont typeface="Arial" panose="020B0604020202020204" pitchFamily="34" charset="0"/>
              <a:buChar char="•"/>
            </a:pPr>
            <a:r>
              <a:rPr lang="en-US" b="1" dirty="0" smtClean="0">
                <a:solidFill>
                  <a:schemeClr val="dk1"/>
                </a:solidFill>
                <a:latin typeface="Calibri" panose="020F0502020204030204" pitchFamily="34" charset="0"/>
                <a:ea typeface="Calibri"/>
                <a:cs typeface="Calibri" panose="020F0502020204030204" pitchFamily="34" charset="0"/>
                <a:sym typeface="Calibri"/>
              </a:rPr>
              <a:t>Use magnetic letters or letters written on small pieces of paper/card. Help them find the letters they need to spell a particular word. You could try to help them spell their name or a decodable 3 letter word.</a:t>
            </a: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sz="500"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285" name="Google Shape;285;p46"/>
          <p:cNvSpPr txBox="1"/>
          <p:nvPr/>
        </p:nvSpPr>
        <p:spPr>
          <a:xfrm>
            <a:off x="4360985" y="33321"/>
            <a:ext cx="4686762" cy="3017421"/>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dk1"/>
                </a:solidFill>
                <a:latin typeface="Calibri"/>
                <a:ea typeface="Calibri"/>
                <a:cs typeface="Calibri"/>
                <a:sym typeface="Calibri"/>
              </a:rPr>
              <a:t>HOW TO HELP - Reading -</a:t>
            </a: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800" b="1"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sz="1200" b="1" dirty="0" smtClean="0">
                <a:solidFill>
                  <a:schemeClr val="dk1"/>
                </a:solidFill>
                <a:latin typeface="Calibri"/>
                <a:ea typeface="Calibri"/>
                <a:cs typeface="Calibri"/>
                <a:sym typeface="Calibri"/>
              </a:rPr>
              <a:t> </a:t>
            </a:r>
            <a:r>
              <a:rPr lang="en-US" b="1" dirty="0" smtClean="0">
                <a:solidFill>
                  <a:schemeClr val="dk1"/>
                </a:solidFill>
                <a:latin typeface="Calibri"/>
                <a:ea typeface="Calibri"/>
                <a:cs typeface="Calibri"/>
                <a:sym typeface="Calibri"/>
              </a:rPr>
              <a:t>Read a range of books to </a:t>
            </a:r>
            <a:r>
              <a:rPr lang="en-US" b="1" dirty="0">
                <a:solidFill>
                  <a:schemeClr val="dk1"/>
                </a:solidFill>
                <a:latin typeface="Calibri"/>
                <a:ea typeface="Calibri"/>
                <a:cs typeface="Calibri"/>
                <a:sym typeface="Calibri"/>
              </a:rPr>
              <a:t>your child </a:t>
            </a:r>
          </a:p>
          <a:p>
            <a:pPr marL="171450" lvl="0" indent="-171450" algn="l" rtl="0">
              <a:spcBef>
                <a:spcPts val="0"/>
              </a:spcBef>
              <a:spcAft>
                <a:spcPts val="0"/>
              </a:spcAft>
              <a:buFont typeface="Arial" panose="020B0604020202020204" pitchFamily="34" charset="0"/>
              <a:buChar char="•"/>
            </a:pPr>
            <a:r>
              <a:rPr lang="en-US" b="1" dirty="0" smtClean="0">
                <a:solidFill>
                  <a:schemeClr val="dk1"/>
                </a:solidFill>
                <a:latin typeface="Calibri"/>
                <a:ea typeface="Calibri"/>
                <a:cs typeface="Calibri"/>
                <a:sym typeface="Calibri"/>
              </a:rPr>
              <a:t> When your child reads to you, help them focus on short words and look for the letters that you know they have recently worked on at school.</a:t>
            </a:r>
            <a:endParaRPr b="1"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b="1" dirty="0" smtClean="0">
                <a:solidFill>
                  <a:schemeClr val="dk1"/>
                </a:solidFill>
                <a:latin typeface="Calibri"/>
                <a:ea typeface="Calibri"/>
                <a:cs typeface="Calibri"/>
                <a:sym typeface="Calibri"/>
              </a:rPr>
              <a:t> Visit the Reading Planet website and use your child’s log in details to help them read the books that we have allocated to them helping to develop enjoyment of </a:t>
            </a:r>
            <a:r>
              <a:rPr lang="en-US" b="1" dirty="0" err="1" smtClean="0">
                <a:solidFill>
                  <a:schemeClr val="dk1"/>
                </a:solidFill>
                <a:latin typeface="Calibri"/>
                <a:ea typeface="Calibri"/>
                <a:cs typeface="Calibri"/>
                <a:sym typeface="Calibri"/>
              </a:rPr>
              <a:t>ebooks</a:t>
            </a:r>
            <a:r>
              <a:rPr lang="en-US" b="1" dirty="0" smtClean="0">
                <a:solidFill>
                  <a:schemeClr val="dk1"/>
                </a:solidFill>
                <a:latin typeface="Calibri"/>
                <a:ea typeface="Calibri"/>
                <a:cs typeface="Calibri"/>
                <a:sym typeface="Calibri"/>
              </a:rPr>
              <a:t> and a love of reading.</a:t>
            </a:r>
          </a:p>
          <a:p>
            <a:pPr marL="171450" lvl="0" indent="-171450" algn="l" rtl="0">
              <a:spcBef>
                <a:spcPts val="0"/>
              </a:spcBef>
              <a:spcAft>
                <a:spcPts val="0"/>
              </a:spcAft>
              <a:buFont typeface="Arial" panose="020B0604020202020204" pitchFamily="34" charset="0"/>
              <a:buChar char="•"/>
            </a:pPr>
            <a:r>
              <a:rPr lang="en-US" b="1" dirty="0" smtClean="0">
                <a:solidFill>
                  <a:schemeClr val="dk1"/>
                </a:solidFill>
                <a:latin typeface="Calibri"/>
                <a:ea typeface="Calibri"/>
                <a:cs typeface="Calibri"/>
                <a:sym typeface="Calibri"/>
              </a:rPr>
              <a:t>Read </a:t>
            </a:r>
            <a:r>
              <a:rPr lang="en-US" b="1" dirty="0">
                <a:solidFill>
                  <a:schemeClr val="dk1"/>
                </a:solidFill>
                <a:latin typeface="Calibri"/>
                <a:ea typeface="Calibri"/>
                <a:cs typeface="Calibri"/>
                <a:sym typeface="Calibri"/>
              </a:rPr>
              <a:t>comics/magazines</a:t>
            </a:r>
            <a:endParaRPr b="1"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b="1" dirty="0">
                <a:solidFill>
                  <a:schemeClr val="dk1"/>
                </a:solidFill>
                <a:latin typeface="Calibri"/>
                <a:ea typeface="Calibri"/>
                <a:cs typeface="Calibri"/>
                <a:sym typeface="Calibri"/>
              </a:rPr>
              <a:t> </a:t>
            </a:r>
            <a:r>
              <a:rPr lang="en-US" b="1" dirty="0" smtClean="0">
                <a:solidFill>
                  <a:schemeClr val="dk1"/>
                </a:solidFill>
                <a:latin typeface="Calibri"/>
                <a:ea typeface="Calibri"/>
                <a:cs typeface="Calibri"/>
                <a:sym typeface="Calibri"/>
              </a:rPr>
              <a:t>Let </a:t>
            </a:r>
            <a:r>
              <a:rPr lang="en-US" b="1" dirty="0">
                <a:solidFill>
                  <a:schemeClr val="dk1"/>
                </a:solidFill>
                <a:latin typeface="Calibri"/>
                <a:ea typeface="Calibri"/>
                <a:cs typeface="Calibri"/>
                <a:sym typeface="Calibri"/>
              </a:rPr>
              <a:t>your child see you read</a:t>
            </a:r>
            <a:endParaRPr b="1"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b="1" dirty="0">
                <a:solidFill>
                  <a:schemeClr val="dk1"/>
                </a:solidFill>
                <a:latin typeface="Calibri"/>
                <a:ea typeface="Calibri"/>
                <a:cs typeface="Calibri"/>
                <a:sym typeface="Calibri"/>
              </a:rPr>
              <a:t> </a:t>
            </a:r>
            <a:r>
              <a:rPr lang="en-US" b="1" dirty="0" smtClean="0">
                <a:solidFill>
                  <a:schemeClr val="dk1"/>
                </a:solidFill>
                <a:latin typeface="Calibri"/>
                <a:ea typeface="Calibri"/>
                <a:cs typeface="Calibri"/>
                <a:sym typeface="Calibri"/>
              </a:rPr>
              <a:t>Make </a:t>
            </a:r>
            <a:r>
              <a:rPr lang="en-US" b="1" dirty="0">
                <a:solidFill>
                  <a:schemeClr val="dk1"/>
                </a:solidFill>
                <a:latin typeface="Calibri"/>
                <a:ea typeface="Calibri"/>
                <a:cs typeface="Calibri"/>
                <a:sym typeface="Calibri"/>
              </a:rPr>
              <a:t>reading </a:t>
            </a:r>
            <a:r>
              <a:rPr lang="en-US" b="1" dirty="0" smtClean="0">
                <a:solidFill>
                  <a:schemeClr val="dk1"/>
                </a:solidFill>
                <a:latin typeface="Calibri"/>
                <a:ea typeface="Calibri"/>
                <a:cs typeface="Calibri"/>
                <a:sym typeface="Calibri"/>
              </a:rPr>
              <a:t>enjoyable and let </a:t>
            </a:r>
            <a:r>
              <a:rPr lang="en-US" b="1" dirty="0">
                <a:solidFill>
                  <a:schemeClr val="dk1"/>
                </a:solidFill>
                <a:latin typeface="Calibri"/>
                <a:ea typeface="Calibri"/>
                <a:cs typeface="Calibri"/>
                <a:sym typeface="Calibri"/>
              </a:rPr>
              <a:t>children </a:t>
            </a:r>
            <a:r>
              <a:rPr lang="en-US" b="1" dirty="0" smtClean="0">
                <a:solidFill>
                  <a:schemeClr val="dk1"/>
                </a:solidFill>
                <a:latin typeface="Calibri"/>
                <a:ea typeface="Calibri"/>
                <a:cs typeface="Calibri"/>
                <a:sym typeface="Calibri"/>
              </a:rPr>
              <a:t>share books that interest </a:t>
            </a:r>
            <a:r>
              <a:rPr lang="en-US" b="1" dirty="0">
                <a:solidFill>
                  <a:schemeClr val="dk1"/>
                </a:solidFill>
                <a:latin typeface="Calibri"/>
                <a:ea typeface="Calibri"/>
                <a:cs typeface="Calibri"/>
                <a:sym typeface="Calibri"/>
              </a:rPr>
              <a:t>them</a:t>
            </a: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sz="5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3;p46"/>
          <p:cNvSpPr txBox="1"/>
          <p:nvPr/>
        </p:nvSpPr>
        <p:spPr>
          <a:xfrm>
            <a:off x="50067" y="50257"/>
            <a:ext cx="3401553" cy="681405"/>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smtClean="0">
                <a:solidFill>
                  <a:schemeClr val="dk1"/>
                </a:solidFill>
                <a:latin typeface="Calibri"/>
                <a:ea typeface="Calibri"/>
                <a:cs typeface="Calibri"/>
                <a:sym typeface="Calibri"/>
              </a:rPr>
              <a:t>Phonics </a:t>
            </a:r>
            <a:endParaRPr sz="40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3" name="TextBox 2"/>
          <p:cNvSpPr txBox="1"/>
          <p:nvPr/>
        </p:nvSpPr>
        <p:spPr>
          <a:xfrm>
            <a:off x="3467746" y="24063"/>
            <a:ext cx="5560508" cy="738664"/>
          </a:xfrm>
          <a:prstGeom prst="rect">
            <a:avLst/>
          </a:prstGeom>
          <a:solidFill>
            <a:srgbClr val="FFFF00"/>
          </a:solidFill>
        </p:spPr>
        <p:txBody>
          <a:bodyPr wrap="square" rtlCol="0">
            <a:spAutoFit/>
          </a:bodyPr>
          <a:lstStyle/>
          <a:p>
            <a:pPr lvl="0"/>
            <a:r>
              <a:rPr lang="en-US" b="1" dirty="0">
                <a:solidFill>
                  <a:schemeClr val="dk1"/>
                </a:solidFill>
                <a:latin typeface="Calibri"/>
                <a:ea typeface="Calibri"/>
                <a:cs typeface="Calibri"/>
                <a:sym typeface="Calibri"/>
              </a:rPr>
              <a:t>This half term, we </a:t>
            </a:r>
            <a:r>
              <a:rPr lang="en-US" b="1" dirty="0" smtClean="0">
                <a:solidFill>
                  <a:schemeClr val="dk1"/>
                </a:solidFill>
                <a:latin typeface="Calibri"/>
                <a:ea typeface="Calibri"/>
                <a:cs typeface="Calibri"/>
                <a:sym typeface="Calibri"/>
              </a:rPr>
              <a:t>are revisiting all the phonemes we have taught and will be focusing on spelling as well as reading words containing these phonemes. </a:t>
            </a:r>
            <a:endParaRPr lang="en-US" b="1" dirty="0">
              <a:solidFill>
                <a:schemeClr val="dk1"/>
              </a:solidFill>
              <a:latin typeface="Calibri"/>
              <a:ea typeface="Calibri"/>
              <a:cs typeface="Calibri"/>
              <a:sym typeface="Calibri"/>
            </a:endParaRPr>
          </a:p>
        </p:txBody>
      </p:sp>
      <p:sp>
        <p:nvSpPr>
          <p:cNvPr id="5" name="TextBox 4"/>
          <p:cNvSpPr txBox="1"/>
          <p:nvPr/>
        </p:nvSpPr>
        <p:spPr>
          <a:xfrm>
            <a:off x="6928338" y="788921"/>
            <a:ext cx="2099916" cy="4832092"/>
          </a:xfrm>
          <a:prstGeom prst="rect">
            <a:avLst/>
          </a:prstGeom>
          <a:solidFill>
            <a:srgbClr val="FFFF00"/>
          </a:solidFill>
        </p:spPr>
        <p:txBody>
          <a:bodyPr wrap="square" rtlCol="0">
            <a:spAutoFit/>
          </a:bodyPr>
          <a:lstStyle/>
          <a:p>
            <a:pPr algn="ctr"/>
            <a:r>
              <a:rPr lang="en-US" dirty="0" smtClean="0">
                <a:latin typeface="Calibri" panose="020F0502020204030204" pitchFamily="34" charset="0"/>
                <a:cs typeface="Calibri" panose="020F0502020204030204" pitchFamily="34" charset="0"/>
              </a:rPr>
              <a:t>Help your child to practice recognising these phonemes.</a:t>
            </a:r>
          </a:p>
          <a:p>
            <a:pPr algn="ctr"/>
            <a:endParaRPr lang="en-US" dirty="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Look for them in books.</a:t>
            </a:r>
          </a:p>
          <a:p>
            <a:pPr algn="ctr"/>
            <a:endParaRPr lang="en-US" dirty="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Try spelling words containing these phonemes with your child, encouraging them to read and write them. </a:t>
            </a:r>
          </a:p>
          <a:p>
            <a:pPr algn="ctr"/>
            <a:endParaRPr lang="en-US" dirty="0" smtClean="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Remember to use the games on the following website to help  develop your child’s reading and spelling skills.</a:t>
            </a:r>
          </a:p>
          <a:p>
            <a:pPr algn="ctr"/>
            <a:endParaRPr lang="en-US" dirty="0">
              <a:latin typeface="Calibri" panose="020F0502020204030204" pitchFamily="34" charset="0"/>
              <a:cs typeface="Calibri" panose="020F0502020204030204" pitchFamily="34" charset="0"/>
            </a:endParaRPr>
          </a:p>
          <a:p>
            <a:pPr algn="ctr"/>
            <a:endParaRPr lang="en-US" dirty="0" smtClean="0">
              <a:latin typeface="Calibri" panose="020F0502020204030204" pitchFamily="34" charset="0"/>
              <a:cs typeface="Calibri" panose="020F0502020204030204" pitchFamily="34" charset="0"/>
            </a:endParaRPr>
          </a:p>
          <a:p>
            <a:pPr algn="ctr"/>
            <a:r>
              <a:rPr lang="en-US" b="1" u="sng" dirty="0">
                <a:solidFill>
                  <a:srgbClr val="002060"/>
                </a:solidFill>
                <a:latin typeface="Calibri" panose="020F0502020204030204" pitchFamily="34" charset="0"/>
                <a:cs typeface="Calibri" panose="020F0502020204030204" pitchFamily="34" charset="0"/>
              </a:rPr>
              <a:t>http://www.letters-and-sounds.com/phase-3-games.html</a:t>
            </a:r>
          </a:p>
        </p:txBody>
      </p:sp>
      <p:sp>
        <p:nvSpPr>
          <p:cNvPr id="6" name="AutoShape 2" descr="Phonics worksh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Phonics workshop"/>
          <p:cNvSpPr>
            <a:spLocks noChangeAspect="1" noChangeArrowheads="1"/>
          </p:cNvSpPr>
          <p:nvPr/>
        </p:nvSpPr>
        <p:spPr bwMode="auto">
          <a:xfrm flipH="1" flipV="1">
            <a:off x="1960311" y="3176254"/>
            <a:ext cx="1359647" cy="1359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Phonics workshop"/>
          <p:cNvSpPr>
            <a:spLocks noChangeAspect="1" noChangeArrowheads="1"/>
          </p:cNvSpPr>
          <p:nvPr/>
        </p:nvSpPr>
        <p:spPr bwMode="auto">
          <a:xfrm>
            <a:off x="324101" y="24063"/>
            <a:ext cx="288674" cy="288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Phonics workshop"/>
          <p:cNvSpPr>
            <a:spLocks noChangeAspect="1" noChangeArrowheads="1"/>
          </p:cNvSpPr>
          <p:nvPr/>
        </p:nvSpPr>
        <p:spPr bwMode="auto">
          <a:xfrm flipV="1">
            <a:off x="-667824" y="3228339"/>
            <a:ext cx="1588394" cy="15883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Phonics worksh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2" descr="Phonics worksho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Rosedale C of E Infant School - Phonics"/>
          <p:cNvPicPr>
            <a:picLocks noChangeAspect="1" noChangeArrowheads="1"/>
          </p:cNvPicPr>
          <p:nvPr/>
        </p:nvPicPr>
        <p:blipFill rotWithShape="1">
          <a:blip r:embed="rId2">
            <a:extLst>
              <a:ext uri="{28A0092B-C50C-407E-A947-70E740481C1C}">
                <a14:useLocalDpi xmlns:a14="http://schemas.microsoft.com/office/drawing/2010/main" val="0"/>
              </a:ext>
            </a:extLst>
          </a:blip>
          <a:srcRect b="2616"/>
          <a:stretch/>
        </p:blipFill>
        <p:spPr bwMode="auto">
          <a:xfrm>
            <a:off x="50067" y="788921"/>
            <a:ext cx="6784487" cy="490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084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TotalTime>
  <Words>3325</Words>
  <Application>Microsoft Office PowerPoint</Application>
  <PresentationFormat>On-screen Show (16:10)</PresentationFormat>
  <Paragraphs>549</Paragraphs>
  <Slides>27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Arial</vt:lpstr>
      <vt:lpstr>Wingdings</vt:lpstr>
      <vt:lpstr>Times New Roman</vt:lpstr>
      <vt:lpstr>Office Theme</vt:lpstr>
      <vt:lpstr>KNOWLEDGE ORGANISER Reception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Maths – Knowledge  </vt:lpstr>
      <vt:lpstr>PowerPoint Presentation</vt:lpstr>
      <vt:lpstr>PowerPoint Presentation</vt:lpstr>
      <vt:lpstr>PowerPoint Presentation</vt:lpstr>
      <vt:lpstr>PowerPoint Presentation</vt:lpstr>
      <vt:lpstr> Maths – Shape, Space and Measures  </vt:lpstr>
      <vt:lpstr> Maths – Shape, Space and Measures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ORGANISER</dc:title>
  <dc:creator>Katie Bladon</dc:creator>
  <cp:lastModifiedBy>Katie Bladon</cp:lastModifiedBy>
  <cp:revision>156</cp:revision>
  <cp:lastPrinted>2020-10-20T12:11:52Z</cp:lastPrinted>
  <dcterms:modified xsi:type="dcterms:W3CDTF">2021-01-05T14:10:45Z</dcterms:modified>
</cp:coreProperties>
</file>